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AR UP Kentucky" initials="" lastIdx="4" clrIdx="1"/>
  <p:cmAuthor id="1" name="Hiatt Allen" initials="" lastIdx="1" clrIdx="0"/>
  <p:cmAuthor id="2" name="Rachel Bel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83641" autoAdjust="0"/>
  </p:normalViewPr>
  <p:slideViewPr>
    <p:cSldViewPr snapToGrid="0" showGuides="1">
      <p:cViewPr varScale="1">
        <p:scale>
          <a:sx n="49" d="100"/>
          <a:sy n="49" d="100"/>
        </p:scale>
        <p:origin x="490" y="14"/>
      </p:cViewPr>
      <p:guideLst>
        <p:guide orient="horz" pos="2136"/>
        <p:guide pos="3840"/>
      </p:guideLst>
    </p:cSldViewPr>
  </p:slideViewPr>
  <p:notesTextViewPr>
    <p:cViewPr>
      <p:scale>
        <a:sx n="1" d="1"/>
        <a:sy n="1" d="1"/>
      </p:scale>
      <p:origin x="0" y="0"/>
    </p:cViewPr>
  </p:notesTextViewPr>
  <p:notesViewPr>
    <p:cSldViewPr snapToGrid="0" showGuides="1">
      <p:cViewPr varScale="1">
        <p:scale>
          <a:sx n="49" d="100"/>
          <a:sy n="49" d="100"/>
        </p:scale>
        <p:origin x="156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Median</a:t>
            </a:r>
            <a:r>
              <a:rPr lang="en-US" sz="2400" baseline="0" dirty="0" smtClean="0"/>
              <a:t> earnings by education level</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Less than a High School Diploma </c:v>
                </c:pt>
                <c:pt idx="1">
                  <c:v>High School Diploma</c:v>
                </c:pt>
                <c:pt idx="2">
                  <c:v>Some College, No Degree</c:v>
                </c:pt>
                <c:pt idx="3">
                  <c:v>Associate Degree</c:v>
                </c:pt>
                <c:pt idx="4">
                  <c:v>Bachelor's Degree</c:v>
                </c:pt>
                <c:pt idx="5">
                  <c:v>Master's Degree</c:v>
                </c:pt>
                <c:pt idx="6">
                  <c:v>Doctoral Degree</c:v>
                </c:pt>
                <c:pt idx="7">
                  <c:v>Professional Degree</c:v>
                </c:pt>
              </c:strCache>
            </c:strRef>
          </c:cat>
          <c:val>
            <c:numRef>
              <c:f>Sheet1!$B$2:$B$9</c:f>
              <c:numCache>
                <c:formatCode>_("$"* #,##0_);_("$"* \(#,##0\);_("$"* "-"??_);_(@_)</c:formatCode>
                <c:ptCount val="8"/>
                <c:pt idx="0">
                  <c:v>30800</c:v>
                </c:pt>
                <c:pt idx="1">
                  <c:v>40500</c:v>
                </c:pt>
                <c:pt idx="2">
                  <c:v>46300</c:v>
                </c:pt>
                <c:pt idx="3">
                  <c:v>50100</c:v>
                </c:pt>
                <c:pt idx="4">
                  <c:v>65400</c:v>
                </c:pt>
                <c:pt idx="5">
                  <c:v>80200</c:v>
                </c:pt>
                <c:pt idx="6">
                  <c:v>102300</c:v>
                </c:pt>
                <c:pt idx="7">
                  <c:v>120500</c:v>
                </c:pt>
              </c:numCache>
            </c:numRef>
          </c:val>
          <c:extLst>
            <c:ext xmlns:c16="http://schemas.microsoft.com/office/drawing/2014/chart" uri="{C3380CC4-5D6E-409C-BE32-E72D297353CC}">
              <c16:uniqueId val="{00000000-8A75-4638-8026-0404D63DDF9C}"/>
            </c:ext>
          </c:extLst>
        </c:ser>
        <c:dLbls>
          <c:dLblPos val="outEnd"/>
          <c:showLegendKey val="0"/>
          <c:showVal val="1"/>
          <c:showCatName val="0"/>
          <c:showSerName val="0"/>
          <c:showPercent val="0"/>
          <c:showBubbleSize val="0"/>
        </c:dLbls>
        <c:gapWidth val="50"/>
        <c:axId val="649769552"/>
        <c:axId val="649768896"/>
      </c:barChart>
      <c:catAx>
        <c:axId val="64976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49768896"/>
        <c:crosses val="autoZero"/>
        <c:auto val="1"/>
        <c:lblAlgn val="ctr"/>
        <c:lblOffset val="100"/>
        <c:noMultiLvlLbl val="0"/>
      </c:catAx>
      <c:valAx>
        <c:axId val="649768896"/>
        <c:scaling>
          <c:orientation val="minMax"/>
        </c:scaling>
        <c:delete val="1"/>
        <c:axPos val="b"/>
        <c:numFmt formatCode="_(&quot;$&quot;* #,##0_);_(&quot;$&quot;* \(#,##0\);_(&quot;$&quot;* &quot;-&quot;??_);_(@_)" sourceLinked="1"/>
        <c:majorTickMark val="none"/>
        <c:minorTickMark val="none"/>
        <c:tickLblPos val="nextTo"/>
        <c:crossAx val="64976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3DB7EB-A4A2-4713-9382-63B901CBEEC9}" type="datetimeFigureOut">
              <a:rPr lang="en-US" smtClean="0"/>
              <a:t>7/16/2021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108D3-9BB7-4A40-85DC-9A4DF97D60F0}" type="slidenum">
              <a:rPr lang="en-US" smtClean="0"/>
              <a:t>‹#›</a:t>
            </a:fld>
            <a:endParaRPr lang="en-US"/>
          </a:p>
        </p:txBody>
      </p:sp>
    </p:spTree>
    <p:extLst>
      <p:ext uri="{BB962C8B-B14F-4D97-AF65-F5344CB8AC3E}">
        <p14:creationId xmlns:p14="http://schemas.microsoft.com/office/powerpoint/2010/main" val="345306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675B-24EC-4331-B1BF-C25647C52880}"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C9FDB-63DB-4B8A-8385-F0DE217C788B}" type="slidenum">
              <a:rPr lang="en-US" smtClean="0"/>
              <a:t>‹#›</a:t>
            </a:fld>
            <a:endParaRPr lang="en-US"/>
          </a:p>
        </p:txBody>
      </p:sp>
    </p:spTree>
    <p:extLst>
      <p:ext uri="{BB962C8B-B14F-4D97-AF65-F5344CB8AC3E}">
        <p14:creationId xmlns:p14="http://schemas.microsoft.com/office/powerpoint/2010/main" val="327043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Welcome! Today we’re going to talk about your life after high school. </a:t>
            </a:r>
          </a:p>
          <a:p>
            <a:endParaRPr lang="en-US" baseline="0" dirty="0" smtClean="0"/>
          </a:p>
          <a:p>
            <a:r>
              <a:rPr lang="en-US" baseline="0" dirty="0" smtClean="0"/>
              <a:t>I am…[</a:t>
            </a:r>
            <a:r>
              <a:rPr lang="en-US" i="1" baseline="0" dirty="0" smtClean="0"/>
              <a:t>introduce yourself</a:t>
            </a:r>
            <a:r>
              <a:rPr lang="en-US" i="0" baseline="0" dirty="0" smtClean="0"/>
              <a:t>].</a:t>
            </a:r>
            <a:endParaRPr lang="en-US"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3</a:t>
            </a:fld>
            <a:endParaRPr lang="en-US"/>
          </a:p>
        </p:txBody>
      </p:sp>
    </p:spTree>
    <p:extLst>
      <p:ext uri="{BB962C8B-B14F-4D97-AF65-F5344CB8AC3E}">
        <p14:creationId xmlns:p14="http://schemas.microsoft.com/office/powerpoint/2010/main" val="38215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that you’ve heard those reasons, I want you to reflect and share on the one that is most important to you.</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After a minute, do a partner or large group share.</a:t>
            </a:r>
            <a:r>
              <a:rPr lang="en-US" sz="1200" i="1"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Excellent! Now, let’s quickly review what we learned about the benefits of college.</a:t>
            </a:r>
          </a:p>
        </p:txBody>
      </p:sp>
      <p:sp>
        <p:nvSpPr>
          <p:cNvPr id="4" name="Slide Number Placeholder 3"/>
          <p:cNvSpPr>
            <a:spLocks noGrp="1"/>
          </p:cNvSpPr>
          <p:nvPr>
            <p:ph type="sldNum" sz="quarter" idx="10"/>
          </p:nvPr>
        </p:nvSpPr>
        <p:spPr/>
        <p:txBody>
          <a:bodyPr/>
          <a:lstStyle/>
          <a:p>
            <a:fld id="{BAAC9FDB-63DB-4B8A-8385-F0DE217C788B}" type="slidenum">
              <a:rPr lang="en-US" smtClean="0"/>
              <a:t>12</a:t>
            </a:fld>
            <a:endParaRPr lang="en-US"/>
          </a:p>
        </p:txBody>
      </p:sp>
    </p:spTree>
    <p:extLst>
      <p:ext uri="{BB962C8B-B14F-4D97-AF65-F5344CB8AC3E}">
        <p14:creationId xmlns:p14="http://schemas.microsoft.com/office/powerpoint/2010/main" val="42784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Optional – have</a:t>
            </a:r>
            <a:r>
              <a:rPr lang="en-US" i="1" baseline="0" dirty="0" smtClean="0"/>
              <a:t> participants create teams of 2-4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J</a:t>
            </a:r>
            <a:r>
              <a:rPr lang="en-US" i="0" baseline="0" dirty="0" smtClean="0"/>
              <a:t>oin the </a:t>
            </a:r>
            <a:r>
              <a:rPr lang="en-US" i="0" baseline="0" dirty="0" err="1" smtClean="0"/>
              <a:t>Kahoot</a:t>
            </a:r>
            <a:r>
              <a:rPr lang="en-US" i="0" baseline="0" dirty="0" smtClean="0"/>
              <a:t> by going to kahoot.it on your 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smtClean="0"/>
              <a:t>Kahoot</a:t>
            </a:r>
            <a:r>
              <a:rPr lang="en-US" i="1" dirty="0" smtClean="0"/>
              <a:t> is a fun, interactive</a:t>
            </a:r>
            <a:r>
              <a:rPr lang="en-US" i="1" baseline="0" dirty="0" smtClean="0"/>
              <a:t> way to measure learning. You will need access to the internet and participants will need at least one device per team. Access the </a:t>
            </a:r>
            <a:r>
              <a:rPr lang="en-US" i="1" baseline="0" dirty="0" err="1" smtClean="0"/>
              <a:t>Kahoot</a:t>
            </a:r>
            <a:r>
              <a:rPr lang="en-US" i="1" baseline="0" dirty="0" smtClean="0"/>
              <a:t> at this link: </a:t>
            </a:r>
            <a:r>
              <a:rPr lang="en-US" i="1" dirty="0" smtClean="0"/>
              <a:t>https://create.kahoot.it/share/why-go-to-college/69f02f2e-6e6a-4864-b0c5-9a3b8f0fd8bf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r>
              <a:rPr lang="en-US" i="1" dirty="0" smtClean="0"/>
              <a:t>Take</a:t>
            </a:r>
            <a:r>
              <a:rPr lang="en-US" i="1" baseline="0" dirty="0" smtClean="0"/>
              <a:t> the time to review the correct answer after each question. </a:t>
            </a:r>
          </a:p>
          <a:p>
            <a:endParaRPr lang="en-US" i="1" dirty="0" smtClean="0"/>
          </a:p>
          <a:p>
            <a:r>
              <a:rPr lang="en-US" i="1" dirty="0" smtClean="0"/>
              <a:t>If you don’t have access to the Internet</a:t>
            </a:r>
            <a:r>
              <a:rPr lang="en-US" i="1" baseline="0" dirty="0" smtClean="0"/>
              <a:t> or participants don’t have device then you can use slides 15-25.</a:t>
            </a: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13</a:t>
            </a:fld>
            <a:endParaRPr lang="en-US"/>
          </a:p>
        </p:txBody>
      </p:sp>
    </p:spTree>
    <p:extLst>
      <p:ext uri="{BB962C8B-B14F-4D97-AF65-F5344CB8AC3E}">
        <p14:creationId xmlns:p14="http://schemas.microsoft.com/office/powerpoint/2010/main" val="414451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Thanks</a:t>
            </a:r>
            <a:r>
              <a:rPr lang="en-US" i="0" baseline="0" dirty="0" smtClean="0"/>
              <a:t> so much for joining and participating! Want more information about preparing, applying, paying and going to college? Check out the Oregon Goes To College website.</a:t>
            </a:r>
          </a:p>
          <a:p>
            <a:endParaRPr lang="en-US" i="0" baseline="0" dirty="0" smtClean="0"/>
          </a:p>
          <a:p>
            <a:r>
              <a:rPr lang="en-US" i="1" baseline="0" dirty="0" smtClean="0"/>
              <a:t>If time, take questions.</a:t>
            </a:r>
            <a:endParaRPr lang="en-US" i="1" dirty="0"/>
          </a:p>
        </p:txBody>
      </p:sp>
      <p:sp>
        <p:nvSpPr>
          <p:cNvPr id="4" name="Slide Number Placeholder 3"/>
          <p:cNvSpPr>
            <a:spLocks noGrp="1"/>
          </p:cNvSpPr>
          <p:nvPr>
            <p:ph type="sldNum" sz="quarter" idx="10"/>
          </p:nvPr>
        </p:nvSpPr>
        <p:spPr/>
        <p:txBody>
          <a:bodyPr/>
          <a:lstStyle/>
          <a:p>
            <a:fld id="{BAAC9FDB-63DB-4B8A-8385-F0DE217C788B}" type="slidenum">
              <a:rPr lang="en-US" smtClean="0"/>
              <a:t>14</a:t>
            </a:fld>
            <a:endParaRPr lang="en-US"/>
          </a:p>
        </p:txBody>
      </p:sp>
    </p:spTree>
    <p:extLst>
      <p:ext uri="{BB962C8B-B14F-4D97-AF65-F5344CB8AC3E}">
        <p14:creationId xmlns:p14="http://schemas.microsoft.com/office/powerpoint/2010/main" val="58900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21</a:t>
            </a:fld>
            <a:endParaRPr lang="en-US"/>
          </a:p>
        </p:txBody>
      </p:sp>
    </p:spTree>
    <p:extLst>
      <p:ext uri="{BB962C8B-B14F-4D97-AF65-F5344CB8AC3E}">
        <p14:creationId xmlns:p14="http://schemas.microsoft.com/office/powerpoint/2010/main" val="412542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AC9FDB-63DB-4B8A-8385-F0DE217C788B}" type="slidenum">
              <a:rPr lang="en-US" smtClean="0"/>
              <a:t>23</a:t>
            </a:fld>
            <a:endParaRPr lang="en-US"/>
          </a:p>
        </p:txBody>
      </p:sp>
    </p:spTree>
    <p:extLst>
      <p:ext uri="{BB962C8B-B14F-4D97-AF65-F5344CB8AC3E}">
        <p14:creationId xmlns:p14="http://schemas.microsoft.com/office/powerpoint/2010/main" val="150096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point of clarification before</a:t>
            </a:r>
            <a:r>
              <a:rPr lang="en-US" baseline="0" dirty="0" smtClean="0"/>
              <a:t> I get started: when I say the word ‘college’ I mean any type of education or training after high school. This could be a 1-year certificate program, a 4-year degree or anything in between.</a:t>
            </a:r>
            <a:endParaRPr lang="en-US"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4</a:t>
            </a:fld>
            <a:endParaRPr lang="en-US"/>
          </a:p>
        </p:txBody>
      </p:sp>
    </p:spTree>
    <p:extLst>
      <p:ext uri="{BB962C8B-B14F-4D97-AF65-F5344CB8AC3E}">
        <p14:creationId xmlns:p14="http://schemas.microsoft.com/office/powerpoint/2010/main" val="71902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I want to hear from you. </a:t>
            </a:r>
            <a:r>
              <a:rPr lang="en-US" sz="1200" kern="1200" dirty="0" smtClean="0">
                <a:solidFill>
                  <a:schemeClr val="tx1"/>
                </a:solidFill>
                <a:effectLst/>
                <a:latin typeface="+mn-lt"/>
                <a:ea typeface="+mn-ea"/>
                <a:cs typeface="+mn-cs"/>
              </a:rPr>
              <a:t>Take a minute to write down all the different reasons you’ve heard of about why people should continue their education after high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Audience members should write down all the different things they can think of. After a minute, do a large group share and acknowledge all of the responses.</a:t>
            </a:r>
            <a:r>
              <a:rPr lang="en-US" sz="1200" i="1"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These are all great reasons. Today I will focus on 5 of the most common benefits people get from continuing their education.</a:t>
            </a:r>
            <a:endParaRPr lang="en-US" i="0" dirty="0"/>
          </a:p>
        </p:txBody>
      </p:sp>
      <p:sp>
        <p:nvSpPr>
          <p:cNvPr id="4" name="Slide Number Placeholder 3"/>
          <p:cNvSpPr>
            <a:spLocks noGrp="1"/>
          </p:cNvSpPr>
          <p:nvPr>
            <p:ph type="sldNum" sz="quarter" idx="10"/>
          </p:nvPr>
        </p:nvSpPr>
        <p:spPr/>
        <p:txBody>
          <a:bodyPr/>
          <a:lstStyle/>
          <a:p>
            <a:fld id="{BAAC9FDB-63DB-4B8A-8385-F0DE217C788B}" type="slidenum">
              <a:rPr lang="en-US" smtClean="0"/>
              <a:t>5</a:t>
            </a:fld>
            <a:endParaRPr lang="en-US"/>
          </a:p>
        </p:txBody>
      </p:sp>
    </p:spTree>
    <p:extLst>
      <p:ext uri="{BB962C8B-B14F-4D97-AF65-F5344CB8AC3E}">
        <p14:creationId xmlns:p14="http://schemas.microsoft.com/office/powerpoint/2010/main" val="393571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New experiences, people and places</a:t>
            </a:r>
            <a:r>
              <a:rPr lang="en-US" sz="1200" kern="1200" dirty="0" smtClean="0">
                <a:solidFill>
                  <a:schemeClr val="tx1"/>
                </a:solidFill>
                <a:effectLst/>
                <a:latin typeface="+mn-lt"/>
                <a:ea typeface="+mn-ea"/>
                <a:cs typeface="+mn-cs"/>
              </a:rPr>
              <a:t> are a big part of growing up and finding your path for life after high school. No matter where you go, whether it’s the local community college or apprenticeship program, a public university or job corps a few hours away, or a private college or military service in another state or country, you will experience something new. You’ll meet new people who will become new friends. You’ll discover new favorite places to study and hang out.</a:t>
            </a:r>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6</a:t>
            </a:fld>
            <a:endParaRPr lang="en-US"/>
          </a:p>
        </p:txBody>
      </p:sp>
    </p:spTree>
    <p:extLst>
      <p:ext uri="{BB962C8B-B14F-4D97-AF65-F5344CB8AC3E}">
        <p14:creationId xmlns:p14="http://schemas.microsoft.com/office/powerpoint/2010/main" val="228236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College is a time when you can </a:t>
            </a:r>
            <a:r>
              <a:rPr lang="en-US" sz="1200" b="1" kern="1200" dirty="0" smtClean="0">
                <a:solidFill>
                  <a:schemeClr val="tx1"/>
                </a:solidFill>
                <a:effectLst/>
                <a:latin typeface="+mn-lt"/>
                <a:ea typeface="+mn-ea"/>
                <a:cs typeface="+mn-cs"/>
              </a:rPr>
              <a:t>explore your interests and passions</a:t>
            </a:r>
            <a:r>
              <a:rPr lang="en-US" sz="1200" kern="1200" dirty="0" smtClean="0">
                <a:solidFill>
                  <a:schemeClr val="tx1"/>
                </a:solidFill>
                <a:effectLst/>
                <a:latin typeface="+mn-lt"/>
                <a:ea typeface="+mn-ea"/>
                <a:cs typeface="+mn-cs"/>
              </a:rPr>
              <a:t>. In middle and high school, you take a variety of classes including some electives that you get to choose. Those electives might even be some of or your favorite classes. In college, you’ll have the opportunity to choose even more of your classes, and you’ll probably get to take classes about things you didn’t even know you could study.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you can study outdoor adventure and leadership at Southern Oregon University and take classes in Adventure Writing &amp; Photography and Fly Fishing. O</a:t>
            </a:r>
            <a:r>
              <a:rPr lang="en-US" sz="1200" kern="1200" baseline="0" dirty="0" smtClean="0">
                <a:solidFill>
                  <a:schemeClr val="tx1"/>
                </a:solidFill>
                <a:effectLst/>
                <a:latin typeface="+mn-lt"/>
                <a:ea typeface="+mn-ea"/>
                <a:cs typeface="+mn-cs"/>
              </a:rPr>
              <a:t>r learn how to bake the Breads of France as part of your Culinary Arts degree at Linn-Benton Community College. </a:t>
            </a:r>
            <a:r>
              <a:rPr lang="en-US" sz="1200" kern="1200" dirty="0" smtClean="0">
                <a:solidFill>
                  <a:schemeClr val="tx1"/>
                </a:solidFill>
                <a:effectLst/>
                <a:latin typeface="+mn-lt"/>
                <a:ea typeface="+mn-ea"/>
                <a:cs typeface="+mn-cs"/>
              </a:rPr>
              <a:t>Or if</a:t>
            </a:r>
            <a:r>
              <a:rPr lang="en-US" sz="1200" kern="1200" baseline="0" dirty="0" smtClean="0">
                <a:solidFill>
                  <a:schemeClr val="tx1"/>
                </a:solidFill>
                <a:effectLst/>
                <a:latin typeface="+mn-lt"/>
                <a:ea typeface="+mn-ea"/>
                <a:cs typeface="+mn-cs"/>
              </a:rPr>
              <a:t> you attend </a:t>
            </a:r>
            <a:r>
              <a:rPr lang="en-US" sz="1200" kern="1200" dirty="0" smtClean="0">
                <a:solidFill>
                  <a:schemeClr val="tx1"/>
                </a:solidFill>
                <a:effectLst/>
                <a:latin typeface="+mn-lt"/>
                <a:ea typeface="+mn-ea"/>
                <a:cs typeface="+mn-cs"/>
              </a:rPr>
              <a:t>Pacific University and study Bioinformatics</a:t>
            </a:r>
            <a:r>
              <a:rPr lang="en-US" sz="1200" kern="1200" baseline="0" dirty="0" smtClean="0">
                <a:solidFill>
                  <a:schemeClr val="tx1"/>
                </a:solidFill>
                <a:effectLst/>
                <a:latin typeface="+mn-lt"/>
                <a:ea typeface="+mn-ea"/>
                <a:cs typeface="+mn-cs"/>
              </a:rPr>
              <a:t> you can take </a:t>
            </a:r>
            <a:r>
              <a:rPr lang="en-US" sz="1200" kern="1200" dirty="0" smtClean="0">
                <a:solidFill>
                  <a:schemeClr val="tx1"/>
                </a:solidFill>
                <a:effectLst/>
                <a:latin typeface="+mn-lt"/>
                <a:ea typeface="+mn-ea"/>
                <a:cs typeface="+mn-cs"/>
              </a:rPr>
              <a:t>classes in biology and chemistry and computer science and learn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they all fit together.</a:t>
            </a:r>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7</a:t>
            </a:fld>
            <a:endParaRPr lang="en-US"/>
          </a:p>
        </p:txBody>
      </p:sp>
    </p:spTree>
    <p:extLst>
      <p:ext uri="{BB962C8B-B14F-4D97-AF65-F5344CB8AC3E}">
        <p14:creationId xmlns:p14="http://schemas.microsoft.com/office/powerpoint/2010/main" val="26369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also a time when you can discover new things you didn’t even know existed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can do that by taking a wide variety of new classes, and you can also do it by joining student clubs and activities. Most colleges and universities have dozens of student clubs that you can join, everything from athletics to music and theater to student government to intramural</a:t>
            </a:r>
            <a:r>
              <a:rPr lang="en-US" sz="1200" kern="1200" baseline="0" dirty="0" smtClean="0">
                <a:solidFill>
                  <a:schemeClr val="tx1"/>
                </a:solidFill>
                <a:effectLst/>
                <a:latin typeface="+mn-lt"/>
                <a:ea typeface="+mn-ea"/>
                <a:cs typeface="+mn-cs"/>
              </a:rPr>
              <a:t> sports to </a:t>
            </a:r>
            <a:r>
              <a:rPr lang="en-US" sz="1200" kern="1200" dirty="0" smtClean="0">
                <a:solidFill>
                  <a:schemeClr val="tx1"/>
                </a:solidFill>
                <a:effectLst/>
                <a:latin typeface="+mn-lt"/>
                <a:ea typeface="+mn-ea"/>
                <a:cs typeface="+mn-cs"/>
              </a:rPr>
              <a:t>religious organizations and cultural groups.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includes things like Lewis &amp; Clark’s Bollywood Club, Oregon State University’s student-run television station, and Lane Community College’s Native American Student Association.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8</a:t>
            </a:fld>
            <a:endParaRPr lang="en-US"/>
          </a:p>
        </p:txBody>
      </p:sp>
    </p:spTree>
    <p:extLst>
      <p:ext uri="{BB962C8B-B14F-4D97-AF65-F5344CB8AC3E}">
        <p14:creationId xmlns:p14="http://schemas.microsoft.com/office/powerpoint/2010/main" val="1930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you ever heard the phrase “education pays”? It does! On average adults who have continued their education after high school </a:t>
            </a:r>
            <a:r>
              <a:rPr lang="en-US" sz="1200" b="1" kern="1200" dirty="0" smtClean="0">
                <a:solidFill>
                  <a:schemeClr val="tx1"/>
                </a:solidFill>
                <a:effectLst/>
                <a:latin typeface="+mn-lt"/>
                <a:ea typeface="+mn-ea"/>
                <a:cs typeface="+mn-cs"/>
              </a:rPr>
              <a:t>earn more money</a:t>
            </a:r>
            <a:r>
              <a:rPr lang="en-US" sz="1200" kern="1200" dirty="0" smtClean="0">
                <a:solidFill>
                  <a:schemeClr val="tx1"/>
                </a:solidFill>
                <a:effectLst/>
                <a:latin typeface="+mn-lt"/>
                <a:ea typeface="+mn-ea"/>
                <a:cs typeface="+mn-cs"/>
              </a:rPr>
              <a:t> than those who didn’t. College graduates who have bachelor’s degrees earn about 65% more than those with high school diplomas. Those with associates degrees and certificates earn almost 20% more on average than adults who haven’t attended college at all.</a:t>
            </a: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9</a:t>
            </a:fld>
            <a:endParaRPr lang="en-US"/>
          </a:p>
        </p:txBody>
      </p:sp>
    </p:spTree>
    <p:extLst>
      <p:ext uri="{BB962C8B-B14F-4D97-AF65-F5344CB8AC3E}">
        <p14:creationId xmlns:p14="http://schemas.microsoft.com/office/powerpoint/2010/main" val="44758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Raise your hand if you want to love your job and/or feel like you are doing important work. Think about the kind of career you think you’ll enjoy. Chances are, you’ll need to get some kind of training or education after high school. In fact, about 70% of the jobs in  Oregon require that! So those with college degrees have more </a:t>
            </a:r>
            <a:r>
              <a:rPr lang="en-US" sz="1200" b="1" kern="1200" dirty="0" smtClean="0">
                <a:solidFill>
                  <a:schemeClr val="tx1"/>
                </a:solidFill>
                <a:effectLst/>
                <a:latin typeface="+mn-lt"/>
                <a:ea typeface="+mn-ea"/>
                <a:cs typeface="+mn-cs"/>
              </a:rPr>
              <a:t>job security and satisfaction</a:t>
            </a:r>
            <a:r>
              <a:rPr lang="en-US" sz="1200" kern="1200" dirty="0" smtClean="0">
                <a:solidFill>
                  <a:schemeClr val="tx1"/>
                </a:solidFill>
                <a:effectLst/>
                <a:latin typeface="+mn-lt"/>
                <a:ea typeface="+mn-ea"/>
                <a:cs typeface="+mn-cs"/>
              </a:rPr>
              <a:t>. They are less likely to be unemployed and more likely to believe their work is important and enjoyable.</a:t>
            </a:r>
          </a:p>
        </p:txBody>
      </p:sp>
      <p:sp>
        <p:nvSpPr>
          <p:cNvPr id="4" name="Slide Number Placeholder 3"/>
          <p:cNvSpPr>
            <a:spLocks noGrp="1"/>
          </p:cNvSpPr>
          <p:nvPr>
            <p:ph type="sldNum" sz="quarter" idx="10"/>
          </p:nvPr>
        </p:nvSpPr>
        <p:spPr/>
        <p:txBody>
          <a:bodyPr/>
          <a:lstStyle/>
          <a:p>
            <a:fld id="{BAAC9FDB-63DB-4B8A-8385-F0DE217C788B}" type="slidenum">
              <a:rPr lang="en-US" smtClean="0"/>
              <a:t>10</a:t>
            </a:fld>
            <a:endParaRPr lang="en-US"/>
          </a:p>
        </p:txBody>
      </p:sp>
    </p:spTree>
    <p:extLst>
      <p:ext uri="{BB962C8B-B14F-4D97-AF65-F5344CB8AC3E}">
        <p14:creationId xmlns:p14="http://schemas.microsoft.com/office/powerpoint/2010/main" val="50671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Would you be surprised to know that college graduates are more likely to report that they are happy than those who didn’t go to college? It’s true! </a:t>
            </a:r>
            <a:r>
              <a:rPr lang="en-US" sz="1200" b="1" kern="1200" dirty="0" smtClean="0">
                <a:solidFill>
                  <a:schemeClr val="tx1"/>
                </a:solidFill>
                <a:effectLst/>
                <a:latin typeface="+mn-lt"/>
                <a:ea typeface="+mn-ea"/>
                <a:cs typeface="+mn-cs"/>
              </a:rPr>
              <a:t>Health and happiness</a:t>
            </a:r>
            <a:r>
              <a:rPr lang="en-US" sz="1200" kern="1200" dirty="0" smtClean="0">
                <a:solidFill>
                  <a:schemeClr val="tx1"/>
                </a:solidFill>
                <a:effectLst/>
                <a:latin typeface="+mn-lt"/>
                <a:ea typeface="+mn-ea"/>
                <a:cs typeface="+mn-cs"/>
              </a:rPr>
              <a:t> are related to education, too. On average, those who go to college are healthier, exercise more, volunteer in their communities more, and vote more often.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11</a:t>
            </a:fld>
            <a:endParaRPr lang="en-US"/>
          </a:p>
        </p:txBody>
      </p:sp>
    </p:spTree>
    <p:extLst>
      <p:ext uri="{BB962C8B-B14F-4D97-AF65-F5344CB8AC3E}">
        <p14:creationId xmlns:p14="http://schemas.microsoft.com/office/powerpoint/2010/main" val="146657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0983" y="4766854"/>
            <a:ext cx="1737360" cy="1737360"/>
          </a:xfrm>
          <a:prstGeom prst="rect">
            <a:avLst/>
          </a:prstGeom>
        </p:spPr>
      </p:pic>
      <p:grpSp>
        <p:nvGrpSpPr>
          <p:cNvPr id="13" name="Group 12"/>
          <p:cNvGrpSpPr/>
          <p:nvPr userDrawn="1"/>
        </p:nvGrpSpPr>
        <p:grpSpPr>
          <a:xfrm>
            <a:off x="0" y="-6531"/>
            <a:ext cx="12192000" cy="6864531"/>
            <a:chOff x="0" y="-6531"/>
            <a:chExt cx="12192000" cy="6864531"/>
          </a:xfrm>
          <a:solidFill>
            <a:schemeClr val="accent1"/>
          </a:solidFill>
        </p:grpSpPr>
        <p:sp>
          <p:nvSpPr>
            <p:cNvPr id="7" name="Rectangle 6"/>
            <p:cNvSpPr/>
            <p:nvPr userDrawn="1"/>
          </p:nvSpPr>
          <p:spPr>
            <a:xfrm>
              <a:off x="0" y="0"/>
              <a:ext cx="80205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8020593" y="2682240"/>
              <a:ext cx="4169229" cy="41692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71406" y="-6531"/>
              <a:ext cx="8020594" cy="26887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627017" y="882376"/>
            <a:ext cx="10668001" cy="2602763"/>
          </a:xfrm>
        </p:spPr>
        <p:txBody>
          <a:bodyPr anchor="b">
            <a:noAutofit/>
          </a:bodyPr>
          <a:lstStyle>
            <a:lvl1pPr algn="l">
              <a:lnSpc>
                <a:spcPct val="85000"/>
              </a:lnSpc>
              <a:defRPr sz="7200" b="0" cap="none" baseline="0">
                <a:solidFill>
                  <a:srgbClr val="FFFFFF"/>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27018" y="3692433"/>
            <a:ext cx="9622972"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EVENT &amp; DATE</a:t>
            </a:r>
            <a:endParaRPr lang="en-US" dirty="0"/>
          </a:p>
        </p:txBody>
      </p:sp>
      <p:sp>
        <p:nvSpPr>
          <p:cNvPr id="4" name="Date Placeholder 3"/>
          <p:cNvSpPr>
            <a:spLocks noGrp="1"/>
          </p:cNvSpPr>
          <p:nvPr>
            <p:ph type="dt" sz="half" idx="10"/>
          </p:nvPr>
        </p:nvSpPr>
        <p:spPr>
          <a:xfrm>
            <a:off x="424180" y="6089442"/>
            <a:ext cx="1371600" cy="365125"/>
          </a:xfrm>
        </p:spPr>
        <p:txBody>
          <a:bodyPr/>
          <a:lstStyle>
            <a:lvl1pPr>
              <a:defRPr>
                <a:solidFill>
                  <a:schemeClr val="tx2"/>
                </a:solidFill>
              </a:defRPr>
            </a:lvl1pPr>
          </a:lstStyle>
          <a:p>
            <a:fld id="{96DFF08F-DC6B-4601-B491-B0F83F6DD2DA}" type="datetimeFigureOut">
              <a:rPr lang="en-US" smtClean="0"/>
              <a:pPr/>
              <a:t>7/16/2021</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ture with Text">
    <p:spTree>
      <p:nvGrpSpPr>
        <p:cNvPr id="1" name=""/>
        <p:cNvGrpSpPr/>
        <p:nvPr/>
      </p:nvGrpSpPr>
      <p:grpSpPr>
        <a:xfrm>
          <a:off x="0" y="0"/>
          <a:ext cx="0" cy="0"/>
          <a:chOff x="0" y="0"/>
          <a:chExt cx="0" cy="0"/>
        </a:xfrm>
      </p:grpSpPr>
      <p:sp>
        <p:nvSpPr>
          <p:cNvPr id="15" name="Right Triangle 14"/>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noChangeAspect="1"/>
          </p:cNvSpPr>
          <p:nvPr>
            <p:ph type="pic" idx="1"/>
          </p:nvPr>
        </p:nvSpPr>
        <p:spPr>
          <a:xfrm>
            <a:off x="6104709" y="-1"/>
            <a:ext cx="6087291" cy="6858001"/>
          </a:xfrm>
          <a:custGeom>
            <a:avLst/>
            <a:gdLst>
              <a:gd name="connsiteX0" fmla="*/ 0 w 6087291"/>
              <a:gd name="connsiteY0" fmla="*/ 0 h 6858001"/>
              <a:gd name="connsiteX1" fmla="*/ 6087291 w 6087291"/>
              <a:gd name="connsiteY1" fmla="*/ 0 h 6858001"/>
              <a:gd name="connsiteX2" fmla="*/ 6087291 w 6087291"/>
              <a:gd name="connsiteY2" fmla="*/ 4572001 h 6858001"/>
              <a:gd name="connsiteX3" fmla="*/ 3801291 w 6087291"/>
              <a:gd name="connsiteY3" fmla="*/ 6858001 h 6858001"/>
              <a:gd name="connsiteX4" fmla="*/ 0 w 608729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291" h="6858001">
                <a:moveTo>
                  <a:pt x="0" y="0"/>
                </a:moveTo>
                <a:lnTo>
                  <a:pt x="6087291" y="0"/>
                </a:lnTo>
                <a:lnTo>
                  <a:pt x="6087291" y="4572001"/>
                </a:lnTo>
                <a:lnTo>
                  <a:pt x="3801291"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9"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10" name="Content Placeholder 3"/>
          <p:cNvSpPr>
            <a:spLocks noGrp="1"/>
          </p:cNvSpPr>
          <p:nvPr>
            <p:ph sz="half" idx="14"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1"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noChangeAspect="1"/>
          </p:cNvSpPr>
          <p:nvPr>
            <p:ph type="pic" idx="1"/>
          </p:nvPr>
        </p:nvSpPr>
        <p:spPr>
          <a:xfrm>
            <a:off x="1" y="-1"/>
            <a:ext cx="12192000" cy="6858001"/>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12191999 w 12192000"/>
              <a:gd name="connsiteY3" fmla="*/ 6858001 h 6858001"/>
              <a:gd name="connsiteX4" fmla="*/ 12191999 w 12192000"/>
              <a:gd name="connsiteY4" fmla="*/ 4572001 h 6858001"/>
              <a:gd name="connsiteX5" fmla="*/ 9905999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12192000" y="0"/>
                </a:lnTo>
                <a:lnTo>
                  <a:pt x="12192000" y="6858001"/>
                </a:lnTo>
                <a:lnTo>
                  <a:pt x="12191999" y="6858001"/>
                </a:lnTo>
                <a:lnTo>
                  <a:pt x="12191999" y="4572001"/>
                </a:lnTo>
                <a:lnTo>
                  <a:pt x="9905999"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378782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
        <p:nvSpPr>
          <p:cNvPr id="10"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620830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or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368" y="693419"/>
            <a:ext cx="10946682" cy="731520"/>
          </a:xfrm>
        </p:spPr>
        <p:txBody>
          <a:bodyPr wrap="square" anchor="t">
            <a:noAutofit/>
          </a:bodyPr>
          <a:lstStyle>
            <a:lvl1pPr>
              <a:defRPr baseline="0"/>
            </a:lvl1pPr>
          </a:lstStyle>
          <a:p>
            <a:r>
              <a:rPr lang="en-US" dirty="0" smtClean="0"/>
              <a:t>Agenda or List</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2"/>
          <p:cNvSpPr>
            <a:spLocks noGrp="1"/>
          </p:cNvSpPr>
          <p:nvPr>
            <p:ph idx="1" hasCustomPrompt="1"/>
          </p:nvPr>
        </p:nvSpPr>
        <p:spPr>
          <a:xfrm>
            <a:off x="1533490" y="1600200"/>
            <a:ext cx="10044560" cy="731520"/>
          </a:xfrm>
        </p:spPr>
        <p:txBody>
          <a:bodyPr anchor="ctr"/>
          <a:lstStyle>
            <a:lvl1pPr marL="0" indent="0">
              <a:buNone/>
              <a:defRPr/>
            </a:lvl1pPr>
          </a:lstStyle>
          <a:p>
            <a:pPr lvl="0"/>
            <a:r>
              <a:rPr lang="en-US" dirty="0" smtClean="0"/>
              <a:t>Click to enter text</a:t>
            </a:r>
          </a:p>
        </p:txBody>
      </p:sp>
      <p:sp>
        <p:nvSpPr>
          <p:cNvPr id="11" name="Text Placeholder 20"/>
          <p:cNvSpPr>
            <a:spLocks noGrp="1"/>
          </p:cNvSpPr>
          <p:nvPr>
            <p:ph type="body" sz="quarter" idx="14" hasCustomPrompt="1"/>
          </p:nvPr>
        </p:nvSpPr>
        <p:spPr>
          <a:xfrm>
            <a:off x="631368" y="1599882"/>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6" name="Content Placeholder 2"/>
          <p:cNvSpPr>
            <a:spLocks noGrp="1"/>
          </p:cNvSpPr>
          <p:nvPr>
            <p:ph idx="15" hasCustomPrompt="1"/>
          </p:nvPr>
        </p:nvSpPr>
        <p:spPr>
          <a:xfrm>
            <a:off x="1533490" y="2506663"/>
            <a:ext cx="10044560" cy="731520"/>
          </a:xfrm>
        </p:spPr>
        <p:txBody>
          <a:bodyPr anchor="ctr"/>
          <a:lstStyle>
            <a:lvl1pPr marL="0" indent="0">
              <a:buNone/>
              <a:defRPr baseline="0"/>
            </a:lvl1pPr>
          </a:lstStyle>
          <a:p>
            <a:pPr lvl="0"/>
            <a:r>
              <a:rPr lang="en-US" dirty="0" smtClean="0"/>
              <a:t>Click to enter text</a:t>
            </a:r>
          </a:p>
        </p:txBody>
      </p:sp>
      <p:sp>
        <p:nvSpPr>
          <p:cNvPr id="17" name="Text Placeholder 20"/>
          <p:cNvSpPr>
            <a:spLocks noGrp="1"/>
          </p:cNvSpPr>
          <p:nvPr>
            <p:ph type="body" sz="quarter" idx="16" hasCustomPrompt="1"/>
          </p:nvPr>
        </p:nvSpPr>
        <p:spPr>
          <a:xfrm>
            <a:off x="624833" y="2506345"/>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8" name="Content Placeholder 2"/>
          <p:cNvSpPr>
            <a:spLocks noGrp="1"/>
          </p:cNvSpPr>
          <p:nvPr>
            <p:ph idx="17" hasCustomPrompt="1"/>
          </p:nvPr>
        </p:nvSpPr>
        <p:spPr>
          <a:xfrm>
            <a:off x="1533490" y="3412808"/>
            <a:ext cx="10044560" cy="731520"/>
          </a:xfrm>
        </p:spPr>
        <p:txBody>
          <a:bodyPr anchor="ctr"/>
          <a:lstStyle>
            <a:lvl1pPr marL="0" indent="0">
              <a:buNone/>
              <a:defRPr/>
            </a:lvl1pPr>
          </a:lstStyle>
          <a:p>
            <a:pPr lvl="0"/>
            <a:r>
              <a:rPr lang="en-US" dirty="0" smtClean="0"/>
              <a:t>Click to enter text</a:t>
            </a:r>
          </a:p>
        </p:txBody>
      </p:sp>
      <p:sp>
        <p:nvSpPr>
          <p:cNvPr id="19" name="Text Placeholder 20"/>
          <p:cNvSpPr>
            <a:spLocks noGrp="1"/>
          </p:cNvSpPr>
          <p:nvPr>
            <p:ph type="body" sz="quarter" idx="18" hasCustomPrompt="1"/>
          </p:nvPr>
        </p:nvSpPr>
        <p:spPr>
          <a:xfrm>
            <a:off x="624833" y="3412490"/>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0" name="Content Placeholder 2"/>
          <p:cNvSpPr>
            <a:spLocks noGrp="1"/>
          </p:cNvSpPr>
          <p:nvPr>
            <p:ph idx="19" hasCustomPrompt="1"/>
          </p:nvPr>
        </p:nvSpPr>
        <p:spPr>
          <a:xfrm>
            <a:off x="1533490" y="4318635"/>
            <a:ext cx="10044560" cy="731520"/>
          </a:xfrm>
        </p:spPr>
        <p:txBody>
          <a:bodyPr anchor="ctr">
            <a:noAutofit/>
          </a:bodyPr>
          <a:lstStyle>
            <a:lvl1pPr marL="0" indent="0">
              <a:buNone/>
              <a:defRPr/>
            </a:lvl1pPr>
          </a:lstStyle>
          <a:p>
            <a:pPr lvl="0"/>
            <a:r>
              <a:rPr lang="en-US" dirty="0" smtClean="0"/>
              <a:t>Click to enter text</a:t>
            </a:r>
          </a:p>
        </p:txBody>
      </p:sp>
      <p:sp>
        <p:nvSpPr>
          <p:cNvPr id="21" name="Text Placeholder 20"/>
          <p:cNvSpPr>
            <a:spLocks noGrp="1"/>
          </p:cNvSpPr>
          <p:nvPr>
            <p:ph type="body" sz="quarter" idx="20" hasCustomPrompt="1"/>
          </p:nvPr>
        </p:nvSpPr>
        <p:spPr>
          <a:xfrm>
            <a:off x="631368" y="4318476"/>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2" name="Content Placeholder 2"/>
          <p:cNvSpPr>
            <a:spLocks noGrp="1"/>
          </p:cNvSpPr>
          <p:nvPr>
            <p:ph idx="21" hasCustomPrompt="1"/>
          </p:nvPr>
        </p:nvSpPr>
        <p:spPr>
          <a:xfrm>
            <a:off x="1533490" y="5224144"/>
            <a:ext cx="10044560" cy="731520"/>
          </a:xfrm>
        </p:spPr>
        <p:txBody>
          <a:bodyPr anchor="ctr"/>
          <a:lstStyle>
            <a:lvl1pPr marL="0" indent="0">
              <a:buNone/>
              <a:defRPr/>
            </a:lvl1pPr>
          </a:lstStyle>
          <a:p>
            <a:pPr lvl="0"/>
            <a:r>
              <a:rPr lang="en-US" dirty="0" smtClean="0"/>
              <a:t>Click to enter text</a:t>
            </a:r>
          </a:p>
        </p:txBody>
      </p:sp>
      <p:sp>
        <p:nvSpPr>
          <p:cNvPr id="23" name="Text Placeholder 20"/>
          <p:cNvSpPr>
            <a:spLocks noGrp="1"/>
          </p:cNvSpPr>
          <p:nvPr>
            <p:ph type="body" sz="quarter" idx="22" hasCustomPrompt="1"/>
          </p:nvPr>
        </p:nvSpPr>
        <p:spPr>
          <a:xfrm>
            <a:off x="624833" y="5224144"/>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Tree>
    <p:extLst>
      <p:ext uri="{BB962C8B-B14F-4D97-AF65-F5344CB8AC3E}">
        <p14:creationId xmlns:p14="http://schemas.microsoft.com/office/powerpoint/2010/main" val="12746507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2" name="TextBox 1"/>
          <p:cNvSpPr txBox="1"/>
          <p:nvPr userDrawn="1"/>
        </p:nvSpPr>
        <p:spPr>
          <a:xfrm>
            <a:off x="609600" y="1602540"/>
            <a:ext cx="5695406"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 are the go-to resource for information about how to get ready for </a:t>
            </a:r>
            <a:r>
              <a:rPr lang="en-US" sz="3600" dirty="0" smtClean="0">
                <a:solidFill>
                  <a:schemeClr val="accent2"/>
                </a:solidFill>
              </a:rPr>
              <a:t>education beyond high school</a:t>
            </a:r>
            <a:r>
              <a:rPr lang="en-US" sz="360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a:t>
            </a:r>
            <a:r>
              <a:rPr lang="en-US" sz="3600" baseline="0" dirty="0" smtClean="0"/>
              <a:t> are a statewide initiative of Oregon GEAR UP.</a:t>
            </a:r>
            <a:endParaRPr lang="en-US" sz="3600" dirty="0" smtClean="0"/>
          </a:p>
        </p:txBody>
      </p:sp>
      <p:sp>
        <p:nvSpPr>
          <p:cNvPr id="14" name="TextBox 13"/>
          <p:cNvSpPr txBox="1"/>
          <p:nvPr userDrawn="1"/>
        </p:nvSpPr>
        <p:spPr>
          <a:xfrm>
            <a:off x="622659" y="709056"/>
            <a:ext cx="9501051" cy="646331"/>
          </a:xfrm>
          <a:prstGeom prst="rect">
            <a:avLst/>
          </a:prstGeom>
          <a:noFill/>
        </p:spPr>
        <p:txBody>
          <a:bodyPr wrap="square" rtlCol="0">
            <a:spAutoFit/>
          </a:bodyPr>
          <a:lstStyle/>
          <a:p>
            <a:pPr>
              <a:lnSpc>
                <a:spcPct val="90000"/>
              </a:lnSpc>
            </a:pPr>
            <a:r>
              <a:rPr lang="en-US" sz="4000" b="0" dirty="0" smtClean="0">
                <a:solidFill>
                  <a:schemeClr val="tx2"/>
                </a:solidFill>
                <a:latin typeface="+mj-lt"/>
              </a:rPr>
              <a:t>About Oregon Goes To College</a:t>
            </a:r>
            <a:endParaRPr lang="en-US" sz="4000" b="0" dirty="0">
              <a:solidFill>
                <a:schemeClr val="tx2"/>
              </a:solidFill>
              <a:latin typeface="+mj-lt"/>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427" y="1681051"/>
            <a:ext cx="3409410" cy="3409410"/>
          </a:xfrm>
          <a:prstGeom prst="rect">
            <a:avLst/>
          </a:prstGeom>
        </p:spPr>
      </p:pic>
    </p:spTree>
    <p:extLst>
      <p:ext uri="{BB962C8B-B14F-4D97-AF65-F5344CB8AC3E}">
        <p14:creationId xmlns:p14="http://schemas.microsoft.com/office/powerpoint/2010/main" val="13587114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TextBox 4"/>
          <p:cNvSpPr txBox="1"/>
          <p:nvPr userDrawn="1"/>
        </p:nvSpPr>
        <p:spPr>
          <a:xfrm>
            <a:off x="1986131" y="2944304"/>
            <a:ext cx="8219738" cy="830997"/>
          </a:xfrm>
          <a:prstGeom prst="rect">
            <a:avLst/>
          </a:prstGeom>
          <a:noFill/>
        </p:spPr>
        <p:txBody>
          <a:bodyPr wrap="square" rtlCol="0" anchor="ctr">
            <a:spAutoFit/>
          </a:bodyPr>
          <a:lstStyle/>
          <a:p>
            <a:pPr algn="ctr"/>
            <a:r>
              <a:rPr lang="en-US" sz="4800" b="0" dirty="0" smtClean="0">
                <a:latin typeface="+mj-lt"/>
              </a:rPr>
              <a:t>oregongoestocollege.org</a:t>
            </a:r>
          </a:p>
        </p:txBody>
      </p:sp>
      <p:sp>
        <p:nvSpPr>
          <p:cNvPr id="7" name="Text Placeholder 4"/>
          <p:cNvSpPr>
            <a:spLocks noGrp="1"/>
          </p:cNvSpPr>
          <p:nvPr>
            <p:ph type="body" sz="quarter" idx="13" hasCustomPrompt="1"/>
          </p:nvPr>
        </p:nvSpPr>
        <p:spPr>
          <a:xfrm>
            <a:off x="1464129" y="3962400"/>
            <a:ext cx="9263743" cy="641350"/>
          </a:xfrm>
        </p:spPr>
        <p:txBody>
          <a:bodyPr/>
          <a:lstStyle>
            <a:lvl1pPr marL="0" indent="0" algn="ctr">
              <a:buNone/>
              <a:defRPr baseline="0"/>
            </a:lvl1pPr>
          </a:lstStyle>
          <a:p>
            <a:pPr lvl="0"/>
            <a:r>
              <a:rPr lang="en-US" dirty="0" smtClean="0"/>
              <a:t>info@oregongoestocollege.org</a:t>
            </a:r>
            <a:endParaRPr lang="en-US" dirty="0"/>
          </a:p>
        </p:txBody>
      </p:sp>
      <p:sp>
        <p:nvSpPr>
          <p:cNvPr id="8" name="Text Placeholder 4"/>
          <p:cNvSpPr>
            <a:spLocks noGrp="1"/>
          </p:cNvSpPr>
          <p:nvPr>
            <p:ph type="body" sz="quarter" idx="14" hasCustomPrompt="1"/>
          </p:nvPr>
        </p:nvSpPr>
        <p:spPr>
          <a:xfrm>
            <a:off x="1464129" y="4754974"/>
            <a:ext cx="9263743" cy="655226"/>
          </a:xfrm>
        </p:spPr>
        <p:txBody>
          <a:bodyPr/>
          <a:lstStyle>
            <a:lvl1pPr marL="0" indent="0" algn="ctr">
              <a:buNone/>
              <a:defRPr baseline="0"/>
            </a:lvl1pPr>
          </a:lstStyle>
          <a:p>
            <a:pPr lvl="0"/>
            <a:r>
              <a:rPr lang="en-US" dirty="0" smtClean="0"/>
              <a:t>your.name@oregonstate.edu</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19845"/>
            <a:ext cx="1737360" cy="1737360"/>
          </a:xfrm>
          <a:prstGeom prst="rect">
            <a:avLst/>
          </a:prstGeom>
        </p:spPr>
      </p:pic>
    </p:spTree>
    <p:extLst>
      <p:ext uri="{BB962C8B-B14F-4D97-AF65-F5344CB8AC3E}">
        <p14:creationId xmlns:p14="http://schemas.microsoft.com/office/powerpoint/2010/main" val="19457311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Text Placeholder 3"/>
          <p:cNvSpPr>
            <a:spLocks noGrp="1"/>
          </p:cNvSpPr>
          <p:nvPr>
            <p:ph type="body" sz="half" idx="2" hasCustomPrompt="1"/>
          </p:nvPr>
        </p:nvSpPr>
        <p:spPr>
          <a:xfrm rot="16200000">
            <a:off x="10352836" y="3100772"/>
            <a:ext cx="2722564" cy="446314"/>
          </a:xfrm>
        </p:spPr>
        <p:txBody>
          <a:bodyPr anchor="ctr">
            <a:normAutofit/>
          </a:bodyPr>
          <a:lstStyle>
            <a:lvl1pPr marL="0" indent="0" algn="l">
              <a:lnSpc>
                <a:spcPct val="100000"/>
              </a:lnSpc>
              <a:spcBef>
                <a:spcPts val="1000"/>
              </a:spcBef>
              <a:buNone/>
              <a:defRPr sz="105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Tree>
    <p:extLst>
      <p:ext uri="{BB962C8B-B14F-4D97-AF65-F5344CB8AC3E}">
        <p14:creationId xmlns:p14="http://schemas.microsoft.com/office/powerpoint/2010/main" val="1713798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693419"/>
            <a:ext cx="10946682" cy="731520"/>
          </a:xfrm>
        </p:spPr>
        <p:txBody>
          <a:bodyPr wrap="square" anchor="t">
            <a:noAutofit/>
          </a:bodyPr>
          <a:lstStyle>
            <a:lvl1pPr>
              <a:defRPr/>
            </a:lvl1pPr>
          </a:lstStyle>
          <a:p>
            <a:r>
              <a:rPr lang="en-US" dirty="0" smtClean="0"/>
              <a:t>Heading</a:t>
            </a:r>
            <a:endParaRPr lang="en-US" dirty="0"/>
          </a:p>
        </p:txBody>
      </p:sp>
      <p:sp>
        <p:nvSpPr>
          <p:cNvPr id="3" name="Content Placeholder 2"/>
          <p:cNvSpPr>
            <a:spLocks noGrp="1"/>
          </p:cNvSpPr>
          <p:nvPr>
            <p:ph idx="1" hasCustomPrompt="1"/>
          </p:nvPr>
        </p:nvSpPr>
        <p:spPr>
          <a:xfrm>
            <a:off x="631368" y="1600200"/>
            <a:ext cx="10946682" cy="4495800"/>
          </a:xfrm>
        </p:spPr>
        <p:txBody>
          <a:bodyPr/>
          <a:lstStyle>
            <a:lvl1pPr marL="0" indent="0">
              <a:buFont typeface="Wingdings" panose="05000000000000000000" pitchFamily="2" charset="2"/>
              <a:buNone/>
              <a:defRPr/>
            </a:lvl1pPr>
            <a:lvl2pPr marL="228600" indent="0">
              <a:buNone/>
              <a:defRPr sz="3200"/>
            </a:lvl2pPr>
            <a:lvl3pPr marL="457200" indent="0">
              <a:buNone/>
              <a:defRPr sz="2800"/>
            </a:lvl3pPr>
            <a:lvl4pPr marL="685800" indent="0">
              <a:buNone/>
              <a:defRPr sz="2400"/>
            </a:lvl4pPr>
            <a:lvl5pPr marL="914400" indent="0">
              <a:buNone/>
              <a:defRPr sz="2000"/>
            </a:lvl5pPr>
          </a:lstStyle>
          <a:p>
            <a:pPr lvl="0"/>
            <a:r>
              <a:rPr lang="en-US" dirty="0" smtClean="0"/>
              <a:t>Click to type.</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ext Placeholder 3"/>
          <p:cNvSpPr>
            <a:spLocks noGrp="1"/>
          </p:cNvSpPr>
          <p:nvPr>
            <p:ph type="body" sz="half" idx="13" hasCustomPrompt="1"/>
          </p:nvPr>
        </p:nvSpPr>
        <p:spPr>
          <a:xfrm>
            <a:off x="6995160" y="6223828"/>
            <a:ext cx="3254829"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25584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348873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a:xfrm flipV="1">
            <a:off x="0" y="0"/>
            <a:ext cx="12192000" cy="6858000"/>
          </a:xfrm>
          <a:prstGeom prst="snip1Rect">
            <a:avLst>
              <a:gd name="adj" fmla="val 329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4" y="1619787"/>
            <a:ext cx="10946686" cy="2595155"/>
          </a:xfrm>
        </p:spPr>
        <p:txBody>
          <a:bodyPr anchor="t">
            <a:noAutofit/>
          </a:bodyPr>
          <a:lstStyle>
            <a:lvl1pPr marL="346075" indent="-346075" algn="l">
              <a:lnSpc>
                <a:spcPct val="85000"/>
              </a:lnSpc>
              <a:buClr>
                <a:schemeClr val="tx2"/>
              </a:buClr>
              <a:buSzPct val="80000"/>
              <a:buFont typeface="Wingdings" panose="05000000000000000000" pitchFamily="2" charset="2"/>
              <a:buChar char="§"/>
              <a:defRPr sz="3600" b="0" cap="none" baseline="0">
                <a:solidFill>
                  <a:schemeClr val="tx1"/>
                </a:solidFill>
                <a:latin typeface="+mn-lt"/>
              </a:defRPr>
            </a:lvl1pPr>
          </a:lstStyle>
          <a:p>
            <a:r>
              <a:rPr lang="en-US" dirty="0" smtClean="0"/>
              <a:t>Click to type</a:t>
            </a:r>
            <a:endParaRPr lang="en-US" dirty="0"/>
          </a:p>
        </p:txBody>
      </p:sp>
      <p:sp>
        <p:nvSpPr>
          <p:cNvPr id="4" name="Date Placeholder 3"/>
          <p:cNvSpPr>
            <a:spLocks noGrp="1"/>
          </p:cNvSpPr>
          <p:nvPr>
            <p:ph type="dt" sz="half" idx="10"/>
          </p:nvPr>
        </p:nvSpPr>
        <p:spPr>
          <a:xfrm>
            <a:off x="622659" y="6223828"/>
            <a:ext cx="1371600" cy="365125"/>
          </a:xfrm>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07370" y="6223828"/>
            <a:ext cx="1079389" cy="365125"/>
          </a:xfrm>
        </p:spPr>
        <p:txBody>
          <a:bodyPr/>
          <a:lstStyle>
            <a:lvl1pPr>
              <a:defRPr>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631364" y="685792"/>
            <a:ext cx="731520" cy="731520"/>
          </a:xfrm>
          <a:prstGeom prst="rect">
            <a:avLst/>
          </a:prstGeom>
          <a:solidFill>
            <a:schemeClr val="accent2"/>
          </a:solidFill>
        </p:spPr>
        <p:txBody>
          <a:bodyPr wrap="square" rtlCol="0">
            <a:spAutoFit/>
          </a:bodyPr>
          <a:lstStyle/>
          <a:p>
            <a:pPr algn="ctr"/>
            <a:r>
              <a:rPr lang="en-US" sz="4000" dirty="0" smtClean="0">
                <a:solidFill>
                  <a:schemeClr val="bg1"/>
                </a:solidFill>
                <a:sym typeface="Webdings" panose="05030102010509060703" pitchFamily="18" charset="2"/>
              </a:rPr>
              <a:t></a:t>
            </a:r>
            <a:endParaRPr lang="en-US" sz="4000" dirty="0">
              <a:solidFill>
                <a:schemeClr val="bg1"/>
              </a:solidFill>
            </a:endParaRPr>
          </a:p>
        </p:txBody>
      </p:sp>
      <p:sp>
        <p:nvSpPr>
          <p:cNvPr id="7" name="Text Placeholder 6"/>
          <p:cNvSpPr>
            <a:spLocks noGrp="1"/>
          </p:cNvSpPr>
          <p:nvPr>
            <p:ph type="body" sz="quarter" idx="13" hasCustomPrompt="1"/>
          </p:nvPr>
        </p:nvSpPr>
        <p:spPr>
          <a:xfrm>
            <a:off x="1460674" y="685029"/>
            <a:ext cx="10117376" cy="731837"/>
          </a:xfrm>
        </p:spPr>
        <p:txBody>
          <a:bodyPr anchor="t"/>
          <a:lstStyle>
            <a:lvl1pPr marL="0" indent="0">
              <a:buNone/>
              <a:defRPr sz="4000">
                <a:solidFill>
                  <a:schemeClr val="tx2"/>
                </a:solidFill>
                <a:latin typeface="+mj-lt"/>
              </a:defRPr>
            </a:lvl1pPr>
          </a:lstStyle>
          <a:p>
            <a:pPr lvl="0"/>
            <a:r>
              <a:rPr lang="en-US" dirty="0" smtClean="0"/>
              <a:t>Heading</a:t>
            </a:r>
          </a:p>
        </p:txBody>
      </p:sp>
    </p:spTree>
    <p:extLst>
      <p:ext uri="{BB962C8B-B14F-4D97-AF65-F5344CB8AC3E}">
        <p14:creationId xmlns:p14="http://schemas.microsoft.com/office/powerpoint/2010/main" val="399844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Content Placeholder 2"/>
          <p:cNvSpPr>
            <a:spLocks noGrp="1"/>
          </p:cNvSpPr>
          <p:nvPr>
            <p:ph sz="half" idx="1" hasCustomPrompt="1"/>
          </p:nvPr>
        </p:nvSpPr>
        <p:spPr>
          <a:xfrm>
            <a:off x="609600" y="1600201"/>
            <a:ext cx="5259572" cy="4480560"/>
          </a:xfrm>
        </p:spPr>
        <p:txBody>
          <a:bodyPr>
            <a:noAutofit/>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p>
        </p:txBody>
      </p:sp>
      <p:sp>
        <p:nvSpPr>
          <p:cNvPr id="4" name="Content Placeholder 3"/>
          <p:cNvSpPr>
            <a:spLocks noGrp="1"/>
          </p:cNvSpPr>
          <p:nvPr>
            <p:ph sz="half" idx="2" hasCustomPrompt="1"/>
          </p:nvPr>
        </p:nvSpPr>
        <p:spPr>
          <a:xfrm>
            <a:off x="6326372" y="1600200"/>
            <a:ext cx="5251677" cy="4480560"/>
          </a:xfrm>
        </p:spPr>
        <p:txBody>
          <a:bodyPr/>
          <a:lstStyle>
            <a:lvl1pPr marL="0" indent="0">
              <a:buFont typeface="Wingdings" panose="05000000000000000000" pitchFamily="2" charset="2"/>
              <a:buNone/>
              <a:defRPr sz="3600"/>
            </a:lvl1pPr>
            <a:lvl2pPr marL="228600" indent="0">
              <a:buNone/>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r>
              <a:rPr lang="en-US" dirty="0"/>
              <a:t>.</a:t>
            </a:r>
            <a:endParaRPr lang="en-US" dirty="0" smtClean="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092452" y="0"/>
            <a:ext cx="60995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6DFF08F-DC6B-4601-B491-B0F83F6DD2DA}"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Content Placeholder 3"/>
          <p:cNvSpPr>
            <a:spLocks noGrp="1"/>
          </p:cNvSpPr>
          <p:nvPr>
            <p:ph sz="half" idx="13"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4"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
        <p:nvSpPr>
          <p:cNvPr id="15" name="Content Placeholder 3"/>
          <p:cNvSpPr>
            <a:spLocks noGrp="1"/>
          </p:cNvSpPr>
          <p:nvPr>
            <p:ph sz="half" idx="14" hasCustomPrompt="1"/>
          </p:nvPr>
        </p:nvSpPr>
        <p:spPr>
          <a:xfrm>
            <a:off x="6448482" y="1600200"/>
            <a:ext cx="5164588" cy="4501058"/>
          </a:xfrm>
        </p:spPr>
        <p:txBody>
          <a:bodyPr/>
          <a:lstStyle>
            <a:lvl1pPr marL="0" indent="0">
              <a:buClr>
                <a:schemeClr val="bg1"/>
              </a:buClr>
              <a:buFont typeface="Wingdings" panose="05000000000000000000" pitchFamily="2" charset="2"/>
              <a:buNone/>
              <a:defRPr sz="3600">
                <a:solidFill>
                  <a:schemeClr val="bg1"/>
                </a:solidFill>
              </a:defRPr>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3" name="Text Placeholder 2"/>
          <p:cNvSpPr>
            <a:spLocks noGrp="1"/>
          </p:cNvSpPr>
          <p:nvPr>
            <p:ph type="body" sz="quarter" idx="15" hasCustomPrompt="1"/>
          </p:nvPr>
        </p:nvSpPr>
        <p:spPr>
          <a:xfrm>
            <a:off x="6446710" y="693419"/>
            <a:ext cx="5166360" cy="731520"/>
          </a:xfrm>
        </p:spPr>
        <p:txBody>
          <a:bodyPr anchor="t"/>
          <a:lstStyle>
            <a:lvl1pPr marL="0" indent="0">
              <a:buNone/>
              <a:defRPr sz="4000">
                <a:solidFill>
                  <a:schemeClr val="bg1"/>
                </a:solidFill>
                <a:latin typeface="+mj-lt"/>
              </a:defRPr>
            </a:lvl1pPr>
          </a:lstStyle>
          <a:p>
            <a:pPr lvl="0"/>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1"/>
          <p:cNvSpPr txBox="1">
            <a:spLocks/>
          </p:cNvSpPr>
          <p:nvPr userDrawn="1"/>
        </p:nvSpPr>
        <p:spPr>
          <a:xfrm rot="10800000">
            <a:off x="9135309" y="3149965"/>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0" name="Title 1"/>
          <p:cNvSpPr txBox="1">
            <a:spLocks/>
          </p:cNvSpPr>
          <p:nvPr userDrawn="1"/>
        </p:nvSpPr>
        <p:spPr>
          <a:xfrm>
            <a:off x="363228" y="1856750"/>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1" name="Text Placeholder 3"/>
          <p:cNvSpPr>
            <a:spLocks noGrp="1"/>
          </p:cNvSpPr>
          <p:nvPr>
            <p:ph type="body" sz="half" idx="2" hasCustomPrompt="1"/>
          </p:nvPr>
        </p:nvSpPr>
        <p:spPr>
          <a:xfrm>
            <a:off x="701040" y="1600200"/>
            <a:ext cx="10789920" cy="3267892"/>
          </a:xfrm>
        </p:spPr>
        <p:txBody>
          <a:bodyPr anchor="ctr">
            <a:noAutofit/>
          </a:bodyPr>
          <a:lstStyle>
            <a:lvl1pPr marL="0" indent="0" algn="ctr">
              <a:lnSpc>
                <a:spcPct val="100000"/>
              </a:lnSpc>
              <a:spcBef>
                <a:spcPts val="1000"/>
              </a:spcBef>
              <a:buNone/>
              <a:defRPr sz="4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Quote</a:t>
            </a:r>
          </a:p>
        </p:txBody>
      </p:sp>
      <p:sp>
        <p:nvSpPr>
          <p:cNvPr id="13" name="Text Placeholder 12"/>
          <p:cNvSpPr>
            <a:spLocks noGrp="1"/>
          </p:cNvSpPr>
          <p:nvPr>
            <p:ph type="body" sz="quarter" idx="13" hasCustomPrompt="1"/>
          </p:nvPr>
        </p:nvSpPr>
        <p:spPr>
          <a:xfrm>
            <a:off x="2514600" y="5255270"/>
            <a:ext cx="7162800" cy="510304"/>
          </a:xfrm>
        </p:spPr>
        <p:txBody>
          <a:bodyPr/>
          <a:lstStyle>
            <a:lvl1pPr marL="0" indent="0" algn="ctr">
              <a:buNone/>
              <a:defRPr sz="2000" i="1" baseline="0"/>
            </a:lvl1pPr>
          </a:lstStyle>
          <a:p>
            <a:pPr lvl="0"/>
            <a:r>
              <a:rPr lang="en-US" i="1" dirty="0" smtClean="0"/>
              <a:t>Author of quote</a:t>
            </a:r>
            <a:endParaRPr lang="en-US" dirty="0"/>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54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Text Placeholder 3"/>
          <p:cNvSpPr>
            <a:spLocks noGrp="1"/>
          </p:cNvSpPr>
          <p:nvPr>
            <p:ph type="body" sz="half" idx="2" hasCustomPrompt="1"/>
          </p:nvPr>
        </p:nvSpPr>
        <p:spPr>
          <a:xfrm>
            <a:off x="701040" y="3811822"/>
            <a:ext cx="10789920" cy="1056269"/>
          </a:xfrm>
        </p:spPr>
        <p:txBody>
          <a:bodyPr anchor="ctr">
            <a:noAutofit/>
          </a:bodyPr>
          <a:lstStyle>
            <a:lvl1pPr marL="0" indent="0" algn="ctr">
              <a:lnSpc>
                <a:spcPct val="100000"/>
              </a:lnSpc>
              <a:spcBef>
                <a:spcPts val="1000"/>
              </a:spcBef>
              <a:buNone/>
              <a:defRPr sz="4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701040" y="1211263"/>
            <a:ext cx="10789285" cy="2459037"/>
          </a:xfrm>
        </p:spPr>
        <p:txBody>
          <a:bodyPr/>
          <a:lstStyle>
            <a:lvl1pPr marL="0" indent="0" algn="ctr">
              <a:buNone/>
              <a:defRPr sz="19900">
                <a:solidFill>
                  <a:schemeClr val="accent2"/>
                </a:solidFill>
                <a:latin typeface="+mj-lt"/>
              </a:defRPr>
            </a:lvl1pPr>
            <a:lvl2pPr>
              <a:defRPr sz="19900">
                <a:solidFill>
                  <a:schemeClr val="tx2"/>
                </a:solidFill>
                <a:latin typeface="+mj-lt"/>
              </a:defRPr>
            </a:lvl2pPr>
            <a:lvl3pPr>
              <a:defRPr sz="19900">
                <a:solidFill>
                  <a:schemeClr val="tx2"/>
                </a:solidFill>
                <a:latin typeface="+mj-lt"/>
              </a:defRPr>
            </a:lvl3pPr>
            <a:lvl4pPr>
              <a:defRPr sz="19900">
                <a:solidFill>
                  <a:schemeClr val="tx2"/>
                </a:solidFill>
                <a:latin typeface="+mj-lt"/>
              </a:defRPr>
            </a:lvl4pPr>
            <a:lvl5pPr>
              <a:defRPr sz="19900">
                <a:solidFill>
                  <a:schemeClr val="tx2"/>
                </a:solidFill>
                <a:latin typeface="+mj-lt"/>
              </a:defRPr>
            </a:lvl5pPr>
          </a:lstStyle>
          <a:p>
            <a:pPr lvl="0"/>
            <a:r>
              <a:rPr lang="en-US" dirty="0" smtClean="0"/>
              <a:t>#</a:t>
            </a:r>
            <a:endParaRPr lang="en-US" dirty="0"/>
          </a:p>
        </p:txBody>
      </p:sp>
      <p:sp>
        <p:nvSpPr>
          <p:cNvPr id="16" name="Text Placeholder 3"/>
          <p:cNvSpPr>
            <a:spLocks noGrp="1"/>
          </p:cNvSpPr>
          <p:nvPr>
            <p:ph type="body" sz="half" idx="15" hasCustomPrompt="1"/>
          </p:nvPr>
        </p:nvSpPr>
        <p:spPr>
          <a:xfrm>
            <a:off x="6995160" y="6223828"/>
            <a:ext cx="3063240"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extLst>
      <p:ext uri="{BB962C8B-B14F-4D97-AF65-F5344CB8AC3E}">
        <p14:creationId xmlns:p14="http://schemas.microsoft.com/office/powerpoint/2010/main" val="3464574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93419"/>
            <a:ext cx="10972800" cy="731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475349"/>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1368" y="6223828"/>
            <a:ext cx="1371600"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7/16/2021</a:t>
            </a:fld>
            <a:endParaRPr lang="en-US" dirty="0"/>
          </a:p>
        </p:txBody>
      </p:sp>
      <p:sp>
        <p:nvSpPr>
          <p:cNvPr id="5" name="Footer Placeholder 4"/>
          <p:cNvSpPr>
            <a:spLocks noGrp="1"/>
          </p:cNvSpPr>
          <p:nvPr>
            <p:ph type="ftr" sz="quarter" idx="3"/>
          </p:nvPr>
        </p:nvSpPr>
        <p:spPr>
          <a:xfrm>
            <a:off x="2175013" y="6223828"/>
            <a:ext cx="4717774"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0498661" y="6223828"/>
            <a:ext cx="1079389"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710" r:id="rId4"/>
    <p:sldLayoutId id="2147483706" r:id="rId5"/>
    <p:sldLayoutId id="2147483688" r:id="rId6"/>
    <p:sldLayoutId id="2147483689" r:id="rId7"/>
    <p:sldLayoutId id="2147483696" r:id="rId8"/>
    <p:sldLayoutId id="2147483707" r:id="rId9"/>
    <p:sldLayoutId id="2147483693" r:id="rId10"/>
    <p:sldLayoutId id="2147483694" r:id="rId11"/>
    <p:sldLayoutId id="2147483701" r:id="rId12"/>
    <p:sldLayoutId id="2147483690" r:id="rId13"/>
    <p:sldLayoutId id="2147483691" r:id="rId14"/>
    <p:sldLayoutId id="2147483702" r:id="rId15"/>
    <p:sldLayoutId id="2147483709" r:id="rId16"/>
    <p:sldLayoutId id="2147483705" r:id="rId17"/>
    <p:sldLayoutId id="2147483711" r:id="rId1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4163" indent="-284163" algn="l" defTabSz="914400" rtl="0" eaLnBrk="1" latinLnBrk="0" hangingPunct="1">
        <a:lnSpc>
          <a:spcPct val="90000"/>
        </a:lnSpc>
        <a:spcBef>
          <a:spcPts val="1400"/>
        </a:spcBef>
        <a:buClr>
          <a:schemeClr val="accent1"/>
        </a:buClr>
        <a:buSzPct val="80000"/>
        <a:buFont typeface="Wingdings" panose="05000000000000000000" pitchFamily="2" charset="2"/>
        <a:buChar char="§"/>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research.collegeboard.org/trends/education-pa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r>
              <a:rPr lang="en-US" sz="3200" b="1" dirty="0">
                <a:latin typeface="Franklin Gothic Medium" panose="020B0603020102020204" pitchFamily="34" charset="0"/>
              </a:rPr>
              <a:t>Materials </a:t>
            </a:r>
            <a:r>
              <a:rPr lang="en-US" sz="3200" b="1" dirty="0" smtClean="0">
                <a:latin typeface="Franklin Gothic Medium" panose="020B0603020102020204" pitchFamily="34" charset="0"/>
              </a:rPr>
              <a:t>needed</a:t>
            </a:r>
            <a:r>
              <a:rPr lang="en-US" sz="3200" b="1" dirty="0">
                <a:latin typeface="Franklin Gothic Medium" panose="020B0603020102020204" pitchFamily="34" charset="0"/>
              </a:rPr>
              <a:t>:</a:t>
            </a:r>
          </a:p>
          <a:p>
            <a:pPr marL="457200" indent="-282575">
              <a:buFont typeface="Arial" panose="020B0604020202020204" pitchFamily="34" charset="0"/>
              <a:buChar char="•"/>
            </a:pPr>
            <a:r>
              <a:rPr lang="en-US" sz="3200" dirty="0">
                <a:latin typeface="Franklin Gothic Medium" panose="020B0603020102020204" pitchFamily="34" charset="0"/>
              </a:rPr>
              <a:t>Power Point Presentation + Computer + Projector</a:t>
            </a:r>
          </a:p>
          <a:p>
            <a:pPr marL="457200" indent="-282575">
              <a:buFont typeface="Arial" panose="020B0604020202020204" pitchFamily="34" charset="0"/>
              <a:buChar char="•"/>
            </a:pPr>
            <a:r>
              <a:rPr lang="en-US" sz="3200" dirty="0">
                <a:latin typeface="Franklin Gothic Medium" panose="020B0603020102020204" pitchFamily="34" charset="0"/>
              </a:rPr>
              <a:t>Internet connection and phones or devices for </a:t>
            </a:r>
            <a:r>
              <a:rPr lang="en-US" sz="3200" dirty="0" err="1">
                <a:latin typeface="Franklin Gothic Medium" panose="020B0603020102020204" pitchFamily="34" charset="0"/>
              </a:rPr>
              <a:t>Kahoot</a:t>
            </a:r>
            <a:r>
              <a:rPr lang="en-US" sz="3200" dirty="0">
                <a:latin typeface="Franklin Gothic Medium" panose="020B0603020102020204" pitchFamily="34" charset="0"/>
              </a:rPr>
              <a:t> (optional)</a:t>
            </a:r>
          </a:p>
          <a:p>
            <a:r>
              <a:rPr lang="en-US" sz="3200" b="1" dirty="0">
                <a:latin typeface="Franklin Gothic Medium" panose="020B0603020102020204" pitchFamily="34" charset="0"/>
              </a:rPr>
              <a:t/>
            </a:r>
            <a:br>
              <a:rPr lang="en-US" sz="3200" b="1" dirty="0">
                <a:latin typeface="Franklin Gothic Medium" panose="020B0603020102020204" pitchFamily="34" charset="0"/>
              </a:rPr>
            </a:br>
            <a:r>
              <a:rPr lang="en-US" sz="3200" b="1" dirty="0" smtClean="0">
                <a:latin typeface="Franklin Gothic Medium" panose="020B0603020102020204" pitchFamily="34" charset="0"/>
              </a:rPr>
              <a:t>Approximate time</a:t>
            </a:r>
            <a:r>
              <a:rPr lang="en-US" sz="3200" b="1" dirty="0">
                <a:latin typeface="Franklin Gothic Medium" panose="020B0603020102020204" pitchFamily="34" charset="0"/>
              </a:rPr>
              <a:t>: </a:t>
            </a:r>
            <a:r>
              <a:rPr lang="en-US" sz="3200" dirty="0">
                <a:latin typeface="Franklin Gothic Medium" panose="020B0603020102020204" pitchFamily="34" charset="0"/>
              </a:rPr>
              <a:t>30 minutes (includes </a:t>
            </a:r>
            <a:r>
              <a:rPr lang="en-US" sz="3200" dirty="0" err="1">
                <a:latin typeface="Franklin Gothic Medium" panose="020B0603020102020204" pitchFamily="34" charset="0"/>
              </a:rPr>
              <a:t>Kahoot</a:t>
            </a:r>
            <a:r>
              <a:rPr lang="en-US" sz="3200" dirty="0">
                <a:latin typeface="Franklin Gothic Medium" panose="020B0603020102020204" pitchFamily="34" charset="0"/>
              </a:rPr>
              <a:t> or trivia</a:t>
            </a:r>
            <a:r>
              <a:rPr lang="en-US" sz="3200" dirty="0" smtClean="0">
                <a:latin typeface="Franklin Gothic Medium" panose="020B0603020102020204" pitchFamily="34" charset="0"/>
              </a:rPr>
              <a:t>)</a:t>
            </a:r>
            <a:endParaRPr lang="en-US" sz="3200" b="1" dirty="0">
              <a:latin typeface="Franklin Gothic Medium" panose="020B0603020102020204" pitchFamily="34" charset="0"/>
            </a:endParaRPr>
          </a:p>
        </p:txBody>
      </p:sp>
      <p:sp>
        <p:nvSpPr>
          <p:cNvPr id="5" name="Rectangle 4"/>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2705179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5818" b="26008"/>
          <a:stretch/>
        </p:blipFill>
        <p:spPr>
          <a:xfrm>
            <a:off x="0" y="1841981"/>
            <a:ext cx="12192000" cy="5090160"/>
          </a:xfrm>
        </p:spPr>
      </p:pic>
      <p:sp>
        <p:nvSpPr>
          <p:cNvPr id="5" name="Title 4"/>
          <p:cNvSpPr>
            <a:spLocks noGrp="1"/>
          </p:cNvSpPr>
          <p:nvPr>
            <p:ph type="title"/>
          </p:nvPr>
        </p:nvSpPr>
        <p:spPr/>
        <p:txBody>
          <a:bodyPr/>
          <a:lstStyle/>
          <a:p>
            <a:r>
              <a:rPr lang="en-US" dirty="0" smtClean="0"/>
              <a:t>Greater job security &amp; satisfaction</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78193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18684" b="18684"/>
          <a:stretch>
            <a:fillRect/>
          </a:stretch>
        </p:blipFill>
        <p:spPr/>
      </p:pic>
      <p:sp>
        <p:nvSpPr>
          <p:cNvPr id="7" name="Text Placeholder 6"/>
          <p:cNvSpPr>
            <a:spLocks noGrp="1"/>
          </p:cNvSpPr>
          <p:nvPr>
            <p:ph type="body" sz="half" idx="2"/>
          </p:nvPr>
        </p:nvSpPr>
        <p:spPr>
          <a:xfrm rot="18911563">
            <a:off x="9692401" y="5792001"/>
            <a:ext cx="2917371" cy="445666"/>
          </a:xfrm>
        </p:spPr>
        <p:txBody>
          <a:bodyPr>
            <a:normAutofit/>
          </a:bodyPr>
          <a:lstStyle/>
          <a:p>
            <a:pPr algn="ctr"/>
            <a:r>
              <a:rPr lang="en-US" sz="1400" dirty="0" smtClean="0">
                <a:latin typeface="+mj-lt"/>
              </a:rPr>
              <a:t>Reed College</a:t>
            </a:r>
            <a:endParaRPr lang="en-US" sz="1400" dirty="0">
              <a:latin typeface="+mj-lt"/>
            </a:endParaRPr>
          </a:p>
        </p:txBody>
      </p:sp>
      <p:sp>
        <p:nvSpPr>
          <p:cNvPr id="5" name="Title 4"/>
          <p:cNvSpPr>
            <a:spLocks noGrp="1"/>
          </p:cNvSpPr>
          <p:nvPr>
            <p:ph type="title"/>
          </p:nvPr>
        </p:nvSpPr>
        <p:spPr/>
        <p:txBody>
          <a:bodyPr/>
          <a:lstStyle/>
          <a:p>
            <a:r>
              <a:rPr lang="en-US" dirty="0" smtClean="0"/>
              <a:t>Greater health &amp; happiness</a:t>
            </a:r>
            <a:endParaRPr lang="en-US" dirty="0"/>
          </a:p>
        </p:txBody>
      </p:sp>
    </p:spTree>
    <p:extLst>
      <p:ext uri="{BB962C8B-B14F-4D97-AF65-F5344CB8AC3E}">
        <p14:creationId xmlns:p14="http://schemas.microsoft.com/office/powerpoint/2010/main" val="2571176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74" y="2125362"/>
            <a:ext cx="9115084" cy="2089580"/>
          </a:xfrm>
        </p:spPr>
        <p:txBody>
          <a:bodyPr/>
          <a:lstStyle/>
          <a:p>
            <a:pPr marL="0" indent="0">
              <a:lnSpc>
                <a:spcPct val="100000"/>
              </a:lnSpc>
              <a:buNone/>
            </a:pPr>
            <a:r>
              <a:rPr lang="en-US" sz="4800"/>
              <a:t>Which of these reasons feels the most important for you? </a:t>
            </a:r>
            <a:r>
              <a:rPr lang="en-US" sz="4800" dirty="0"/>
              <a:t>Why? Is there another reason that feels even more important for you?</a:t>
            </a:r>
          </a:p>
        </p:txBody>
      </p:sp>
      <p:sp>
        <p:nvSpPr>
          <p:cNvPr id="3" name="Text Placeholder 2"/>
          <p:cNvSpPr>
            <a:spLocks noGrp="1"/>
          </p:cNvSpPr>
          <p:nvPr>
            <p:ph type="body" sz="quarter" idx="13"/>
          </p:nvPr>
        </p:nvSpPr>
        <p:spPr/>
        <p:txBody>
          <a:bodyPr/>
          <a:lstStyle/>
          <a:p>
            <a:r>
              <a:rPr lang="en-US" dirty="0" smtClean="0"/>
              <a:t>Reflect and share</a:t>
            </a:r>
            <a:endParaRPr lang="en-US" dirty="0"/>
          </a:p>
        </p:txBody>
      </p:sp>
    </p:spTree>
    <p:extLst>
      <p:ext uri="{BB962C8B-B14F-4D97-AF65-F5344CB8AC3E}">
        <p14:creationId xmlns:p14="http://schemas.microsoft.com/office/powerpoint/2010/main" val="3314514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flipV="1">
            <a:off x="1" y="2358188"/>
            <a:ext cx="12192000" cy="4499811"/>
          </a:xfrm>
          <a:prstGeom prst="snip1Rect">
            <a:avLst>
              <a:gd name="adj" fmla="val 495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Join by going to kahoot.it on your phone or device.</a:t>
            </a:r>
            <a:endParaRPr lang="en-US" dirty="0"/>
          </a:p>
        </p:txBody>
      </p:sp>
      <p:sp>
        <p:nvSpPr>
          <p:cNvPr id="3" name="Text Placeholder 2"/>
          <p:cNvSpPr>
            <a:spLocks noGrp="1"/>
          </p:cNvSpPr>
          <p:nvPr>
            <p:ph type="body" sz="quarter" idx="13"/>
          </p:nvPr>
        </p:nvSpPr>
        <p:spPr/>
        <p:txBody>
          <a:bodyPr/>
          <a:lstStyle/>
          <a:p>
            <a:r>
              <a:rPr lang="en-US" dirty="0" smtClean="0"/>
              <a:t>Let’s play!</a:t>
            </a:r>
            <a:endParaRPr lang="en-US" dirty="0"/>
          </a:p>
        </p:txBody>
      </p:sp>
      <p:grpSp>
        <p:nvGrpSpPr>
          <p:cNvPr id="10" name="Group 9"/>
          <p:cNvGrpSpPr/>
          <p:nvPr/>
        </p:nvGrpSpPr>
        <p:grpSpPr>
          <a:xfrm>
            <a:off x="1969854" y="2735676"/>
            <a:ext cx="7871978" cy="4122324"/>
            <a:chOff x="1969854" y="2735676"/>
            <a:chExt cx="7871978" cy="4122324"/>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5900" r="5944" b="9751"/>
            <a:stretch/>
          </p:blipFill>
          <p:spPr>
            <a:xfrm>
              <a:off x="1969854" y="2947737"/>
              <a:ext cx="7871978" cy="3910263"/>
            </a:xfrm>
            <a:prstGeom prst="rect">
              <a:avLst/>
            </a:prstGeom>
          </p:spPr>
        </p:pic>
        <p:sp>
          <p:nvSpPr>
            <p:cNvPr id="6" name="Rectangle 5"/>
            <p:cNvSpPr/>
            <p:nvPr/>
          </p:nvSpPr>
          <p:spPr>
            <a:xfrm>
              <a:off x="3328668" y="2735676"/>
              <a:ext cx="6102019" cy="48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968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920298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Trivia time</a:t>
            </a:r>
            <a:endParaRPr lang="en-US" dirty="0"/>
          </a:p>
        </p:txBody>
      </p:sp>
      <p:sp>
        <p:nvSpPr>
          <p:cNvPr id="5" name="Title 4"/>
          <p:cNvSpPr>
            <a:spLocks noGrp="1"/>
          </p:cNvSpPr>
          <p:nvPr>
            <p:ph type="title"/>
          </p:nvPr>
        </p:nvSpPr>
        <p:spPr>
          <a:xfrm>
            <a:off x="631364" y="1619787"/>
            <a:ext cx="10946686" cy="3301129"/>
          </a:xfrm>
        </p:spPr>
        <p:txBody>
          <a:bodyPr/>
          <a:lstStyle/>
          <a:p>
            <a:pPr marL="0" indent="0">
              <a:buNone/>
            </a:pPr>
            <a:r>
              <a:rPr lang="en-US" dirty="0" smtClean="0"/>
              <a:t>Get into a team of 2-4 people.</a:t>
            </a:r>
            <a:br>
              <a:rPr lang="en-US" dirty="0" smtClean="0"/>
            </a:br>
            <a:r>
              <a:rPr lang="en-US" dirty="0"/>
              <a:t/>
            </a:r>
            <a:br>
              <a:rPr lang="en-US" dirty="0"/>
            </a:br>
            <a:r>
              <a:rPr lang="en-US" dirty="0" smtClean="0"/>
              <a:t>On </a:t>
            </a:r>
            <a:r>
              <a:rPr lang="en-US" dirty="0"/>
              <a:t>a piece of paper or on your phone </a:t>
            </a:r>
            <a:r>
              <a:rPr lang="en-US" dirty="0" smtClean="0"/>
              <a:t>write the </a:t>
            </a:r>
            <a:r>
              <a:rPr lang="en-US" dirty="0"/>
              <a:t>numbers 1 to </a:t>
            </a:r>
            <a:r>
              <a:rPr lang="en-US" dirty="0" smtClean="0"/>
              <a:t>5.</a:t>
            </a:r>
            <a:br>
              <a:rPr lang="en-US" dirty="0" smtClean="0"/>
            </a:br>
            <a:r>
              <a:rPr lang="en-US" dirty="0"/>
              <a:t/>
            </a:r>
            <a:br>
              <a:rPr lang="en-US" dirty="0"/>
            </a:br>
            <a:r>
              <a:rPr lang="en-US" dirty="0" smtClean="0"/>
              <a:t>Write </a:t>
            </a:r>
            <a:r>
              <a:rPr lang="en-US" dirty="0"/>
              <a:t>down your answers to each question.</a:t>
            </a:r>
            <a:br>
              <a:rPr lang="en-US" dirty="0"/>
            </a:br>
            <a:endParaRPr lang="en-US" dirty="0"/>
          </a:p>
        </p:txBody>
      </p:sp>
    </p:spTree>
    <p:extLst>
      <p:ext uri="{BB962C8B-B14F-4D97-AF65-F5344CB8AC3E}">
        <p14:creationId xmlns:p14="http://schemas.microsoft.com/office/powerpoint/2010/main" val="3729698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b="1" dirty="0" smtClean="0"/>
              <a:t>Which of these is NOT a benefit of going to college?</a:t>
            </a:r>
            <a:endParaRPr lang="en-US" b="1" dirty="0"/>
          </a:p>
          <a:p>
            <a:pPr marL="742950" indent="-514350">
              <a:buSzPct val="100000"/>
              <a:buFont typeface="+mj-lt"/>
              <a:buAutoNum type="alphaUcPeriod"/>
            </a:pPr>
            <a:r>
              <a:rPr lang="en-US" dirty="0" smtClean="0"/>
              <a:t>Earn money</a:t>
            </a:r>
            <a:endParaRPr lang="en-US" dirty="0"/>
          </a:p>
          <a:p>
            <a:pPr marL="742950" indent="-514350">
              <a:buSzPct val="100000"/>
              <a:buFont typeface="+mj-lt"/>
              <a:buAutoNum type="alphaUcPeriod"/>
            </a:pPr>
            <a:r>
              <a:rPr lang="en-US" dirty="0" smtClean="0"/>
              <a:t>More likely to be unemployed</a:t>
            </a:r>
            <a:endParaRPr lang="en-US" dirty="0"/>
          </a:p>
          <a:p>
            <a:pPr marL="742950" indent="-514350">
              <a:buSzPct val="100000"/>
              <a:buFont typeface="+mj-lt"/>
              <a:buAutoNum type="alphaUcPeriod"/>
            </a:pPr>
            <a:r>
              <a:rPr lang="en-US" dirty="0" smtClean="0"/>
              <a:t>Meet new people</a:t>
            </a:r>
            <a:endParaRPr lang="en-US" dirty="0"/>
          </a:p>
          <a:p>
            <a:pPr marL="742950" indent="-514350">
              <a:buSzPct val="100000"/>
              <a:buFont typeface="+mj-lt"/>
              <a:buAutoNum type="alphaUcPeriod"/>
            </a:pPr>
            <a:r>
              <a:rPr lang="en-US" dirty="0" smtClean="0"/>
              <a:t>Study what you love</a:t>
            </a:r>
            <a:endParaRPr lang="en-US" dirty="0"/>
          </a:p>
          <a:p>
            <a:endParaRPr lang="en-US" dirty="0"/>
          </a:p>
        </p:txBody>
      </p:sp>
    </p:spTree>
    <p:extLst>
      <p:ext uri="{BB962C8B-B14F-4D97-AF65-F5344CB8AC3E}">
        <p14:creationId xmlns:p14="http://schemas.microsoft.com/office/powerpoint/2010/main" val="3671374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b="1" dirty="0" smtClean="0"/>
              <a:t>Which of these is NOT a benefit of going to college?</a:t>
            </a:r>
            <a:endParaRPr lang="en-US" b="1" dirty="0"/>
          </a:p>
          <a:p>
            <a:pPr marL="742950" indent="-514350">
              <a:buSzPct val="100000"/>
              <a:buFont typeface="+mj-lt"/>
              <a:buAutoNum type="alphaUcPeriod"/>
            </a:pPr>
            <a:r>
              <a:rPr lang="en-US" dirty="0" smtClean="0"/>
              <a:t>Earn money</a:t>
            </a:r>
            <a:endParaRPr lang="en-US" dirty="0"/>
          </a:p>
          <a:p>
            <a:pPr marL="742950" indent="-514350">
              <a:buSzPct val="100000"/>
              <a:buFont typeface="+mj-lt"/>
              <a:buAutoNum type="alphaUcPeriod"/>
            </a:pPr>
            <a:r>
              <a:rPr lang="en-US" dirty="0" smtClean="0">
                <a:solidFill>
                  <a:schemeClr val="accent2"/>
                </a:solidFill>
              </a:rPr>
              <a:t>More likely to be unemployed</a:t>
            </a:r>
            <a:endParaRPr lang="en-US" dirty="0">
              <a:solidFill>
                <a:schemeClr val="accent2"/>
              </a:solidFill>
            </a:endParaRPr>
          </a:p>
          <a:p>
            <a:pPr marL="742950" indent="-514350">
              <a:buSzPct val="100000"/>
              <a:buFont typeface="+mj-lt"/>
              <a:buAutoNum type="alphaUcPeriod"/>
            </a:pPr>
            <a:r>
              <a:rPr lang="en-US" dirty="0" smtClean="0"/>
              <a:t>Meet new people</a:t>
            </a:r>
            <a:endParaRPr lang="en-US" dirty="0"/>
          </a:p>
          <a:p>
            <a:pPr marL="742950" indent="-514350">
              <a:buSzPct val="100000"/>
              <a:buFont typeface="+mj-lt"/>
              <a:buAutoNum type="alphaUcPeriod"/>
            </a:pPr>
            <a:r>
              <a:rPr lang="en-US" dirty="0" smtClean="0"/>
              <a:t>Study what you love</a:t>
            </a:r>
            <a:endParaRPr lang="en-US" dirty="0"/>
          </a:p>
          <a:p>
            <a:endParaRPr lang="en-US" dirty="0"/>
          </a:p>
        </p:txBody>
      </p:sp>
    </p:spTree>
    <p:extLst>
      <p:ext uri="{BB962C8B-B14F-4D97-AF65-F5344CB8AC3E}">
        <p14:creationId xmlns:p14="http://schemas.microsoft.com/office/powerpoint/2010/main" val="2721399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b="1" dirty="0"/>
              <a:t>College is a time to explore your interests. This includes getting involved in student </a:t>
            </a:r>
            <a:r>
              <a:rPr lang="en-US" b="1" dirty="0" smtClean="0"/>
              <a:t>clubs like:</a:t>
            </a:r>
          </a:p>
          <a:p>
            <a:pPr marL="742950" indent="-514350">
              <a:buSzPct val="100000"/>
              <a:buFont typeface="+mj-lt"/>
              <a:buAutoNum type="alphaUcPeriod"/>
            </a:pPr>
            <a:r>
              <a:rPr lang="en-US" dirty="0" smtClean="0"/>
              <a:t>Video game club</a:t>
            </a:r>
          </a:p>
          <a:p>
            <a:pPr marL="742950" indent="-514350">
              <a:buSzPct val="100000"/>
              <a:buFont typeface="+mj-lt"/>
              <a:buAutoNum type="alphaUcPeriod"/>
            </a:pPr>
            <a:r>
              <a:rPr lang="en-US" dirty="0" smtClean="0"/>
              <a:t>Intramural sports</a:t>
            </a:r>
          </a:p>
          <a:p>
            <a:pPr marL="742950" indent="-514350">
              <a:buSzPct val="100000"/>
              <a:buFont typeface="+mj-lt"/>
              <a:buAutoNum type="alphaUcPeriod"/>
            </a:pPr>
            <a:r>
              <a:rPr lang="en-US" dirty="0" smtClean="0"/>
              <a:t>Student government</a:t>
            </a:r>
          </a:p>
          <a:p>
            <a:pPr marL="742950" indent="-514350">
              <a:buSzPct val="100000"/>
              <a:buFont typeface="+mj-lt"/>
              <a:buAutoNum type="alphaUcPeriod"/>
            </a:pPr>
            <a:r>
              <a:rPr lang="en-US" dirty="0" smtClean="0"/>
              <a:t>All of the above</a:t>
            </a:r>
            <a:endParaRPr lang="en-US" dirty="0"/>
          </a:p>
        </p:txBody>
      </p:sp>
    </p:spTree>
    <p:extLst>
      <p:ext uri="{BB962C8B-B14F-4D97-AF65-F5344CB8AC3E}">
        <p14:creationId xmlns:p14="http://schemas.microsoft.com/office/powerpoint/2010/main" val="3629405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b="1" dirty="0"/>
              <a:t>College is a time to explore your interests. This includes getting involved in student </a:t>
            </a:r>
            <a:r>
              <a:rPr lang="en-US" b="1" dirty="0" smtClean="0"/>
              <a:t>clubs like:</a:t>
            </a:r>
          </a:p>
          <a:p>
            <a:pPr marL="742950" indent="-514350">
              <a:buSzPct val="100000"/>
              <a:buFont typeface="+mj-lt"/>
              <a:buAutoNum type="alphaUcPeriod"/>
            </a:pPr>
            <a:r>
              <a:rPr lang="en-US" dirty="0" smtClean="0"/>
              <a:t>Video game club</a:t>
            </a:r>
          </a:p>
          <a:p>
            <a:pPr marL="742950" indent="-514350">
              <a:buSzPct val="100000"/>
              <a:buFont typeface="+mj-lt"/>
              <a:buAutoNum type="alphaUcPeriod"/>
            </a:pPr>
            <a:r>
              <a:rPr lang="en-US" dirty="0" smtClean="0"/>
              <a:t>Intramural sports</a:t>
            </a:r>
          </a:p>
          <a:p>
            <a:pPr marL="742950" indent="-514350">
              <a:buSzPct val="100000"/>
              <a:buFont typeface="+mj-lt"/>
              <a:buAutoNum type="alphaUcPeriod"/>
            </a:pPr>
            <a:r>
              <a:rPr lang="en-US" dirty="0" smtClean="0"/>
              <a:t>Student government</a:t>
            </a:r>
          </a:p>
          <a:p>
            <a:pPr marL="742950" indent="-514350">
              <a:buSzPct val="100000"/>
              <a:buFont typeface="+mj-lt"/>
              <a:buAutoNum type="alphaUcPeriod"/>
            </a:pPr>
            <a:r>
              <a:rPr lang="en-US" dirty="0">
                <a:solidFill>
                  <a:schemeClr val="accent2"/>
                </a:solidFill>
              </a:rPr>
              <a:t>All of the above</a:t>
            </a:r>
          </a:p>
        </p:txBody>
      </p:sp>
    </p:spTree>
    <p:extLst>
      <p:ext uri="{BB962C8B-B14F-4D97-AF65-F5344CB8AC3E}">
        <p14:creationId xmlns:p14="http://schemas.microsoft.com/office/powerpoint/2010/main" val="3834295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pPr marL="282575" indent="-282575">
              <a:buFont typeface="Arial" panose="020B0604020202020204" pitchFamily="34" charset="0"/>
              <a:buChar char="•"/>
            </a:pPr>
            <a:r>
              <a:rPr lang="en-US" sz="2800" dirty="0">
                <a:latin typeface="Franklin Gothic Medium" panose="020B0603020102020204" pitchFamily="34" charset="0"/>
              </a:rPr>
              <a:t>This </a:t>
            </a:r>
            <a:r>
              <a:rPr lang="en-US" sz="2800" dirty="0" smtClean="0">
                <a:latin typeface="Franklin Gothic Medium" panose="020B0603020102020204" pitchFamily="34" charset="0"/>
              </a:rPr>
              <a:t>presentation </a:t>
            </a:r>
            <a:r>
              <a:rPr lang="en-US" sz="2800" dirty="0">
                <a:latin typeface="Franklin Gothic Medium" panose="020B0603020102020204" pitchFamily="34" charset="0"/>
              </a:rPr>
              <a:t>offers an overview of </a:t>
            </a:r>
            <a:r>
              <a:rPr lang="en-US" sz="2800" dirty="0" smtClean="0">
                <a:latin typeface="Franklin Gothic Medium" panose="020B0603020102020204" pitchFamily="34" charset="0"/>
              </a:rPr>
              <a:t>the benefits of college. </a:t>
            </a:r>
            <a:endParaRPr lang="en-US" sz="2800" dirty="0">
              <a:latin typeface="Franklin Gothic Medium" panose="020B0603020102020204" pitchFamily="34" charset="0"/>
            </a:endParaRPr>
          </a:p>
          <a:p>
            <a:pPr marL="282575" indent="-282575">
              <a:buFont typeface="Arial" panose="020B0604020202020204" pitchFamily="34" charset="0"/>
              <a:buChar char="•"/>
            </a:pPr>
            <a:r>
              <a:rPr lang="en-US" sz="2800" dirty="0">
                <a:latin typeface="Franklin Gothic Medium" panose="020B0603020102020204" pitchFamily="34" charset="0"/>
              </a:rPr>
              <a:t>Use the talking points as a basic script in the notes provided below each slide. </a:t>
            </a:r>
          </a:p>
          <a:p>
            <a:pPr marL="282575" indent="-282575">
              <a:buFont typeface="Arial" panose="020B0604020202020204" pitchFamily="34" charset="0"/>
              <a:buChar char="•"/>
            </a:pPr>
            <a:r>
              <a:rPr lang="en-US" sz="2800" dirty="0">
                <a:latin typeface="Franklin Gothic Medium" panose="020B0603020102020204" pitchFamily="34" charset="0"/>
              </a:rPr>
              <a:t>Depending on your audience, you won’t need all of the talking points. Delete what you won’t need.</a:t>
            </a:r>
          </a:p>
          <a:p>
            <a:pPr marL="282575" indent="-282575">
              <a:buFont typeface="Arial" panose="020B0604020202020204" pitchFamily="34" charset="0"/>
              <a:buChar char="•"/>
            </a:pPr>
            <a:r>
              <a:rPr lang="en-US" sz="2800" dirty="0">
                <a:latin typeface="Franklin Gothic Medium" panose="020B0603020102020204" pitchFamily="34" charset="0"/>
              </a:rPr>
              <a:t>Practice with the PowerPoint in slideshow mode. Several of the slides contain animations to help focus the audience.</a:t>
            </a:r>
          </a:p>
          <a:p>
            <a:pPr marL="282575" indent="-282575">
              <a:buFont typeface="Arial" panose="020B0604020202020204" pitchFamily="34" charset="0"/>
              <a:buChar char="•"/>
            </a:pPr>
            <a:r>
              <a:rPr lang="en-US" sz="2800" dirty="0">
                <a:latin typeface="Franklin Gothic Medium" panose="020B0603020102020204" pitchFamily="34" charset="0"/>
              </a:rPr>
              <a:t>If you won’t have access to the internet, you can use the trivia questions on slides </a:t>
            </a:r>
            <a:r>
              <a:rPr lang="en-US" sz="2800" dirty="0" smtClean="0">
                <a:latin typeface="Franklin Gothic Medium" panose="020B0603020102020204" pitchFamily="34" charset="0"/>
              </a:rPr>
              <a:t>15-25. </a:t>
            </a:r>
            <a:r>
              <a:rPr lang="en-US" sz="2800" dirty="0">
                <a:latin typeface="Franklin Gothic Medium" panose="020B0603020102020204" pitchFamily="34" charset="0"/>
              </a:rPr>
              <a:t>Just move these after slide </a:t>
            </a:r>
            <a:r>
              <a:rPr lang="en-US" sz="2800" dirty="0" smtClean="0">
                <a:latin typeface="Franklin Gothic Medium" panose="020B0603020102020204" pitchFamily="34" charset="0"/>
              </a:rPr>
              <a:t>12 </a:t>
            </a:r>
            <a:r>
              <a:rPr lang="en-US" sz="2800" dirty="0">
                <a:latin typeface="Franklin Gothic Medium" panose="020B0603020102020204" pitchFamily="34" charset="0"/>
              </a:rPr>
              <a:t>and </a:t>
            </a:r>
            <a:r>
              <a:rPr lang="en-US" sz="2800" dirty="0" smtClean="0">
                <a:latin typeface="Franklin Gothic Medium" panose="020B0603020102020204" pitchFamily="34" charset="0"/>
              </a:rPr>
              <a:t/>
            </a:r>
            <a:br>
              <a:rPr lang="en-US" sz="2800" dirty="0" smtClean="0">
                <a:latin typeface="Franklin Gothic Medium" panose="020B0603020102020204" pitchFamily="34" charset="0"/>
              </a:rPr>
            </a:br>
            <a:r>
              <a:rPr lang="en-US" sz="2800" dirty="0" smtClean="0">
                <a:latin typeface="Franklin Gothic Medium" panose="020B0603020102020204" pitchFamily="34" charset="0"/>
              </a:rPr>
              <a:t>delete </a:t>
            </a:r>
            <a:r>
              <a:rPr lang="en-US" sz="2800" dirty="0">
                <a:latin typeface="Franklin Gothic Medium" panose="020B0603020102020204" pitchFamily="34" charset="0"/>
              </a:rPr>
              <a:t>slide </a:t>
            </a:r>
            <a:r>
              <a:rPr lang="en-US" sz="2800" dirty="0" smtClean="0">
                <a:latin typeface="Franklin Gothic Medium" panose="020B0603020102020204" pitchFamily="34" charset="0"/>
              </a:rPr>
              <a:t>13 </a:t>
            </a:r>
            <a:r>
              <a:rPr lang="en-US" sz="2800" dirty="0">
                <a:latin typeface="Franklin Gothic Medium" panose="020B0603020102020204" pitchFamily="34" charset="0"/>
              </a:rPr>
              <a:t>with the </a:t>
            </a:r>
            <a:r>
              <a:rPr lang="en-US" sz="2800" dirty="0" err="1">
                <a:latin typeface="Franklin Gothic Medium" panose="020B0603020102020204" pitchFamily="34" charset="0"/>
              </a:rPr>
              <a:t>Kahoot</a:t>
            </a:r>
            <a:r>
              <a:rPr lang="en-US" sz="2800" dirty="0">
                <a:latin typeface="Franklin Gothic Medium" panose="020B0603020102020204" pitchFamily="34" charset="0"/>
              </a:rPr>
              <a:t> info.</a:t>
            </a:r>
          </a:p>
        </p:txBody>
      </p:sp>
      <p:sp>
        <p:nvSpPr>
          <p:cNvPr id="5" name="Rectangle 4"/>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3688613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b="1" dirty="0" smtClean="0"/>
              <a:t>Education pays. Adults with a 4-year degree earn, on average ___% more than those who have just a high school diploma.</a:t>
            </a:r>
            <a:endParaRPr lang="en-US" b="1" dirty="0"/>
          </a:p>
          <a:p>
            <a:pPr marL="742950" indent="-514350">
              <a:buSzPct val="100000"/>
              <a:buFont typeface="+mj-lt"/>
              <a:buAutoNum type="alphaUcPeriod"/>
            </a:pPr>
            <a:r>
              <a:rPr lang="en-US" dirty="0" smtClean="0"/>
              <a:t>20%</a:t>
            </a:r>
            <a:endParaRPr lang="en-US" dirty="0"/>
          </a:p>
          <a:p>
            <a:pPr marL="742950" indent="-514350">
              <a:buSzPct val="100000"/>
              <a:buFont typeface="+mj-lt"/>
              <a:buAutoNum type="alphaUcPeriod"/>
            </a:pPr>
            <a:r>
              <a:rPr lang="en-US" dirty="0" smtClean="0"/>
              <a:t>45%</a:t>
            </a:r>
            <a:endParaRPr lang="en-US" dirty="0"/>
          </a:p>
          <a:p>
            <a:pPr marL="742950" indent="-514350">
              <a:buSzPct val="100000"/>
              <a:buFont typeface="+mj-lt"/>
              <a:buAutoNum type="alphaUcPeriod"/>
            </a:pPr>
            <a:r>
              <a:rPr lang="en-US" dirty="0" smtClean="0"/>
              <a:t>65%</a:t>
            </a:r>
            <a:endParaRPr lang="en-US" dirty="0"/>
          </a:p>
          <a:p>
            <a:pPr marL="742950" indent="-514350">
              <a:buSzPct val="100000"/>
              <a:buFont typeface="+mj-lt"/>
              <a:buAutoNum type="alphaUcPeriod"/>
            </a:pPr>
            <a:r>
              <a:rPr lang="en-US" dirty="0" smtClean="0"/>
              <a:t>80%</a:t>
            </a:r>
            <a:endParaRPr lang="en-US" dirty="0"/>
          </a:p>
        </p:txBody>
      </p:sp>
    </p:spTree>
    <p:extLst>
      <p:ext uri="{BB962C8B-B14F-4D97-AF65-F5344CB8AC3E}">
        <p14:creationId xmlns:p14="http://schemas.microsoft.com/office/powerpoint/2010/main" val="3145996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b="1" dirty="0"/>
              <a:t>Education pays. Adults with a 4-year degree earn, on average ___% more than those who have just a high school diploma. </a:t>
            </a:r>
            <a:endParaRPr lang="en-US" b="1" dirty="0" smtClean="0"/>
          </a:p>
          <a:p>
            <a:pPr marL="742950" indent="-514350">
              <a:buSzPct val="100000"/>
              <a:buFont typeface="+mj-lt"/>
              <a:buAutoNum type="alphaUcPeriod"/>
            </a:pPr>
            <a:r>
              <a:rPr lang="en-US" dirty="0" smtClean="0"/>
              <a:t>20%</a:t>
            </a:r>
          </a:p>
          <a:p>
            <a:pPr marL="742950" indent="-514350">
              <a:buSzPct val="100000"/>
              <a:buFont typeface="+mj-lt"/>
              <a:buAutoNum type="alphaUcPeriod"/>
            </a:pPr>
            <a:r>
              <a:rPr lang="en-US" dirty="0" smtClean="0"/>
              <a:t>45%</a:t>
            </a:r>
            <a:endParaRPr lang="en-US" dirty="0"/>
          </a:p>
          <a:p>
            <a:pPr marL="742950" indent="-514350">
              <a:buSzPct val="100000"/>
              <a:buFont typeface="+mj-lt"/>
              <a:buAutoNum type="alphaUcPeriod"/>
            </a:pPr>
            <a:r>
              <a:rPr lang="en-US" dirty="0">
                <a:solidFill>
                  <a:schemeClr val="accent2"/>
                </a:solidFill>
              </a:rPr>
              <a:t>65%</a:t>
            </a:r>
          </a:p>
          <a:p>
            <a:pPr marL="742950" indent="-514350">
              <a:buSzPct val="100000"/>
              <a:buFont typeface="+mj-lt"/>
              <a:buAutoNum type="alphaUcPeriod"/>
            </a:pPr>
            <a:r>
              <a:rPr lang="en-US" dirty="0" smtClean="0"/>
              <a:t>80%</a:t>
            </a:r>
            <a:endParaRPr lang="en-US" dirty="0"/>
          </a:p>
        </p:txBody>
      </p:sp>
    </p:spTree>
    <p:extLst>
      <p:ext uri="{BB962C8B-B14F-4D97-AF65-F5344CB8AC3E}">
        <p14:creationId xmlns:p14="http://schemas.microsoft.com/office/powerpoint/2010/main" val="2671699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b="1" dirty="0"/>
              <a:t>More than half of the jobs in Oregon require some kind of training or education after high school</a:t>
            </a:r>
            <a:r>
              <a:rPr lang="en-US" b="1" dirty="0" smtClean="0"/>
              <a:t>.</a:t>
            </a:r>
            <a:endParaRPr lang="en-US" b="1" dirty="0"/>
          </a:p>
          <a:p>
            <a:pPr marL="742950" indent="-514350">
              <a:buSzPct val="100000"/>
              <a:buFont typeface="+mj-lt"/>
              <a:buAutoNum type="alphaUcPeriod"/>
            </a:pPr>
            <a:r>
              <a:rPr lang="en-US" dirty="0" smtClean="0"/>
              <a:t>True</a:t>
            </a:r>
          </a:p>
          <a:p>
            <a:pPr marL="742950" indent="-514350">
              <a:buSzPct val="100000"/>
              <a:buFont typeface="+mj-lt"/>
              <a:buAutoNum type="alphaUcPeriod"/>
            </a:pPr>
            <a:r>
              <a:rPr lang="en-US" dirty="0" smtClean="0"/>
              <a:t>False</a:t>
            </a:r>
            <a:endParaRPr lang="en-US" dirty="0"/>
          </a:p>
        </p:txBody>
      </p:sp>
    </p:spTree>
    <p:extLst>
      <p:ext uri="{BB962C8B-B14F-4D97-AF65-F5344CB8AC3E}">
        <p14:creationId xmlns:p14="http://schemas.microsoft.com/office/powerpoint/2010/main" val="766997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b="1" dirty="0"/>
              <a:t>More than half of the jobs in Oregon require some kind of training or education after high school</a:t>
            </a:r>
            <a:r>
              <a:rPr lang="en-US" b="1" dirty="0" smtClean="0"/>
              <a:t>.</a:t>
            </a:r>
            <a:endParaRPr lang="en-US" b="1" dirty="0"/>
          </a:p>
          <a:p>
            <a:pPr marL="742950" indent="-514350">
              <a:buSzPct val="100000"/>
              <a:buFont typeface="+mj-lt"/>
              <a:buAutoNum type="alphaUcPeriod"/>
            </a:pPr>
            <a:r>
              <a:rPr lang="en-US" dirty="0">
                <a:solidFill>
                  <a:schemeClr val="accent2"/>
                </a:solidFill>
              </a:rPr>
              <a:t>True</a:t>
            </a:r>
          </a:p>
          <a:p>
            <a:pPr marL="742950" indent="-514350">
              <a:buSzPct val="100000"/>
              <a:buFont typeface="+mj-lt"/>
              <a:buAutoNum type="alphaUcPeriod"/>
            </a:pPr>
            <a:r>
              <a:rPr lang="en-US" dirty="0" smtClean="0"/>
              <a:t>False</a:t>
            </a:r>
            <a:endParaRPr lang="en-US" dirty="0"/>
          </a:p>
        </p:txBody>
      </p:sp>
    </p:spTree>
    <p:extLst>
      <p:ext uri="{BB962C8B-B14F-4D97-AF65-F5344CB8AC3E}">
        <p14:creationId xmlns:p14="http://schemas.microsoft.com/office/powerpoint/2010/main" val="3361514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b="1" dirty="0"/>
              <a:t>College graduates are more likely than those who don't go </a:t>
            </a:r>
            <a:r>
              <a:rPr lang="en-US" b="1" dirty="0" smtClean="0"/>
              <a:t>to:</a:t>
            </a:r>
            <a:endParaRPr lang="en-US" dirty="0" smtClean="0"/>
          </a:p>
          <a:p>
            <a:pPr marL="742950" indent="-514350">
              <a:buSzPct val="100000"/>
              <a:buFont typeface="+mj-lt"/>
              <a:buAutoNum type="alphaUcPeriod"/>
            </a:pPr>
            <a:r>
              <a:rPr lang="en-US" dirty="0" smtClean="0"/>
              <a:t>Be healthy</a:t>
            </a:r>
          </a:p>
          <a:p>
            <a:pPr marL="742950" indent="-514350">
              <a:buSzPct val="100000"/>
              <a:buFont typeface="+mj-lt"/>
              <a:buAutoNum type="alphaUcPeriod"/>
            </a:pPr>
            <a:r>
              <a:rPr lang="en-US" dirty="0" smtClean="0"/>
              <a:t>Dislike their job</a:t>
            </a:r>
          </a:p>
          <a:p>
            <a:pPr marL="742950" indent="-514350">
              <a:buSzPct val="100000"/>
              <a:buFont typeface="+mj-lt"/>
              <a:buAutoNum type="alphaUcPeriod"/>
            </a:pPr>
            <a:r>
              <a:rPr lang="en-US" dirty="0" smtClean="0"/>
              <a:t>Not vote</a:t>
            </a:r>
          </a:p>
          <a:p>
            <a:pPr marL="742950" indent="-514350">
              <a:buSzPct val="100000"/>
              <a:buFont typeface="+mj-lt"/>
              <a:buAutoNum type="alphaUcPeriod"/>
            </a:pPr>
            <a:r>
              <a:rPr lang="en-US" dirty="0" smtClean="0"/>
              <a:t>Exercise less</a:t>
            </a:r>
            <a:endParaRPr lang="en-US" dirty="0"/>
          </a:p>
        </p:txBody>
      </p:sp>
    </p:spTree>
    <p:extLst>
      <p:ext uri="{BB962C8B-B14F-4D97-AF65-F5344CB8AC3E}">
        <p14:creationId xmlns:p14="http://schemas.microsoft.com/office/powerpoint/2010/main" val="939729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b="1" dirty="0"/>
              <a:t>College graduates are more likely than those who don't go </a:t>
            </a:r>
            <a:r>
              <a:rPr lang="en-US" b="1" dirty="0" smtClean="0"/>
              <a:t>to:</a:t>
            </a:r>
            <a:endParaRPr lang="en-US" dirty="0" smtClean="0"/>
          </a:p>
          <a:p>
            <a:pPr marL="742950" indent="-514350">
              <a:buSzPct val="100000"/>
              <a:buFont typeface="+mj-lt"/>
              <a:buAutoNum type="alphaUcPeriod"/>
            </a:pPr>
            <a:r>
              <a:rPr lang="en-US" dirty="0">
                <a:solidFill>
                  <a:schemeClr val="accent2"/>
                </a:solidFill>
              </a:rPr>
              <a:t>Be </a:t>
            </a:r>
            <a:r>
              <a:rPr lang="en-US" dirty="0" smtClean="0">
                <a:solidFill>
                  <a:schemeClr val="accent2"/>
                </a:solidFill>
              </a:rPr>
              <a:t>healthy</a:t>
            </a:r>
            <a:endParaRPr lang="en-US" dirty="0">
              <a:solidFill>
                <a:schemeClr val="accent2"/>
              </a:solidFill>
            </a:endParaRPr>
          </a:p>
          <a:p>
            <a:pPr marL="742950" indent="-514350">
              <a:buSzPct val="100000"/>
              <a:buFont typeface="+mj-lt"/>
              <a:buAutoNum type="alphaUcPeriod"/>
            </a:pPr>
            <a:r>
              <a:rPr lang="en-US" dirty="0" smtClean="0"/>
              <a:t>Dislike their job</a:t>
            </a:r>
          </a:p>
          <a:p>
            <a:pPr marL="742950" indent="-514350">
              <a:buSzPct val="100000"/>
              <a:buFont typeface="+mj-lt"/>
              <a:buAutoNum type="alphaUcPeriod"/>
            </a:pPr>
            <a:r>
              <a:rPr lang="en-US" dirty="0" smtClean="0"/>
              <a:t>Not vote</a:t>
            </a:r>
          </a:p>
          <a:p>
            <a:pPr marL="742950" indent="-514350">
              <a:buSzPct val="100000"/>
              <a:buFont typeface="+mj-lt"/>
              <a:buAutoNum type="alphaUcPeriod"/>
            </a:pPr>
            <a:r>
              <a:rPr lang="en-US" dirty="0" smtClean="0"/>
              <a:t>Exercise less</a:t>
            </a:r>
            <a:endParaRPr lang="en-US" dirty="0"/>
          </a:p>
        </p:txBody>
      </p:sp>
    </p:spTree>
    <p:extLst>
      <p:ext uri="{BB962C8B-B14F-4D97-AF65-F5344CB8AC3E}">
        <p14:creationId xmlns:p14="http://schemas.microsoft.com/office/powerpoint/2010/main" val="245044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t>
            </a:r>
            <a:r>
              <a:rPr lang="en-US" dirty="0" smtClean="0"/>
              <a:t>go </a:t>
            </a:r>
            <a:r>
              <a:rPr lang="en-US" dirty="0" smtClean="0"/>
              <a:t>to </a:t>
            </a:r>
            <a:r>
              <a:rPr lang="en-US" dirty="0" smtClean="0"/>
              <a:t>college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796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41542"/>
          <a:stretch/>
        </p:blipFill>
        <p:spPr>
          <a:xfrm>
            <a:off x="6370320" y="1592991"/>
            <a:ext cx="5212080" cy="457030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9579" b="18960"/>
          <a:stretch/>
        </p:blipFill>
        <p:spPr>
          <a:xfrm>
            <a:off x="609600" y="1592991"/>
            <a:ext cx="5212080" cy="4568750"/>
          </a:xfrm>
          <a:prstGeom prst="rect">
            <a:avLst/>
          </a:prstGeom>
        </p:spPr>
      </p:pic>
      <p:sp>
        <p:nvSpPr>
          <p:cNvPr id="2" name="Title 1"/>
          <p:cNvSpPr>
            <a:spLocks noGrp="1"/>
          </p:cNvSpPr>
          <p:nvPr>
            <p:ph type="title"/>
          </p:nvPr>
        </p:nvSpPr>
        <p:spPr/>
        <p:txBody>
          <a:bodyPr/>
          <a:lstStyle/>
          <a:p>
            <a:r>
              <a:rPr lang="en-US" dirty="0" smtClean="0"/>
              <a:t>College = education after high school.</a:t>
            </a:r>
            <a:endParaRPr lang="en-US" dirty="0"/>
          </a:p>
        </p:txBody>
      </p:sp>
      <p:sp>
        <p:nvSpPr>
          <p:cNvPr id="9" name="TextBox 8"/>
          <p:cNvSpPr txBox="1"/>
          <p:nvPr/>
        </p:nvSpPr>
        <p:spPr>
          <a:xfrm>
            <a:off x="562144" y="6267141"/>
            <a:ext cx="3810000" cy="253916"/>
          </a:xfrm>
          <a:prstGeom prst="rect">
            <a:avLst/>
          </a:prstGeom>
          <a:noFill/>
        </p:spPr>
        <p:txBody>
          <a:bodyPr wrap="square" rtlCol="0">
            <a:spAutoFit/>
          </a:bodyPr>
          <a:lstStyle/>
          <a:p>
            <a:r>
              <a:rPr lang="en-US" sz="1050" i="1" dirty="0" smtClean="0">
                <a:solidFill>
                  <a:schemeClr val="accent1"/>
                </a:solidFill>
                <a:latin typeface="Franklin Gothic Book" panose="020B0503020102020204" pitchFamily="34" charset="0"/>
              </a:rPr>
              <a:t>Oregon Tradeswomen, Inc./Dawn Jones Redstone</a:t>
            </a:r>
            <a:endParaRPr lang="en-US" sz="1050" i="1" dirty="0">
              <a:solidFill>
                <a:schemeClr val="accent1"/>
              </a:solidFill>
              <a:latin typeface="Franklin Gothic Book" panose="020B0503020102020204" pitchFamily="34" charset="0"/>
            </a:endParaRPr>
          </a:p>
        </p:txBody>
      </p:sp>
      <p:sp>
        <p:nvSpPr>
          <p:cNvPr id="10" name="Right Triangle 9"/>
          <p:cNvSpPr/>
          <p:nvPr/>
        </p:nvSpPr>
        <p:spPr>
          <a:xfrm rot="16200000">
            <a:off x="9865894" y="4531895"/>
            <a:ext cx="2326105" cy="232610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671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74" y="2683042"/>
            <a:ext cx="9115084" cy="1531900"/>
          </a:xfrm>
        </p:spPr>
        <p:txBody>
          <a:bodyPr/>
          <a:lstStyle/>
          <a:p>
            <a:pPr marL="0" indent="0">
              <a:lnSpc>
                <a:spcPct val="100000"/>
              </a:lnSpc>
              <a:buNone/>
            </a:pPr>
            <a:r>
              <a:rPr lang="en-US" sz="4800" dirty="0"/>
              <a:t>What </a:t>
            </a:r>
            <a:r>
              <a:rPr lang="en-US" sz="4800" dirty="0" smtClean="0"/>
              <a:t>have you heard are the benefits of going to college</a:t>
            </a:r>
            <a:r>
              <a:rPr lang="en-US" sz="4800" dirty="0"/>
              <a:t>? </a:t>
            </a:r>
          </a:p>
        </p:txBody>
      </p:sp>
      <p:sp>
        <p:nvSpPr>
          <p:cNvPr id="3" name="Text Placeholder 2"/>
          <p:cNvSpPr>
            <a:spLocks noGrp="1"/>
          </p:cNvSpPr>
          <p:nvPr>
            <p:ph type="body" sz="quarter" idx="13"/>
          </p:nvPr>
        </p:nvSpPr>
        <p:spPr/>
        <p:txBody>
          <a:bodyPr/>
          <a:lstStyle/>
          <a:p>
            <a:r>
              <a:rPr lang="en-US" dirty="0" smtClean="0"/>
              <a:t>Reflect and share</a:t>
            </a:r>
            <a:endParaRPr lang="en-US" dirty="0"/>
          </a:p>
        </p:txBody>
      </p:sp>
    </p:spTree>
    <p:extLst>
      <p:ext uri="{BB962C8B-B14F-4D97-AF65-F5344CB8AC3E}">
        <p14:creationId xmlns:p14="http://schemas.microsoft.com/office/powerpoint/2010/main" val="395200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t="12451" b="12451"/>
          <a:stretch>
            <a:fillRect/>
          </a:stretch>
        </p:blipFill>
        <p:spPr/>
      </p:pic>
      <p:sp>
        <p:nvSpPr>
          <p:cNvPr id="3" name="Text Placeholder 2"/>
          <p:cNvSpPr>
            <a:spLocks noGrp="1"/>
          </p:cNvSpPr>
          <p:nvPr>
            <p:ph type="body" sz="half" idx="13"/>
          </p:nvPr>
        </p:nvSpPr>
        <p:spPr/>
        <p:txBody>
          <a:bodyPr>
            <a:normAutofit/>
          </a:bodyPr>
          <a:lstStyle/>
          <a:p>
            <a:r>
              <a:rPr lang="en-US" sz="1400" dirty="0" smtClean="0">
                <a:latin typeface="+mj-lt"/>
              </a:rPr>
              <a:t>Willamette University</a:t>
            </a:r>
            <a:endParaRPr lang="en-US" sz="1400" dirty="0">
              <a:latin typeface="+mj-lt"/>
            </a:endParaRPr>
          </a:p>
        </p:txBody>
      </p:sp>
      <p:sp>
        <p:nvSpPr>
          <p:cNvPr id="4" name="Content Placeholder 3"/>
          <p:cNvSpPr>
            <a:spLocks noGrp="1"/>
          </p:cNvSpPr>
          <p:nvPr>
            <p:ph sz="half" idx="14"/>
          </p:nvPr>
        </p:nvSpPr>
        <p:spPr>
          <a:xfrm>
            <a:off x="631368" y="2211858"/>
            <a:ext cx="5234260" cy="3889399"/>
          </a:xfrm>
        </p:spPr>
        <p:txBody>
          <a:bodyPr/>
          <a:lstStyle/>
          <a:p>
            <a:r>
              <a:rPr lang="en-US" dirty="0" smtClean="0"/>
              <a:t>“College inspired me to think differently. It’s like no other time in your life.”</a:t>
            </a:r>
          </a:p>
          <a:p>
            <a:r>
              <a:rPr lang="en-US" sz="3200" i="1" dirty="0" smtClean="0"/>
              <a:t>Actress Larisa </a:t>
            </a:r>
            <a:r>
              <a:rPr lang="en-US" sz="3200" i="1" dirty="0" err="1" smtClean="0"/>
              <a:t>Olyenik</a:t>
            </a:r>
            <a:endParaRPr lang="en-US" sz="3200" dirty="0"/>
          </a:p>
        </p:txBody>
      </p:sp>
      <p:sp>
        <p:nvSpPr>
          <p:cNvPr id="5" name="Title 4"/>
          <p:cNvSpPr>
            <a:spLocks noGrp="1"/>
          </p:cNvSpPr>
          <p:nvPr>
            <p:ph type="title"/>
          </p:nvPr>
        </p:nvSpPr>
        <p:spPr/>
        <p:txBody>
          <a:bodyPr/>
          <a:lstStyle/>
          <a:p>
            <a:r>
              <a:rPr lang="en-US" dirty="0" smtClean="0"/>
              <a:t>New experiences, people &amp; places</a:t>
            </a:r>
            <a:endParaRPr lang="en-US" dirty="0"/>
          </a:p>
        </p:txBody>
      </p:sp>
    </p:spTree>
    <p:extLst>
      <p:ext uri="{BB962C8B-B14F-4D97-AF65-F5344CB8AC3E}">
        <p14:creationId xmlns:p14="http://schemas.microsoft.com/office/powerpoint/2010/main" val="271112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01" t="11746" r="-101" b="25714"/>
          <a:stretch/>
        </p:blipFill>
        <p:spPr/>
      </p:pic>
      <p:sp>
        <p:nvSpPr>
          <p:cNvPr id="7" name="Text Placeholder 6"/>
          <p:cNvSpPr>
            <a:spLocks noGrp="1"/>
          </p:cNvSpPr>
          <p:nvPr>
            <p:ph type="body" sz="half" idx="2"/>
          </p:nvPr>
        </p:nvSpPr>
        <p:spPr>
          <a:xfrm rot="18906602">
            <a:off x="9888860" y="5662174"/>
            <a:ext cx="2917371" cy="758784"/>
          </a:xfrm>
        </p:spPr>
        <p:txBody>
          <a:bodyPr>
            <a:normAutofit/>
          </a:bodyPr>
          <a:lstStyle/>
          <a:p>
            <a:pPr algn="ctr"/>
            <a:r>
              <a:rPr lang="en-US" sz="1400" dirty="0" smtClean="0">
                <a:latin typeface="+mj-lt"/>
              </a:rPr>
              <a:t>Central Oregon </a:t>
            </a:r>
            <a:br>
              <a:rPr lang="en-US" sz="1400" dirty="0" smtClean="0">
                <a:latin typeface="+mj-lt"/>
              </a:rPr>
            </a:br>
            <a:r>
              <a:rPr lang="en-US" sz="1400" dirty="0" smtClean="0">
                <a:latin typeface="+mj-lt"/>
              </a:rPr>
              <a:t>Community College</a:t>
            </a:r>
            <a:endParaRPr lang="en-US" sz="1400" dirty="0">
              <a:latin typeface="+mj-lt"/>
            </a:endParaRPr>
          </a:p>
        </p:txBody>
      </p:sp>
      <p:sp>
        <p:nvSpPr>
          <p:cNvPr id="5" name="Title 4"/>
          <p:cNvSpPr>
            <a:spLocks noGrp="1"/>
          </p:cNvSpPr>
          <p:nvPr>
            <p:ph type="title"/>
          </p:nvPr>
        </p:nvSpPr>
        <p:spPr/>
        <p:txBody>
          <a:bodyPr/>
          <a:lstStyle/>
          <a:p>
            <a:r>
              <a:rPr lang="en-US" dirty="0" smtClean="0"/>
              <a:t>Explore interests &amp; passions</a:t>
            </a:r>
            <a:endParaRPr lang="en-US" dirty="0"/>
          </a:p>
        </p:txBody>
      </p:sp>
    </p:spTree>
    <p:extLst>
      <p:ext uri="{BB962C8B-B14F-4D97-AF65-F5344CB8AC3E}">
        <p14:creationId xmlns:p14="http://schemas.microsoft.com/office/powerpoint/2010/main" val="1292283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581" t="-180" r="9237" b="180"/>
          <a:stretch/>
        </p:blipFill>
        <p:spPr/>
      </p:pic>
      <p:sp>
        <p:nvSpPr>
          <p:cNvPr id="3" name="Text Placeholder 2"/>
          <p:cNvSpPr>
            <a:spLocks noGrp="1"/>
          </p:cNvSpPr>
          <p:nvPr>
            <p:ph type="body" sz="half" idx="13"/>
          </p:nvPr>
        </p:nvSpPr>
        <p:spPr/>
        <p:txBody>
          <a:bodyPr>
            <a:normAutofit/>
          </a:bodyPr>
          <a:lstStyle/>
          <a:p>
            <a:r>
              <a:rPr lang="en-US" sz="1400" dirty="0" smtClean="0">
                <a:latin typeface="+mj-lt"/>
              </a:rPr>
              <a:t>Eastern Oregon University</a:t>
            </a:r>
            <a:endParaRPr lang="en-US" sz="1400" dirty="0">
              <a:latin typeface="+mj-lt"/>
            </a:endParaRPr>
          </a:p>
        </p:txBody>
      </p:sp>
      <p:sp>
        <p:nvSpPr>
          <p:cNvPr id="4" name="Content Placeholder 3"/>
          <p:cNvSpPr>
            <a:spLocks noGrp="1"/>
          </p:cNvSpPr>
          <p:nvPr>
            <p:ph sz="half" idx="14"/>
          </p:nvPr>
        </p:nvSpPr>
        <p:spPr>
          <a:xfrm>
            <a:off x="631368" y="2211858"/>
            <a:ext cx="5234260" cy="3889399"/>
          </a:xfrm>
        </p:spPr>
        <p:txBody>
          <a:bodyPr/>
          <a:lstStyle/>
          <a:p>
            <a:r>
              <a:rPr lang="en-US" sz="3200" dirty="0"/>
              <a:t>“You cannot dream of becoming something you do not know about. You have to learn to dream big. Education exposes you to what the world has to offer, to the possibilities open to you.” </a:t>
            </a:r>
            <a:endParaRPr lang="en-US" sz="3200" dirty="0" smtClean="0"/>
          </a:p>
          <a:p>
            <a:r>
              <a:rPr lang="en-US" sz="2800" i="1" dirty="0"/>
              <a:t>Supreme Court Justice </a:t>
            </a:r>
            <a:r>
              <a:rPr lang="en-US" sz="2800" i="1" dirty="0" smtClean="0"/>
              <a:t/>
            </a:r>
            <a:br>
              <a:rPr lang="en-US" sz="2800" i="1" dirty="0" smtClean="0"/>
            </a:br>
            <a:r>
              <a:rPr lang="en-US" sz="2800" i="1" dirty="0" smtClean="0"/>
              <a:t>Sonia </a:t>
            </a:r>
            <a:r>
              <a:rPr lang="en-US" sz="2800" i="1" dirty="0"/>
              <a:t>Sotomayor</a:t>
            </a:r>
          </a:p>
        </p:txBody>
      </p:sp>
      <p:sp>
        <p:nvSpPr>
          <p:cNvPr id="5" name="Title 4"/>
          <p:cNvSpPr>
            <a:spLocks noGrp="1"/>
          </p:cNvSpPr>
          <p:nvPr>
            <p:ph type="title"/>
          </p:nvPr>
        </p:nvSpPr>
        <p:spPr/>
        <p:txBody>
          <a:bodyPr/>
          <a:lstStyle/>
          <a:p>
            <a:r>
              <a:rPr lang="en-US" dirty="0" smtClean="0"/>
              <a:t>Explore interests &amp; passions</a:t>
            </a:r>
            <a:endParaRPr lang="en-US" dirty="0"/>
          </a:p>
        </p:txBody>
      </p:sp>
    </p:spTree>
    <p:extLst>
      <p:ext uri="{BB962C8B-B14F-4D97-AF65-F5344CB8AC3E}">
        <p14:creationId xmlns:p14="http://schemas.microsoft.com/office/powerpoint/2010/main" val="3451064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 more money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2689069"/>
              </p:ext>
            </p:extLst>
          </p:nvPr>
        </p:nvGraphicFramePr>
        <p:xfrm>
          <a:off x="631825" y="1600200"/>
          <a:ext cx="10945813"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13"/>
          </p:nvPr>
        </p:nvSpPr>
        <p:spPr/>
        <p:txBody>
          <a:bodyPr/>
          <a:lstStyle/>
          <a:p>
            <a:r>
              <a:rPr lang="en-US" dirty="0">
                <a:hlinkClick r:id="rId4"/>
              </a:rPr>
              <a:t>College Board, Education Pays </a:t>
            </a:r>
            <a:r>
              <a:rPr lang="en-US" dirty="0" smtClean="0">
                <a:hlinkClick r:id="rId4"/>
              </a:rPr>
              <a:t>2019</a:t>
            </a:r>
            <a:endParaRPr lang="en-US" dirty="0"/>
          </a:p>
        </p:txBody>
      </p:sp>
    </p:spTree>
    <p:extLst>
      <p:ext uri="{BB962C8B-B14F-4D97-AF65-F5344CB8AC3E}">
        <p14:creationId xmlns:p14="http://schemas.microsoft.com/office/powerpoint/2010/main" val="1073670201"/>
      </p:ext>
    </p:extLst>
  </p:cSld>
  <p:clrMapOvr>
    <a:masterClrMapping/>
  </p:clrMapOvr>
</p:sld>
</file>

<file path=ppt/theme/theme1.xml><?xml version="1.0" encoding="utf-8"?>
<a:theme xmlns:a="http://schemas.openxmlformats.org/drawingml/2006/main" name="Basis">
  <a:themeElements>
    <a:clrScheme name="OGTC 2021">
      <a:dk1>
        <a:sysClr val="windowText" lastClr="000000"/>
      </a:dk1>
      <a:lt1>
        <a:sysClr val="window" lastClr="FFFFFF"/>
      </a:lt1>
      <a:dk2>
        <a:srgbClr val="00AEEF"/>
      </a:dk2>
      <a:lt2>
        <a:srgbClr val="C9F1FF"/>
      </a:lt2>
      <a:accent1>
        <a:srgbClr val="253271"/>
      </a:accent1>
      <a:accent2>
        <a:srgbClr val="8CC63F"/>
      </a:accent2>
      <a:accent3>
        <a:srgbClr val="BFBFBF"/>
      </a:accent3>
      <a:accent4>
        <a:srgbClr val="D0E8B2"/>
      </a:accent4>
      <a:accent5>
        <a:srgbClr val="FF421D"/>
      </a:accent5>
      <a:accent6>
        <a:srgbClr val="007F42"/>
      </a:accent6>
      <a:hlink>
        <a:srgbClr val="00AEEF"/>
      </a:hlink>
      <a:folHlink>
        <a:srgbClr val="D8D8D8"/>
      </a:folHlink>
    </a:clrScheme>
    <a:fontScheme name="OGTC 2">
      <a:majorFont>
        <a:latin typeface="Franklin Gothic Medium"/>
        <a:ea typeface=""/>
        <a:cs typeface=""/>
      </a:majorFont>
      <a:minorFont>
        <a:latin typeface="Franklin Gothic Book"/>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GTC Template 2021 working.pptx" id="{E28352F1-7AC1-48D4-956F-B3F95E06DC68}" vid="{768CD40C-CCDF-4FF3-ACFC-DDC74EB8F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TotalTime>
  <Words>1579</Words>
  <Application>Microsoft Office PowerPoint</Application>
  <PresentationFormat>Widescreen</PresentationFormat>
  <Paragraphs>146</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Corbel</vt:lpstr>
      <vt:lpstr>Franklin Gothic Book</vt:lpstr>
      <vt:lpstr>Franklin Gothic Medium</vt:lpstr>
      <vt:lpstr>Webdings</vt:lpstr>
      <vt:lpstr>Wingdings</vt:lpstr>
      <vt:lpstr>Basis</vt:lpstr>
      <vt:lpstr>Instructions</vt:lpstr>
      <vt:lpstr>Instructions</vt:lpstr>
      <vt:lpstr>Why go to college</vt:lpstr>
      <vt:lpstr>College = education after high school.</vt:lpstr>
      <vt:lpstr>What have you heard are the benefits of going to college? </vt:lpstr>
      <vt:lpstr>New experiences, people &amp; places</vt:lpstr>
      <vt:lpstr>Explore interests &amp; passions</vt:lpstr>
      <vt:lpstr>Explore interests &amp; passions</vt:lpstr>
      <vt:lpstr>Earn more money</vt:lpstr>
      <vt:lpstr>Greater job security &amp; satisfaction</vt:lpstr>
      <vt:lpstr>Greater health &amp; happiness</vt:lpstr>
      <vt:lpstr>Which of these reasons feels the most important for you? Why? Is there another reason that feels even more important for you?</vt:lpstr>
      <vt:lpstr>Join by going to kahoot.it on your phone or device.</vt:lpstr>
      <vt:lpstr>PowerPoint Presentation</vt:lpstr>
      <vt:lpstr>Get into a team of 2-4 people.  On a piece of paper or on your phone write the numbers 1 to 5.  Write down your answers to each question. </vt:lpstr>
      <vt:lpstr>Question 1</vt:lpstr>
      <vt:lpstr>Question 1</vt:lpstr>
      <vt:lpstr>Question 2</vt:lpstr>
      <vt:lpstr>Question 2</vt:lpstr>
      <vt:lpstr>Question 3</vt:lpstr>
      <vt:lpstr>Question 3</vt:lpstr>
      <vt:lpstr>Question 4</vt:lpstr>
      <vt:lpstr>Question 4</vt:lpstr>
      <vt:lpstr>Question 5</vt:lpstr>
      <vt:lpstr>Question 5</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Dana</dc:creator>
  <cp:lastModifiedBy>Beck, Dana</cp:lastModifiedBy>
  <cp:revision>13</cp:revision>
  <dcterms:created xsi:type="dcterms:W3CDTF">2021-07-13T19:36:39Z</dcterms:created>
  <dcterms:modified xsi:type="dcterms:W3CDTF">2021-07-16T16:56:55Z</dcterms:modified>
</cp:coreProperties>
</file>