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notesMasterIdLst>
    <p:notesMasterId r:id="rId22"/>
  </p:notesMasterIdLst>
  <p:handoutMasterIdLst>
    <p:handoutMasterId r:id="rId23"/>
  </p:handoutMasterIdLst>
  <p:sldIdLst>
    <p:sldId id="257" r:id="rId2"/>
    <p:sldId id="276" r:id="rId3"/>
    <p:sldId id="259" r:id="rId4"/>
    <p:sldId id="277" r:id="rId5"/>
    <p:sldId id="261" r:id="rId6"/>
    <p:sldId id="262" r:id="rId7"/>
    <p:sldId id="263" r:id="rId8"/>
    <p:sldId id="264" r:id="rId9"/>
    <p:sldId id="280" r:id="rId10"/>
    <p:sldId id="266" r:id="rId11"/>
    <p:sldId id="278" r:id="rId12"/>
    <p:sldId id="268" r:id="rId13"/>
    <p:sldId id="269" r:id="rId14"/>
    <p:sldId id="270" r:id="rId15"/>
    <p:sldId id="271" r:id="rId16"/>
    <p:sldId id="279" r:id="rId17"/>
    <p:sldId id="273" r:id="rId18"/>
    <p:sldId id="274" r:id="rId19"/>
    <p:sldId id="265"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AR UP Kentucky" initials="" lastIdx="4" clrIdx="1"/>
  <p:cmAuthor id="1" name="Hiatt Allen" initials="" lastIdx="1" clrIdx="0"/>
  <p:cmAuthor id="2" name="Rachel Beli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5" autoAdjust="0"/>
    <p:restoredTop sz="51891" autoAdjust="0"/>
  </p:normalViewPr>
  <p:slideViewPr>
    <p:cSldViewPr snapToGrid="0" showGuides="1">
      <p:cViewPr varScale="1">
        <p:scale>
          <a:sx n="30" d="100"/>
          <a:sy n="30" d="100"/>
        </p:scale>
        <p:origin x="1488" y="12"/>
      </p:cViewPr>
      <p:guideLst>
        <p:guide orient="horz" pos="2136"/>
        <p:guide pos="3840"/>
      </p:guideLst>
    </p:cSldViewPr>
  </p:slideViewPr>
  <p:notesTextViewPr>
    <p:cViewPr>
      <p:scale>
        <a:sx n="1" d="1"/>
        <a:sy n="1" d="1"/>
      </p:scale>
      <p:origin x="0" y="0"/>
    </p:cViewPr>
  </p:notesTextViewPr>
  <p:notesViewPr>
    <p:cSldViewPr snapToGrid="0" showGuides="1">
      <p:cViewPr varScale="1">
        <p:scale>
          <a:sx n="49" d="100"/>
          <a:sy n="49" d="100"/>
        </p:scale>
        <p:origin x="156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3DB7EB-A4A2-4713-9382-63B901CBEEC9}" type="datetimeFigureOut">
              <a:rPr lang="en-US" smtClean="0"/>
              <a:t>7/27/2021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3108D3-9BB7-4A40-85DC-9A4DF97D60F0}" type="slidenum">
              <a:rPr lang="en-US" smtClean="0"/>
              <a:t>‹#›</a:t>
            </a:fld>
            <a:endParaRPr lang="en-US"/>
          </a:p>
        </p:txBody>
      </p:sp>
    </p:spTree>
    <p:extLst>
      <p:ext uri="{BB962C8B-B14F-4D97-AF65-F5344CB8AC3E}">
        <p14:creationId xmlns:p14="http://schemas.microsoft.com/office/powerpoint/2010/main" val="3453065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C675B-24EC-4331-B1BF-C25647C52880}" type="datetimeFigureOut">
              <a:rPr lang="en-US" smtClean="0"/>
              <a:t>7/27/2021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C9FDB-63DB-4B8A-8385-F0DE217C788B}" type="slidenum">
              <a:rPr lang="en-US" smtClean="0"/>
              <a:t>‹#›</a:t>
            </a:fld>
            <a:endParaRPr lang="en-US"/>
          </a:p>
        </p:txBody>
      </p:sp>
    </p:spTree>
    <p:extLst>
      <p:ext uri="{BB962C8B-B14F-4D97-AF65-F5344CB8AC3E}">
        <p14:creationId xmlns:p14="http://schemas.microsoft.com/office/powerpoint/2010/main" val="327043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hpstack-587530-1902651.cloudwaysapps.com/prepare/students#accordion-mgqsg-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1</a:t>
            </a:fld>
            <a:endParaRPr lang="en-US"/>
          </a:p>
        </p:txBody>
      </p:sp>
    </p:spTree>
    <p:extLst>
      <p:ext uri="{BB962C8B-B14F-4D97-AF65-F5344CB8AC3E}">
        <p14:creationId xmlns:p14="http://schemas.microsoft.com/office/powerpoint/2010/main" val="150986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Realice actividades fuera de la escuela y salga con las personas adecuadas.</a:t>
            </a:r>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10</a:t>
            </a:fld>
            <a:endParaRPr lang="en-US"/>
          </a:p>
        </p:txBody>
      </p:sp>
    </p:spTree>
    <p:extLst>
      <p:ext uri="{BB962C8B-B14F-4D97-AF65-F5344CB8AC3E}">
        <p14:creationId xmlns:p14="http://schemas.microsoft.com/office/powerpoint/2010/main" val="307563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Choose</a:t>
            </a:r>
            <a:r>
              <a:rPr lang="en-US" sz="1200" b="1" kern="1200" baseline="0" dirty="0" smtClean="0">
                <a:solidFill>
                  <a:schemeClr val="tx1"/>
                </a:solidFill>
                <a:effectLst/>
                <a:latin typeface="+mn-lt"/>
                <a:ea typeface="+mn-ea"/>
                <a:cs typeface="+mn-cs"/>
              </a:rPr>
              <a:t> from one of the following activities that is appropriate for your audience. Update the slide above.</a:t>
            </a:r>
          </a:p>
          <a:p>
            <a:endParaRPr lang="en-US" sz="1200" b="1"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baseline="0" dirty="0" err="1" smtClean="0">
                <a:solidFill>
                  <a:schemeClr val="tx1"/>
                </a:solidFill>
                <a:effectLst/>
                <a:latin typeface="+mn-lt"/>
                <a:ea typeface="+mn-ea"/>
                <a:cs typeface="+mn-cs"/>
              </a:rPr>
              <a:t>Piensa</a:t>
            </a:r>
            <a:r>
              <a:rPr lang="en-US" sz="1200" b="1" kern="1200" baseline="0" dirty="0" smtClean="0">
                <a:solidFill>
                  <a:schemeClr val="tx1"/>
                </a:solidFill>
                <a:effectLst/>
                <a:latin typeface="+mn-lt"/>
                <a:ea typeface="+mn-ea"/>
                <a:cs typeface="+mn-cs"/>
              </a:rPr>
              <a:t> y </a:t>
            </a:r>
            <a:r>
              <a:rPr lang="en-US" sz="1200" b="1" kern="1200" baseline="0" dirty="0" err="1" smtClean="0">
                <a:solidFill>
                  <a:schemeClr val="tx1"/>
                </a:solidFill>
                <a:effectLst/>
                <a:latin typeface="+mn-lt"/>
                <a:ea typeface="+mn-ea"/>
                <a:cs typeface="+mn-cs"/>
              </a:rPr>
              <a:t>comparte</a:t>
            </a:r>
            <a:r>
              <a:rPr lang="en-US" sz="1200" b="1"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¿Cuál es una nueva actividad que quieres probar?</a:t>
            </a:r>
            <a:endParaRPr lang="en-US" sz="1200" cap="none" baseline="0" dirty="0" smtClean="0">
              <a:solidFill>
                <a:schemeClr val="bg1"/>
              </a:solidFill>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1" kern="1200" baseline="0" dirty="0" smtClean="0">
                <a:solidFill>
                  <a:schemeClr val="tx1"/>
                </a:solidFill>
                <a:effectLst/>
                <a:latin typeface="+mn-lt"/>
                <a:ea typeface="+mn-ea"/>
                <a:cs typeface="+mn-cs"/>
              </a:rPr>
              <a:t>Los participantes pueden hacer un dibujo y / o discutir con alguien sentado cerca de ellos.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baseline="0" dirty="0" err="1" smtClean="0">
                <a:solidFill>
                  <a:schemeClr val="tx1"/>
                </a:solidFill>
                <a:effectLst/>
                <a:latin typeface="+mn-lt"/>
                <a:ea typeface="+mn-ea"/>
                <a:cs typeface="+mn-cs"/>
              </a:rPr>
              <a:t>Piensa</a:t>
            </a:r>
            <a:r>
              <a:rPr lang="en-US" sz="1200" b="1" kern="1200" baseline="0" dirty="0" smtClean="0">
                <a:solidFill>
                  <a:schemeClr val="tx1"/>
                </a:solidFill>
                <a:effectLst/>
                <a:latin typeface="+mn-lt"/>
                <a:ea typeface="+mn-ea"/>
                <a:cs typeface="+mn-cs"/>
              </a:rPr>
              <a:t> y </a:t>
            </a:r>
            <a:r>
              <a:rPr lang="en-US" sz="1200" b="1" kern="1200" baseline="0" dirty="0" err="1" smtClean="0">
                <a:solidFill>
                  <a:schemeClr val="tx1"/>
                </a:solidFill>
                <a:effectLst/>
                <a:latin typeface="+mn-lt"/>
                <a:ea typeface="+mn-ea"/>
                <a:cs typeface="+mn-cs"/>
              </a:rPr>
              <a:t>comparte</a:t>
            </a:r>
            <a:r>
              <a:rPr lang="en-US" sz="1200" b="1"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¿Quién es tu adulto favorito en la escuela? ¿Por qué?</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1" kern="1200" baseline="0" dirty="0" smtClean="0">
                <a:solidFill>
                  <a:schemeClr val="tx1"/>
                </a:solidFill>
                <a:effectLst/>
                <a:latin typeface="+mn-lt"/>
                <a:ea typeface="+mn-ea"/>
                <a:cs typeface="+mn-cs"/>
              </a:rPr>
              <a:t>Los participantes pueden hacer un dibujo y / o discutir con alguien sentado cerca de ellos.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3) </a:t>
            </a:r>
            <a:r>
              <a:rPr lang="en-US" sz="1200" b="1" dirty="0" err="1" smtClean="0">
                <a:solidFill>
                  <a:schemeClr val="bg1"/>
                </a:solidFill>
                <a:latin typeface="Franklin Gothic Medium" panose="020B0603020102020204" pitchFamily="34" charset="0"/>
              </a:rPr>
              <a:t>Desafío</a:t>
            </a:r>
            <a:r>
              <a:rPr lang="en-US" sz="1200" b="1" dirty="0" smtClean="0">
                <a:solidFill>
                  <a:schemeClr val="bg1"/>
                </a:solidFill>
                <a:latin typeface="Franklin Gothic Medium" panose="020B0603020102020204" pitchFamily="34" charset="0"/>
              </a:rPr>
              <a:t> de 1 </a:t>
            </a:r>
            <a:r>
              <a:rPr lang="en-US" sz="1200" b="1" dirty="0" err="1" smtClean="0">
                <a:solidFill>
                  <a:schemeClr val="bg1"/>
                </a:solidFill>
                <a:latin typeface="Franklin Gothic Medium" panose="020B0603020102020204" pitchFamily="34" charset="0"/>
              </a:rPr>
              <a:t>minuto</a:t>
            </a:r>
            <a:r>
              <a:rPr lang="en-US" sz="1200" b="1" i="0" kern="1200" baseline="0" dirty="0" smtClean="0">
                <a:solidFill>
                  <a:schemeClr val="tx1"/>
                </a:solidFill>
                <a:effectLst/>
                <a:latin typeface="+mn-lt"/>
                <a:ea typeface="+mn-ea"/>
                <a:cs typeface="+mn-cs"/>
              </a:rPr>
              <a:t>. </a:t>
            </a:r>
            <a:r>
              <a:rPr lang="es-ES" sz="1200" b="0" i="0" kern="1200" baseline="0" dirty="0" smtClean="0">
                <a:solidFill>
                  <a:schemeClr val="tx1"/>
                </a:solidFill>
                <a:effectLst/>
                <a:latin typeface="+mn-lt"/>
                <a:ea typeface="+mn-ea"/>
                <a:cs typeface="+mn-cs"/>
              </a:rPr>
              <a:t>Con un compañero, anote todas las formas que se le ocurran para mantenerse saludable física y mentalmente en un minuto.</a:t>
            </a:r>
          </a:p>
          <a:p>
            <a:pPr marL="628650" lvl="1" indent="-171450">
              <a:buFont typeface="Arial" panose="020B0604020202020204" pitchFamily="34" charset="0"/>
              <a:buChar char="•"/>
            </a:pPr>
            <a:r>
              <a:rPr lang="es-ES" sz="1200" b="0" i="1" kern="1200" baseline="0" dirty="0" smtClean="0">
                <a:solidFill>
                  <a:schemeClr val="tx1"/>
                </a:solidFill>
                <a:effectLst/>
                <a:latin typeface="+mn-lt"/>
                <a:ea typeface="+mn-ea"/>
                <a:cs typeface="+mn-cs"/>
              </a:rPr>
              <a:t>Haga que los participantes compartan.</a:t>
            </a:r>
          </a:p>
          <a:p>
            <a:r>
              <a:rPr lang="en-US" sz="1200" b="1" i="0" kern="1200" baseline="0" dirty="0" smtClean="0">
                <a:solidFill>
                  <a:schemeClr val="tx1"/>
                </a:solidFill>
                <a:effectLst/>
                <a:latin typeface="+mn-lt"/>
                <a:ea typeface="+mn-ea"/>
                <a:cs typeface="+mn-cs"/>
              </a:rPr>
              <a:t>4) </a:t>
            </a:r>
            <a:r>
              <a:rPr lang="en-US" sz="1200" b="1" i="0" kern="1200" baseline="0" dirty="0" err="1" smtClean="0">
                <a:solidFill>
                  <a:schemeClr val="tx1"/>
                </a:solidFill>
                <a:effectLst/>
                <a:latin typeface="+mn-lt"/>
                <a:ea typeface="+mn-ea"/>
                <a:cs typeface="+mn-cs"/>
              </a:rPr>
              <a:t>Sigue</a:t>
            </a:r>
            <a:r>
              <a:rPr lang="en-US" sz="1200" b="1" i="0" kern="1200" baseline="0" dirty="0" smtClean="0">
                <a:solidFill>
                  <a:schemeClr val="tx1"/>
                </a:solidFill>
                <a:effectLst/>
                <a:latin typeface="+mn-lt"/>
                <a:ea typeface="+mn-ea"/>
                <a:cs typeface="+mn-cs"/>
              </a:rPr>
              <a:t> al </a:t>
            </a:r>
            <a:r>
              <a:rPr lang="en-US" sz="1200" b="1" i="0" kern="1200" baseline="0" dirty="0" err="1" smtClean="0">
                <a:solidFill>
                  <a:schemeClr val="tx1"/>
                </a:solidFill>
                <a:effectLst/>
                <a:latin typeface="+mn-lt"/>
                <a:ea typeface="+mn-ea"/>
                <a:cs typeface="+mn-cs"/>
              </a:rPr>
              <a:t>líder</a:t>
            </a:r>
            <a:r>
              <a:rPr lang="en-US" sz="1200" b="1" i="0" kern="1200" baseline="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s-ES" sz="1200" b="0" i="1" kern="1200" dirty="0" smtClean="0">
                <a:solidFill>
                  <a:schemeClr val="tx1"/>
                </a:solidFill>
                <a:effectLst/>
                <a:latin typeface="+mn-lt"/>
                <a:ea typeface="+mn-ea"/>
                <a:cs typeface="+mn-cs"/>
              </a:rPr>
              <a:t>Organice a los participantes en un círculo. Una persona (el adivinador) abandona la habitación por un minuto mientras el grupo elige quién será el líder. El líder comenzará a hacer algún tipo de movimiento (aplausos, saludos, etc.) que todos los demás en el grupo deben seguir. El líder cambia sus movimientos con la frecuencia que quisiera. El adivinador regresa y se para en el medio del círculo, intentando adivinar quién es el líder. Dale al adivino 3 intentos.</a:t>
            </a:r>
          </a:p>
          <a:p>
            <a:pPr marL="628650" lvl="1" indent="-171450">
              <a:buFont typeface="Arial" panose="020B0604020202020204" pitchFamily="34" charset="0"/>
              <a:buChar char="•"/>
            </a:pPr>
            <a:r>
              <a:rPr lang="es-ES" sz="1200" b="0" i="1" kern="1200" dirty="0" smtClean="0">
                <a:solidFill>
                  <a:schemeClr val="tx1"/>
                </a:solidFill>
                <a:effectLst/>
                <a:latin typeface="+mn-lt"/>
                <a:ea typeface="+mn-ea"/>
                <a:cs typeface="+mn-cs"/>
              </a:rPr>
              <a:t>Dependiendo del tamaño del grupo, también puede solicitar un grupo más pequeño de voluntarios para jugar.</a:t>
            </a:r>
          </a:p>
          <a:p>
            <a:pPr marL="628650" lvl="1" indent="-171450">
              <a:buFont typeface="Arial" panose="020B0604020202020204" pitchFamily="34" charset="0"/>
              <a:buChar char="•"/>
            </a:pPr>
            <a:r>
              <a:rPr lang="es-ES" sz="1200" b="0" i="1" kern="1200" dirty="0" smtClean="0">
                <a:solidFill>
                  <a:schemeClr val="tx1"/>
                </a:solidFill>
                <a:effectLst/>
                <a:latin typeface="+mn-lt"/>
                <a:ea typeface="+mn-ea"/>
                <a:cs typeface="+mn-cs"/>
              </a:rPr>
              <a:t>Analice el juego discutiendo lo que significa ser un líder o un seguidor y cuándo cada rol puede ser tanto positivo como negativo</a:t>
            </a:r>
            <a:endParaRPr 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lang="en-US" sz="1200" b="1" i="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11</a:t>
            </a:fld>
            <a:endParaRPr lang="en-US"/>
          </a:p>
        </p:txBody>
      </p:sp>
    </p:spTree>
    <p:extLst>
      <p:ext uri="{BB962C8B-B14F-4D97-AF65-F5344CB8AC3E}">
        <p14:creationId xmlns:p14="http://schemas.microsoft.com/office/powerpoint/2010/main" val="96226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¡Intenta algo nuevo!</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Participe en las actividades escolares: club, deporte, gobierno estudiantil.</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¡Voluntario!</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Haga un plan para el verano: sea voluntario, consiga un trabajo o encuentre un programa de verano.</a:t>
            </a:r>
            <a:endParaRPr lang="es-ES" dirty="0">
              <a:effectLst/>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12</a:t>
            </a:fld>
            <a:endParaRPr lang="en-US"/>
          </a:p>
        </p:txBody>
      </p:sp>
    </p:spTree>
    <p:extLst>
      <p:ext uri="{BB962C8B-B14F-4D97-AF65-F5344CB8AC3E}">
        <p14:creationId xmlns:p14="http://schemas.microsoft.com/office/powerpoint/2010/main" val="80873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Elige pasar el rato con amigos que tengan objetivos e intereses positivos.</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Encuentre un adulto de confianza (padre, maestro, entrenador, líder religioso, estudiante mayor) en quien pueda confiar y con quien pueda hablar.</a:t>
            </a:r>
            <a:endParaRPr lang="es-ES" dirty="0" smtClean="0">
              <a:effectLst/>
            </a:endParaRPr>
          </a:p>
          <a:p>
            <a:pPr marL="171450" indent="-171450" rtl="0">
              <a:buFont typeface="Arial" panose="020B0604020202020204" pitchFamily="34" charset="0"/>
              <a:buChar char="•"/>
            </a:pPr>
            <a:r>
              <a:rPr lang="es-ES" sz="1200" b="1" i="0" u="none" strike="noStrike" kern="1200" dirty="0" smtClean="0">
                <a:solidFill>
                  <a:schemeClr val="tx1"/>
                </a:solidFill>
                <a:effectLst/>
                <a:latin typeface="+mn-lt"/>
                <a:ea typeface="+mn-ea"/>
                <a:cs typeface="+mn-cs"/>
              </a:rPr>
              <a:t>Padres:</a:t>
            </a:r>
            <a:r>
              <a:rPr lang="es-ES" sz="1200" b="0" i="0" u="none" strike="noStrike" kern="1200" dirty="0" smtClean="0">
                <a:solidFill>
                  <a:schemeClr val="tx1"/>
                </a:solidFill>
                <a:effectLst/>
                <a:latin typeface="+mn-lt"/>
                <a:ea typeface="+mn-ea"/>
                <a:cs typeface="+mn-cs"/>
              </a:rPr>
              <a:t> conozcan a los amigos de sus hijos y a sus padres.</a:t>
            </a:r>
            <a:endParaRPr lang="es-ES" dirty="0">
              <a:effectLst/>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13</a:t>
            </a:fld>
            <a:endParaRPr lang="en-US"/>
          </a:p>
        </p:txBody>
      </p:sp>
    </p:spTree>
    <p:extLst>
      <p:ext uri="{BB962C8B-B14F-4D97-AF65-F5344CB8AC3E}">
        <p14:creationId xmlns:p14="http://schemas.microsoft.com/office/powerpoint/2010/main" val="164664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smtClean="0"/>
              <a:t>Practique comportamientos saludables, seguros y amables. </a:t>
            </a:r>
          </a:p>
          <a:p>
            <a:pPr marL="171450" indent="-171450">
              <a:buFont typeface="Arial" panose="020B0604020202020204" pitchFamily="34" charset="0"/>
              <a:buChar char="•"/>
            </a:pPr>
            <a:r>
              <a:rPr lang="es-ES" dirty="0" smtClean="0"/>
              <a:t>Cuida tu salud física y mental. Haga ejercicio, coma sano y duerma lo suficiente.</a:t>
            </a:r>
          </a:p>
          <a:p>
            <a:pPr marL="171450" indent="-17145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Esté seguro en línea y en su teléfono.</a:t>
            </a: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Evite comportamientos riesgosos como beber, drogas y tener relaciones sexuales sin protección.</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Se amable; trata a los demás con respeto.</a:t>
            </a:r>
            <a:endParaRPr lang="es-ES" dirty="0" smtClean="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14</a:t>
            </a:fld>
            <a:endParaRPr lang="en-US"/>
          </a:p>
        </p:txBody>
      </p:sp>
    </p:spTree>
    <p:extLst>
      <p:ext uri="{BB962C8B-B14F-4D97-AF65-F5344CB8AC3E}">
        <p14:creationId xmlns:p14="http://schemas.microsoft.com/office/powerpoint/2010/main" val="1935711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Comience a conocer universidades y carreras.</a:t>
            </a:r>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15</a:t>
            </a:fld>
            <a:endParaRPr lang="en-US"/>
          </a:p>
        </p:txBody>
      </p:sp>
    </p:spTree>
    <p:extLst>
      <p:ext uri="{BB962C8B-B14F-4D97-AF65-F5344CB8AC3E}">
        <p14:creationId xmlns:p14="http://schemas.microsoft.com/office/powerpoint/2010/main" val="285325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Choose</a:t>
            </a:r>
            <a:r>
              <a:rPr lang="en-US" sz="1200" b="1" kern="1200" baseline="0" dirty="0" smtClean="0">
                <a:solidFill>
                  <a:schemeClr val="tx1"/>
                </a:solidFill>
                <a:effectLst/>
                <a:latin typeface="+mn-lt"/>
                <a:ea typeface="+mn-ea"/>
                <a:cs typeface="+mn-cs"/>
              </a:rPr>
              <a:t> from one of the following activities that is appropriate for your audience. Update the slide above.</a:t>
            </a:r>
          </a:p>
          <a:p>
            <a:endParaRPr lang="en-US" sz="1200" b="1"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baseline="0" dirty="0" err="1" smtClean="0">
                <a:solidFill>
                  <a:schemeClr val="tx1"/>
                </a:solidFill>
                <a:effectLst/>
                <a:latin typeface="+mn-lt"/>
                <a:ea typeface="+mn-ea"/>
                <a:cs typeface="+mn-cs"/>
              </a:rPr>
              <a:t>Piensa</a:t>
            </a:r>
            <a:r>
              <a:rPr lang="en-US" sz="1200" b="1" kern="1200" baseline="0" dirty="0" smtClean="0">
                <a:solidFill>
                  <a:schemeClr val="tx1"/>
                </a:solidFill>
                <a:effectLst/>
                <a:latin typeface="+mn-lt"/>
                <a:ea typeface="+mn-ea"/>
                <a:cs typeface="+mn-cs"/>
              </a:rPr>
              <a:t> y </a:t>
            </a:r>
            <a:r>
              <a:rPr lang="en-US" sz="1200" b="1" kern="1200" baseline="0" dirty="0" err="1" smtClean="0">
                <a:solidFill>
                  <a:schemeClr val="tx1"/>
                </a:solidFill>
                <a:effectLst/>
                <a:latin typeface="+mn-lt"/>
                <a:ea typeface="+mn-ea"/>
                <a:cs typeface="+mn-cs"/>
              </a:rPr>
              <a:t>comparte</a:t>
            </a:r>
            <a:r>
              <a:rPr lang="en-US" sz="1200" b="1"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Describe tu universidad perfecta. ¿Pequeño o largo? ¿En la ciudad o en un pequeño pueblo? ¿Qué tipo de actividades podrías hacer allí?</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1" kern="1200" baseline="0" dirty="0" smtClean="0">
                <a:solidFill>
                  <a:schemeClr val="tx1"/>
                </a:solidFill>
                <a:effectLst/>
                <a:latin typeface="+mn-lt"/>
                <a:ea typeface="+mn-ea"/>
                <a:cs typeface="+mn-cs"/>
              </a:rPr>
              <a:t>Los participantes pueden hacer un dibujo y / o discutir con alguien sentado cerca de ellos.</a:t>
            </a:r>
            <a:endParaRPr lang="en-US" sz="1200" b="0"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2) </a:t>
            </a:r>
            <a:r>
              <a:rPr lang="en-US" sz="1200" b="1" kern="1200" baseline="0" dirty="0" err="1" smtClean="0">
                <a:solidFill>
                  <a:schemeClr val="tx1"/>
                </a:solidFill>
                <a:effectLst/>
                <a:latin typeface="+mn-lt"/>
                <a:ea typeface="+mn-ea"/>
                <a:cs typeface="+mn-cs"/>
              </a:rPr>
              <a:t>Piensa</a:t>
            </a:r>
            <a:r>
              <a:rPr lang="en-US" sz="1200" b="1" kern="1200" baseline="0" dirty="0" smtClean="0">
                <a:solidFill>
                  <a:schemeClr val="tx1"/>
                </a:solidFill>
                <a:effectLst/>
                <a:latin typeface="+mn-lt"/>
                <a:ea typeface="+mn-ea"/>
                <a:cs typeface="+mn-cs"/>
              </a:rPr>
              <a:t> y </a:t>
            </a:r>
            <a:r>
              <a:rPr lang="en-US" sz="1200" b="1" kern="1200" baseline="0" dirty="0" err="1" smtClean="0">
                <a:solidFill>
                  <a:schemeClr val="tx1"/>
                </a:solidFill>
                <a:effectLst/>
                <a:latin typeface="+mn-lt"/>
                <a:ea typeface="+mn-ea"/>
                <a:cs typeface="+mn-cs"/>
              </a:rPr>
              <a:t>comparte</a:t>
            </a:r>
            <a:r>
              <a:rPr lang="en-US" sz="1200" b="1"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¿En qué carrera te interesa?</a:t>
            </a:r>
            <a:r>
              <a:rPr lang="es-ES" sz="1200" b="0" i="0" u="none" strike="noStrike"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¿Qué educación necesitarás para esa carrera?</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1" kern="1200" baseline="0" dirty="0" smtClean="0">
                <a:solidFill>
                  <a:schemeClr val="tx1"/>
                </a:solidFill>
                <a:effectLst/>
                <a:latin typeface="+mn-lt"/>
                <a:ea typeface="+mn-ea"/>
                <a:cs typeface="+mn-cs"/>
              </a:rPr>
              <a:t>Los participantes pueden hacer un dibujo y / o discutir con alguien sentado cerca de ellos.</a:t>
            </a:r>
            <a:endParaRPr lang="en-US" sz="1200" b="0" i="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3) </a:t>
            </a:r>
            <a:r>
              <a:rPr lang="en-US" sz="1200" b="1" dirty="0" err="1" smtClean="0">
                <a:solidFill>
                  <a:schemeClr val="bg1"/>
                </a:solidFill>
                <a:latin typeface="Franklin Gothic Medium" panose="020B0603020102020204" pitchFamily="34" charset="0"/>
              </a:rPr>
              <a:t>Desafío</a:t>
            </a:r>
            <a:r>
              <a:rPr lang="en-US" sz="1200" b="1" dirty="0" smtClean="0">
                <a:solidFill>
                  <a:schemeClr val="bg1"/>
                </a:solidFill>
                <a:latin typeface="Franklin Gothic Medium" panose="020B0603020102020204" pitchFamily="34" charset="0"/>
              </a:rPr>
              <a:t> de 1 </a:t>
            </a:r>
            <a:r>
              <a:rPr lang="en-US" sz="1200" b="1" dirty="0" err="1" smtClean="0">
                <a:solidFill>
                  <a:schemeClr val="bg1"/>
                </a:solidFill>
                <a:latin typeface="Franklin Gothic Medium" panose="020B0603020102020204" pitchFamily="34" charset="0"/>
              </a:rPr>
              <a:t>minuto</a:t>
            </a:r>
            <a:r>
              <a:rPr lang="en-US" sz="1200" b="1" kern="1200" baseline="0" dirty="0" smtClean="0">
                <a:solidFill>
                  <a:schemeClr val="tx1"/>
                </a:solidFill>
                <a:effectLst/>
                <a:latin typeface="+mn-lt"/>
                <a:ea typeface="+mn-ea"/>
                <a:cs typeface="+mn-cs"/>
              </a:rPr>
              <a:t>. </a:t>
            </a:r>
            <a:r>
              <a:rPr lang="es-ES" sz="1200" b="0" kern="1200" baseline="0" dirty="0" smtClean="0">
                <a:solidFill>
                  <a:schemeClr val="tx1"/>
                </a:solidFill>
                <a:effectLst/>
                <a:latin typeface="+mn-lt"/>
                <a:ea typeface="+mn-ea"/>
                <a:cs typeface="+mn-cs"/>
              </a:rPr>
              <a:t>Cuando digo" IR ", tendrá un minuto para anotar tantas universidades diferentes como se le ocurran.</a:t>
            </a:r>
          </a:p>
          <a:p>
            <a:pPr marL="628650" lvl="1" indent="-171450">
              <a:buFont typeface="Arial" panose="020B0604020202020204" pitchFamily="34" charset="0"/>
              <a:buChar char="•"/>
            </a:pPr>
            <a:r>
              <a:rPr lang="es-ES" sz="1200" b="0" i="1" kern="1200" dirty="0" smtClean="0">
                <a:solidFill>
                  <a:schemeClr val="tx1"/>
                </a:solidFill>
                <a:effectLst/>
                <a:latin typeface="+mn-lt"/>
                <a:ea typeface="+mn-ea"/>
                <a:cs typeface="+mn-cs"/>
              </a:rPr>
              <a:t>Cuando se acabe el tiempo, haga que los participantes levanten la mano (y los mantengan levantados) si tienen más de 5, más de 10, etc. hasta que determine el equipo con más universidades. Puedes dar un pequeño premio a los ganadores.</a:t>
            </a:r>
          </a:p>
          <a:p>
            <a:pPr marL="628650" lvl="1" indent="-171450">
              <a:buFont typeface="Arial" panose="020B0604020202020204" pitchFamily="34" charset="0"/>
              <a:buChar char="•"/>
            </a:pPr>
            <a:r>
              <a:rPr lang="es-ES" sz="1200" b="0" i="1" kern="1200" dirty="0" smtClean="0">
                <a:solidFill>
                  <a:schemeClr val="tx1"/>
                </a:solidFill>
                <a:effectLst/>
                <a:latin typeface="+mn-lt"/>
                <a:ea typeface="+mn-ea"/>
                <a:cs typeface="+mn-cs"/>
              </a:rPr>
              <a:t>Este ejercicio es para ayudar a los participantes a pensar en la gran cantidad de universidades diferentes que están disponibles para los estudiantes, en Oregon y en todo el </a:t>
            </a:r>
            <a:r>
              <a:rPr lang="es-ES" sz="1200" b="0" i="1" kern="1200" smtClean="0">
                <a:solidFill>
                  <a:schemeClr val="tx1"/>
                </a:solidFill>
                <a:effectLst/>
                <a:latin typeface="+mn-lt"/>
                <a:ea typeface="+mn-ea"/>
                <a:cs typeface="+mn-cs"/>
              </a:rPr>
              <a:t>país.</a:t>
            </a: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baseline="0" dirty="0" smtClean="0">
                <a:solidFill>
                  <a:schemeClr val="tx1"/>
                </a:solidFill>
                <a:effectLst/>
                <a:latin typeface="+mn-lt"/>
                <a:ea typeface="+mn-ea"/>
                <a:cs typeface="+mn-cs"/>
              </a:rPr>
              <a:t>4) Charades de </a:t>
            </a:r>
            <a:r>
              <a:rPr lang="en-US" sz="1200" b="1" kern="1200" baseline="0" dirty="0" err="1" smtClean="0">
                <a:solidFill>
                  <a:schemeClr val="tx1"/>
                </a:solidFill>
                <a:effectLst/>
                <a:latin typeface="+mn-lt"/>
                <a:ea typeface="+mn-ea"/>
                <a:cs typeface="+mn-cs"/>
              </a:rPr>
              <a:t>carerra</a:t>
            </a:r>
            <a:r>
              <a:rPr lang="en-US" sz="1200" b="1" kern="1200" baseline="0" dirty="0" smtClean="0">
                <a:solidFill>
                  <a:schemeClr val="tx1"/>
                </a:solidFill>
                <a:effectLst/>
                <a:latin typeface="+mn-lt"/>
                <a:ea typeface="+mn-ea"/>
                <a:cs typeface="+mn-cs"/>
              </a:rPr>
              <a:t>. </a:t>
            </a:r>
            <a:r>
              <a:rPr lang="en-US" sz="1200" cap="none" dirty="0" smtClean="0">
                <a:solidFill>
                  <a:schemeClr val="bg1"/>
                </a:solidFill>
              </a:rPr>
              <a:t>¿</a:t>
            </a:r>
            <a:r>
              <a:rPr lang="en-US" sz="1200" cap="none" dirty="0" err="1" smtClean="0">
                <a:solidFill>
                  <a:schemeClr val="bg1"/>
                </a:solidFill>
              </a:rPr>
              <a:t>Puedes</a:t>
            </a:r>
            <a:r>
              <a:rPr lang="en-US" sz="1200" cap="none" dirty="0" smtClean="0">
                <a:solidFill>
                  <a:schemeClr val="bg1"/>
                </a:solidFill>
              </a:rPr>
              <a:t> </a:t>
            </a:r>
            <a:r>
              <a:rPr lang="en-US" sz="1200" cap="none" dirty="0" err="1" smtClean="0">
                <a:solidFill>
                  <a:schemeClr val="bg1"/>
                </a:solidFill>
              </a:rPr>
              <a:t>adivinar</a:t>
            </a:r>
            <a:r>
              <a:rPr lang="en-US" sz="1200" cap="none" dirty="0" smtClean="0">
                <a:solidFill>
                  <a:schemeClr val="bg1"/>
                </a:solidFill>
              </a:rPr>
              <a:t> la </a:t>
            </a:r>
            <a:r>
              <a:rPr lang="en-US" sz="1200" cap="none" dirty="0" err="1" smtClean="0">
                <a:solidFill>
                  <a:schemeClr val="bg1"/>
                </a:solidFill>
              </a:rPr>
              <a:t>carrera</a:t>
            </a:r>
            <a:r>
              <a:rPr lang="en-US" sz="1200" cap="none" dirty="0" smtClean="0">
                <a:solidFill>
                  <a:schemeClr val="bg1"/>
                </a:solidFill>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1" kern="1200" baseline="0" dirty="0" smtClean="0">
                <a:solidFill>
                  <a:schemeClr val="tx1"/>
                </a:solidFill>
                <a:effectLst/>
                <a:latin typeface="+mn-lt"/>
                <a:ea typeface="+mn-ea"/>
                <a:cs typeface="+mn-cs"/>
              </a:rPr>
              <a:t>Elija un voluntario para ser el primero en dibujar un pedazo de papel con el nombre de una carrera escrito en él. Él o ella debe actuar sin hablar. La primera persona en adivinar recibe un premio. Repite durante el tiempo que quieras jugar el juego.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1" kern="1200" baseline="0" dirty="0" smtClean="0">
                <a:solidFill>
                  <a:schemeClr val="tx1"/>
                </a:solidFill>
                <a:effectLst/>
                <a:latin typeface="+mn-lt"/>
                <a:ea typeface="+mn-ea"/>
                <a:cs typeface="+mn-cs"/>
              </a:rPr>
              <a:t>También puede hacer que los participantes actúen carreras con un compañero o grupo.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1" kern="1200" baseline="0" dirty="0" smtClean="0">
                <a:solidFill>
                  <a:schemeClr val="tx1"/>
                </a:solidFill>
                <a:effectLst/>
                <a:latin typeface="+mn-lt"/>
                <a:ea typeface="+mn-ea"/>
                <a:cs typeface="+mn-cs"/>
              </a:rPr>
              <a:t>El objetivo del juego es alentar a los estudiantes a pensar en una amplia variedad de carreras en las que puedan estar interesados.</a:t>
            </a:r>
          </a:p>
        </p:txBody>
      </p:sp>
      <p:sp>
        <p:nvSpPr>
          <p:cNvPr id="4" name="Slide Number Placeholder 3"/>
          <p:cNvSpPr>
            <a:spLocks noGrp="1"/>
          </p:cNvSpPr>
          <p:nvPr>
            <p:ph type="sldNum" sz="quarter" idx="10"/>
          </p:nvPr>
        </p:nvSpPr>
        <p:spPr/>
        <p:txBody>
          <a:bodyPr/>
          <a:lstStyle/>
          <a:p>
            <a:fld id="{2B054BB4-F922-407A-A506-5810D2A5F689}" type="slidenum">
              <a:rPr lang="en-US" smtClean="0"/>
              <a:t>16</a:t>
            </a:fld>
            <a:endParaRPr lang="en-US"/>
          </a:p>
        </p:txBody>
      </p:sp>
    </p:spTree>
    <p:extLst>
      <p:ext uri="{BB962C8B-B14F-4D97-AF65-F5344CB8AC3E}">
        <p14:creationId xmlns:p14="http://schemas.microsoft.com/office/powerpoint/2010/main" val="3788615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0" u="none" strike="noStrike" kern="1200" dirty="0" smtClean="0">
                <a:solidFill>
                  <a:schemeClr val="tx1"/>
                </a:solidFill>
                <a:effectLst/>
                <a:latin typeface="+mn-lt"/>
                <a:ea typeface="+mn-ea"/>
                <a:cs typeface="+mn-cs"/>
              </a:rPr>
              <a:t>Explore diferentes ocupaciones que coincidan con sus intereses.</a:t>
            </a: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Piensa en lo que podrías desear en una universidad.</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Haga una lista de colegios y universidades que le interesen.</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Visite un campus universitario en una excursión con su escuela o su familia para tener una idea de cómo es la universidad.</a:t>
            </a:r>
            <a:endParaRPr lang="es-ES" dirty="0">
              <a:effectLst/>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17</a:t>
            </a:fld>
            <a:endParaRPr lang="en-US"/>
          </a:p>
        </p:txBody>
      </p:sp>
    </p:spTree>
    <p:extLst>
      <p:ext uri="{BB962C8B-B14F-4D97-AF65-F5344CB8AC3E}">
        <p14:creationId xmlns:p14="http://schemas.microsoft.com/office/powerpoint/2010/main" val="215420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La universidad es asequible. La ayuda financiera (subvenciones, préstamos, becas, trabajo-estudio) puede ayudar.</a:t>
            </a:r>
          </a:p>
          <a:p>
            <a:pPr marL="171450" indent="-171450" rtl="0">
              <a:buFont typeface="Arial" panose="020B0604020202020204" pitchFamily="34" charset="0"/>
              <a:buChar char="•"/>
            </a:pPr>
            <a:r>
              <a:rPr lang="es-ES" dirty="0" smtClean="0">
                <a:effectLst/>
              </a:rPr>
              <a:t>Calcule lo que pagará realmente. Complete el FAFSA4Caster y use una calculadora de precio neto</a:t>
            </a: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Configure una cuenta de ahorro para la universidad y contribuya a ella regularmente.</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Busca y solicita becas.</a:t>
            </a:r>
            <a:endParaRPr lang="es-ES" dirty="0" smtClean="0">
              <a:effectLst/>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18</a:t>
            </a:fld>
            <a:endParaRPr lang="en-US"/>
          </a:p>
        </p:txBody>
      </p:sp>
    </p:spTree>
    <p:extLst>
      <p:ext uri="{BB962C8B-B14F-4D97-AF65-F5344CB8AC3E}">
        <p14:creationId xmlns:p14="http://schemas.microsoft.com/office/powerpoint/2010/main" val="617788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effectLst/>
              </a:rPr>
              <a:t>Saber cómo llegar a la universidad puede resultar confuso. </a:t>
            </a:r>
          </a:p>
          <a:p>
            <a:pPr marL="171450" indent="-171450">
              <a:buFont typeface="Arial" panose="020B0604020202020204" pitchFamily="34" charset="0"/>
              <a:buChar char="•"/>
            </a:pPr>
            <a:r>
              <a:rPr lang="es-ES" dirty="0" smtClean="0">
                <a:effectLst/>
              </a:rPr>
              <a:t>Utilice las listas de verificación y las plantillas de Oregon Goes To College para mantenerse organizado.</a:t>
            </a:r>
          </a:p>
          <a:p>
            <a:pPr marL="171450" indent="-171450">
              <a:buFont typeface="Arial" panose="020B0604020202020204" pitchFamily="34" charset="0"/>
              <a:buChar char="•"/>
            </a:pPr>
            <a:r>
              <a:rPr lang="es-ES" dirty="0" smtClean="0">
                <a:effectLst/>
              </a:rPr>
              <a:t>Cree un archivo de documentos importantes y una lista de actividades. Incluya copias de boletas de calificaciones y listas de premios y honores.</a:t>
            </a:r>
          </a:p>
          <a:p>
            <a:pPr marL="171450" indent="-171450">
              <a:buFont typeface="Arial" panose="020B0604020202020204" pitchFamily="34" charset="0"/>
              <a:buChar char="•"/>
            </a:pPr>
            <a:r>
              <a:rPr lang="es-ES" dirty="0" smtClean="0">
                <a:effectLst/>
              </a:rPr>
              <a:t>Cree y utilice un correo electrónico profesional para todas las actividades relacionadas con la universidad.</a:t>
            </a:r>
          </a:p>
          <a:p>
            <a:pPr marL="171450" indent="-171450">
              <a:buFont typeface="Arial" panose="020B0604020202020204" pitchFamily="34" charset="0"/>
              <a:buChar char="•"/>
            </a:pPr>
            <a:r>
              <a:rPr lang="es-ES" dirty="0" smtClean="0">
                <a:effectLst/>
              </a:rPr>
              <a:t>Conéctese con un consejero, maestro, mentor u otro programa en su escuela o comunidad.</a:t>
            </a:r>
            <a:endParaRPr lang="es-ES" dirty="0">
              <a:effectLst/>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19</a:t>
            </a:fld>
            <a:endParaRPr lang="en-US"/>
          </a:p>
        </p:txBody>
      </p:sp>
    </p:spTree>
    <p:extLst>
      <p:ext uri="{BB962C8B-B14F-4D97-AF65-F5344CB8AC3E}">
        <p14:creationId xmlns:p14="http://schemas.microsoft.com/office/powerpoint/2010/main" val="336637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2</a:t>
            </a:fld>
            <a:endParaRPr lang="en-US"/>
          </a:p>
        </p:txBody>
      </p:sp>
    </p:spTree>
    <p:extLst>
      <p:ext uri="{BB962C8B-B14F-4D97-AF65-F5344CB8AC3E}">
        <p14:creationId xmlns:p14="http://schemas.microsoft.com/office/powerpoint/2010/main" val="2430401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Como recordatorio final, si pierde la lista de verificación impresa o simplemente quiere saltar a lo que sigue, las listas de verificación para estudiantes y padres están disponibles (con enlaces útiles) en oregongoestocollege.org/prepare. Como escuela, estaremos ayudando a recordar a los estudiantes y a los padres también para asegurarnos de que todos estén encaminados.</a:t>
            </a:r>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20</a:t>
            </a:fld>
            <a:endParaRPr lang="en-US"/>
          </a:p>
        </p:txBody>
      </p:sp>
    </p:spTree>
    <p:extLst>
      <p:ext uri="{BB962C8B-B14F-4D97-AF65-F5344CB8AC3E}">
        <p14:creationId xmlns:p14="http://schemas.microsoft.com/office/powerpoint/2010/main" val="1848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¡Bienvenido!</a:t>
            </a:r>
            <a:endParaRPr lang="es-ES" dirty="0" smtClean="0">
              <a:effectLst/>
            </a:endParaRPr>
          </a:p>
          <a:p>
            <a:pPr rtl="0"/>
            <a:r>
              <a:rPr lang="es-ES" dirty="0" smtClean="0"/>
              <a:t/>
            </a:r>
            <a:br>
              <a:rPr lang="es-ES" dirty="0" smtClean="0"/>
            </a:br>
            <a:r>
              <a:rPr lang="es-ES" sz="1200" b="0" i="0" u="none" strike="noStrike" kern="1200" dirty="0" smtClean="0">
                <a:solidFill>
                  <a:schemeClr val="tx1"/>
                </a:solidFill>
                <a:effectLst/>
                <a:latin typeface="+mn-lt"/>
                <a:ea typeface="+mn-ea"/>
                <a:cs typeface="+mn-cs"/>
              </a:rPr>
              <a:t>Hoy vamos a hablar sobre los pasos que los estudiantes de noveno</a:t>
            </a:r>
            <a:r>
              <a:rPr lang="es-ES" sz="1200" b="0" i="0" u="none" strike="noStrike"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grado deben tomar para estar preparados para la educación después de la secundaria y las formas en que los padres y los educadores pueden apoyarlos.</a:t>
            </a:r>
            <a:endParaRPr lang="es-ES" dirty="0" smtClean="0">
              <a:effectLst/>
            </a:endParaRPr>
          </a:p>
          <a:p>
            <a:pPr rtl="0"/>
            <a:r>
              <a:rPr lang="es-ES" dirty="0" smtClean="0"/>
              <a:t/>
            </a:r>
            <a:br>
              <a:rPr lang="es-ES" dirty="0" smtClean="0"/>
            </a:br>
            <a:r>
              <a:rPr lang="es-ES" sz="1200" b="0" i="0" u="none" strike="noStrike" kern="1200" dirty="0" smtClean="0">
                <a:solidFill>
                  <a:schemeClr val="tx1"/>
                </a:solidFill>
                <a:effectLst/>
                <a:latin typeface="+mn-lt"/>
                <a:ea typeface="+mn-ea"/>
                <a:cs typeface="+mn-cs"/>
              </a:rPr>
              <a:t>Oregon Goes To College ofrece recursos gratuitos para ayudar a los estudiantes, padres y educadores a prepararse para la educación después de la escuela secundaria y es una iniciativa estatal de Oregon GEAR UP, un programa financiado con fondos federales que ayuda a los estudiantes a prepararse y tener éxito en la universidad. Recorreremos la lista de verificación de Oregon Goes To College: puede encontrar listas de verificación para la escuela intermedia hasta el 12º grado en su sitio web, oregongoestocollege.org.</a:t>
            </a:r>
            <a:endParaRPr lang="es-ES" dirty="0" smtClean="0">
              <a:effectLst/>
            </a:endParaRPr>
          </a:p>
          <a:p>
            <a:pPr rtl="0"/>
            <a:r>
              <a:rPr lang="es-ES" dirty="0" smtClean="0"/>
              <a:t/>
            </a:r>
            <a:br>
              <a:rPr lang="es-ES" dirty="0" smtClean="0"/>
            </a:br>
            <a:r>
              <a:rPr lang="es-ES" sz="1200" b="0" i="0" u="none" strike="noStrike" kern="1200" dirty="0" smtClean="0">
                <a:solidFill>
                  <a:schemeClr val="tx1"/>
                </a:solidFill>
                <a:effectLst/>
                <a:latin typeface="+mn-lt"/>
                <a:ea typeface="+mn-ea"/>
                <a:cs typeface="+mn-cs"/>
              </a:rPr>
              <a:t>La lista de verificación se divide en tres secciones: Lograr, Participar y Explorar. Cubriremos los aspectos básicos de esta presentación: hay más detalles disponibles en las listas de verificación impresas y en el sitio web.</a:t>
            </a:r>
            <a:endParaRPr lang="es-ES" dirty="0">
              <a:effectLst/>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3</a:t>
            </a:fld>
            <a:endParaRPr lang="en-US"/>
          </a:p>
        </p:txBody>
      </p:sp>
    </p:spTree>
    <p:extLst>
      <p:ext uri="{BB962C8B-B14F-4D97-AF65-F5344CB8AC3E}">
        <p14:creationId xmlns:p14="http://schemas.microsoft.com/office/powerpoint/2010/main" val="114845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smtClean="0">
                <a:solidFill>
                  <a:schemeClr val="tx1"/>
                </a:solidFill>
                <a:effectLst/>
                <a:latin typeface="+mn-lt"/>
                <a:ea typeface="+mn-ea"/>
                <a:cs typeface="+mn-cs"/>
              </a:rPr>
              <a:t>Universidad = cualquier tipo de educación formal o capacitación después de obtener un diploma de escuela secundaria o GED. Puede ser un certificado o un título de asociado de un colegio comunitario, un título de licenciatura de un colegio o universidad pública o privada de 4 años, o un aprendizaje o capacitación en el trabajo.</a:t>
            </a:r>
            <a:endParaRPr lang="en-US" b="0" baseline="0" dirty="0" smtClean="0"/>
          </a:p>
        </p:txBody>
      </p:sp>
      <p:sp>
        <p:nvSpPr>
          <p:cNvPr id="4" name="Slide Number Placeholder 3"/>
          <p:cNvSpPr>
            <a:spLocks noGrp="1"/>
          </p:cNvSpPr>
          <p:nvPr>
            <p:ph type="sldNum" sz="quarter" idx="10"/>
          </p:nvPr>
        </p:nvSpPr>
        <p:spPr/>
        <p:txBody>
          <a:bodyPr/>
          <a:lstStyle/>
          <a:p>
            <a:fld id="{BAAC9FDB-63DB-4B8A-8385-F0DE217C788B}" type="slidenum">
              <a:rPr lang="en-US" smtClean="0"/>
              <a:t>4</a:t>
            </a:fld>
            <a:endParaRPr lang="en-US"/>
          </a:p>
        </p:txBody>
      </p:sp>
    </p:spTree>
    <p:extLst>
      <p:ext uri="{BB962C8B-B14F-4D97-AF65-F5344CB8AC3E}">
        <p14:creationId xmlns:p14="http://schemas.microsoft.com/office/powerpoint/2010/main" val="422356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Cómo tener éxito en la escuela.</a:t>
            </a:r>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5</a:t>
            </a:fld>
            <a:endParaRPr lang="en-US"/>
          </a:p>
        </p:txBody>
      </p:sp>
    </p:spTree>
    <p:extLst>
      <p:ext uri="{BB962C8B-B14F-4D97-AF65-F5344CB8AC3E}">
        <p14:creationId xmlns:p14="http://schemas.microsoft.com/office/powerpoint/2010/main" val="31754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Choose</a:t>
            </a:r>
            <a:r>
              <a:rPr lang="en-US" sz="1200" b="1" kern="1200" baseline="0" dirty="0" smtClean="0">
                <a:solidFill>
                  <a:schemeClr val="tx1"/>
                </a:solidFill>
                <a:effectLst/>
                <a:latin typeface="+mn-lt"/>
                <a:ea typeface="+mn-ea"/>
                <a:cs typeface="+mn-cs"/>
              </a:rPr>
              <a:t> from one of the following activities that is appropriate for your audience. Update the slide above.</a:t>
            </a:r>
          </a:p>
          <a:p>
            <a:endParaRPr lang="en-US" sz="1200" b="1" kern="1200" baseline="0" dirty="0" smtClean="0">
              <a:solidFill>
                <a:schemeClr val="tx1"/>
              </a:solidFill>
              <a:effectLst/>
              <a:latin typeface="+mn-lt"/>
              <a:ea typeface="+mn-ea"/>
              <a:cs typeface="+mn-cs"/>
            </a:endParaRPr>
          </a:p>
          <a:p>
            <a:pPr rtl="0"/>
            <a:r>
              <a:rPr lang="en-US" sz="1200" b="1" kern="1200" baseline="0" dirty="0" smtClean="0">
                <a:solidFill>
                  <a:schemeClr val="tx1"/>
                </a:solidFill>
                <a:effectLst/>
                <a:latin typeface="+mn-lt"/>
                <a:ea typeface="+mn-ea"/>
                <a:cs typeface="+mn-cs"/>
              </a:rPr>
              <a:t>1) </a:t>
            </a:r>
            <a:r>
              <a:rPr lang="en-US" sz="1200" b="1" kern="1200" baseline="0" dirty="0" err="1" smtClean="0">
                <a:solidFill>
                  <a:schemeClr val="tx1"/>
                </a:solidFill>
                <a:effectLst/>
                <a:latin typeface="+mn-lt"/>
                <a:ea typeface="+mn-ea"/>
                <a:cs typeface="+mn-cs"/>
              </a:rPr>
              <a:t>Piensa</a:t>
            </a:r>
            <a:r>
              <a:rPr lang="en-US" sz="1200" b="1" kern="1200" baseline="0" dirty="0" smtClean="0">
                <a:solidFill>
                  <a:schemeClr val="tx1"/>
                </a:solidFill>
                <a:effectLst/>
                <a:latin typeface="+mn-lt"/>
                <a:ea typeface="+mn-ea"/>
                <a:cs typeface="+mn-cs"/>
              </a:rPr>
              <a:t> y </a:t>
            </a:r>
            <a:r>
              <a:rPr lang="en-US" sz="1200" b="1" kern="1200" baseline="0" dirty="0" err="1" smtClean="0">
                <a:solidFill>
                  <a:schemeClr val="tx1"/>
                </a:solidFill>
                <a:effectLst/>
                <a:latin typeface="+mn-lt"/>
                <a:ea typeface="+mn-ea"/>
                <a:cs typeface="+mn-cs"/>
              </a:rPr>
              <a:t>comparte</a:t>
            </a:r>
            <a:r>
              <a:rPr lang="en-US" sz="1200" b="1"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¿Cuál es tu clase favorita en la escuela? ¿Por qué?</a:t>
            </a:r>
            <a:endParaRPr lang="es-ES" dirty="0" smtClean="0">
              <a:effectLst/>
            </a:endParaRPr>
          </a:p>
          <a:p>
            <a:pPr marL="685800" marR="0" lvl="1"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1" u="none" strike="noStrike" kern="1200" dirty="0" smtClean="0">
                <a:solidFill>
                  <a:schemeClr val="tx1"/>
                </a:solidFill>
                <a:effectLst/>
                <a:latin typeface="+mn-lt"/>
                <a:ea typeface="+mn-ea"/>
                <a:cs typeface="+mn-cs"/>
              </a:rPr>
              <a:t>Los participantes escriben un poema o rap sobre su clase favorita y por qué les gusta. Pida voluntarios para compartir.</a:t>
            </a:r>
            <a:endParaRPr lang="es-ES" b="0" i="1"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2) </a:t>
            </a:r>
            <a:r>
              <a:rPr lang="en-US" sz="1200" b="1" kern="1200" baseline="0" dirty="0" err="1" smtClean="0">
                <a:solidFill>
                  <a:schemeClr val="tx1"/>
                </a:solidFill>
                <a:effectLst/>
                <a:latin typeface="+mn-lt"/>
                <a:ea typeface="+mn-ea"/>
                <a:cs typeface="+mn-cs"/>
              </a:rPr>
              <a:t>Piensa</a:t>
            </a:r>
            <a:r>
              <a:rPr lang="en-US" sz="1200" b="1" kern="1200" baseline="0" dirty="0" smtClean="0">
                <a:solidFill>
                  <a:schemeClr val="tx1"/>
                </a:solidFill>
                <a:effectLst/>
                <a:latin typeface="+mn-lt"/>
                <a:ea typeface="+mn-ea"/>
                <a:cs typeface="+mn-cs"/>
              </a:rPr>
              <a:t> y </a:t>
            </a:r>
            <a:r>
              <a:rPr lang="en-US" sz="1200" b="1" kern="1200" baseline="0" dirty="0" err="1" smtClean="0">
                <a:solidFill>
                  <a:schemeClr val="tx1"/>
                </a:solidFill>
                <a:effectLst/>
                <a:latin typeface="+mn-lt"/>
                <a:ea typeface="+mn-ea"/>
                <a:cs typeface="+mn-cs"/>
              </a:rPr>
              <a:t>comparte</a:t>
            </a:r>
            <a:r>
              <a:rPr lang="en-US" sz="1200" b="1" kern="1200" baseline="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rPr>
              <a:t>¿Cuáles son sus metas para el año escolar para clases, deportes u otras actividades?</a:t>
            </a:r>
            <a:endParaRPr lang="es-ES" dirty="0" smtClean="0">
              <a:effectLst/>
            </a:endParaRPr>
          </a:p>
          <a:p>
            <a:pPr marL="685800" marR="0" lvl="1"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1" u="none" strike="noStrike" kern="1200" dirty="0" smtClean="0">
                <a:solidFill>
                  <a:schemeClr val="tx1"/>
                </a:solidFill>
                <a:effectLst/>
                <a:latin typeface="+mn-lt"/>
                <a:ea typeface="+mn-ea"/>
                <a:cs typeface="+mn-cs"/>
              </a:rPr>
              <a:t>Los participantes escriben un poema o rap sobre su clase favorita y por qué les gusta. Pida voluntarios para compartir.</a:t>
            </a:r>
            <a:endParaRPr lang="es-ES" b="0" i="1"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3) 20 </a:t>
            </a:r>
            <a:r>
              <a:rPr lang="en-US" sz="1200" b="1" i="0" kern="1200" baseline="0" dirty="0" err="1" smtClean="0">
                <a:solidFill>
                  <a:schemeClr val="tx1"/>
                </a:solidFill>
                <a:effectLst/>
                <a:latin typeface="+mn-lt"/>
                <a:ea typeface="+mn-ea"/>
                <a:cs typeface="+mn-cs"/>
              </a:rPr>
              <a:t>Preguntas</a:t>
            </a:r>
            <a:r>
              <a:rPr lang="en-US" sz="1200" b="1"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Estoy</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pensando</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en</a:t>
            </a:r>
            <a:r>
              <a:rPr lang="en-US" sz="1200" b="0" i="0" kern="1200" baseline="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s-ES" sz="1200" b="0" i="1" kern="1200" dirty="0" smtClean="0">
                <a:solidFill>
                  <a:schemeClr val="tx1"/>
                </a:solidFill>
                <a:effectLst/>
                <a:latin typeface="+mn-lt"/>
                <a:ea typeface="+mn-ea"/>
                <a:cs typeface="+mn-cs"/>
              </a:rPr>
              <a:t>La audiencia puede hacer 20 preguntas sí / no para adivinar el objeto / persona / ubicación, etc. ¡Especifíquelo en su escuela!</a:t>
            </a:r>
          </a:p>
          <a:p>
            <a:pPr marL="628650" lvl="1" indent="-171450">
              <a:buFont typeface="Arial" panose="020B0604020202020204" pitchFamily="34" charset="0"/>
              <a:buChar char="•"/>
            </a:pPr>
            <a:r>
              <a:rPr lang="es-ES" sz="1200" b="0" i="1" kern="1200" dirty="0" smtClean="0">
                <a:solidFill>
                  <a:schemeClr val="tx1"/>
                </a:solidFill>
                <a:effectLst/>
                <a:latin typeface="+mn-lt"/>
                <a:ea typeface="+mn-ea"/>
                <a:cs typeface="+mn-cs"/>
              </a:rPr>
              <a:t>Esta actividad se centra en la importancia de hacer preguntas y trabajar en equipo. A medida que la escuela se vuelve más desafiante, es importante pedirles apoyo a amigos, maestros y otros adultos.</a:t>
            </a:r>
          </a:p>
          <a:p>
            <a:r>
              <a:rPr lang="en-US" sz="1200" b="1" i="0" kern="1200" baseline="0" dirty="0" smtClean="0">
                <a:solidFill>
                  <a:schemeClr val="tx1"/>
                </a:solidFill>
                <a:effectLst/>
                <a:latin typeface="+mn-lt"/>
                <a:ea typeface="+mn-ea"/>
                <a:cs typeface="+mn-cs"/>
              </a:rPr>
              <a:t>4) </a:t>
            </a:r>
            <a:r>
              <a:rPr lang="en-US" sz="1200" b="1" i="0" kern="1200" baseline="0" dirty="0" err="1" smtClean="0">
                <a:solidFill>
                  <a:schemeClr val="tx1"/>
                </a:solidFill>
                <a:effectLst/>
                <a:latin typeface="+mn-lt"/>
                <a:ea typeface="+mn-ea"/>
                <a:cs typeface="+mn-cs"/>
              </a:rPr>
              <a:t>Organizar</a:t>
            </a:r>
            <a:r>
              <a:rPr lang="en-US" sz="1200" b="1" i="0" kern="1200" baseline="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s-ES" sz="1200" i="1" kern="1200" dirty="0" smtClean="0">
                <a:solidFill>
                  <a:schemeClr val="tx1"/>
                </a:solidFill>
                <a:effectLst/>
                <a:latin typeface="+mn-lt"/>
                <a:ea typeface="+mn-ea"/>
                <a:cs typeface="+mn-cs"/>
              </a:rPr>
              <a:t>Divida a los participantes en grupos de no más de 10.</a:t>
            </a:r>
          </a:p>
          <a:p>
            <a:pPr marL="628650" lvl="1" indent="-171450">
              <a:buFont typeface="Arial" panose="020B0604020202020204" pitchFamily="34" charset="0"/>
              <a:buChar char="•"/>
            </a:pPr>
            <a:r>
              <a:rPr lang="es-ES" sz="1200" i="1" kern="1200" dirty="0" smtClean="0">
                <a:solidFill>
                  <a:schemeClr val="tx1"/>
                </a:solidFill>
                <a:effectLst/>
                <a:latin typeface="+mn-lt"/>
                <a:ea typeface="+mn-ea"/>
                <a:cs typeface="+mn-cs"/>
              </a:rPr>
              <a:t>Ronda 1: Los grupos deben organizarse en una línea recta alfabética por nombre de izquierda a derecha. ¡Pueden hablar! Cuando el grupo complete la tarea, deben sentarse en su línea: haga una competencia con el grupo ganador recibiendo un pequeño premio (¡asegúrese de confirmar que están en orden alfabético!)</a:t>
            </a:r>
          </a:p>
          <a:p>
            <a:pPr marL="628650" lvl="1" indent="-171450">
              <a:buFont typeface="Arial" panose="020B0604020202020204" pitchFamily="34" charset="0"/>
              <a:buChar char="•"/>
            </a:pPr>
            <a:r>
              <a:rPr lang="es-ES" sz="1200" i="1" kern="1200" dirty="0" smtClean="0">
                <a:solidFill>
                  <a:schemeClr val="tx1"/>
                </a:solidFill>
                <a:effectLst/>
                <a:latin typeface="+mn-lt"/>
                <a:ea typeface="+mn-ea"/>
                <a:cs typeface="+mn-cs"/>
              </a:rPr>
              <a:t>Ronda 2: SIN HABLAR, los grupos deben organizarse en línea recta en orden de cumpleaños (mes y día) de izquierda a derecha. Cuando el grupo completa la tarea, deben sentarse en su línea; compita con el grupo ganador que recibe un pequeño premio (¡asegúrese de confirmar que están en el orden correcto!)</a:t>
            </a:r>
          </a:p>
          <a:p>
            <a:pPr marL="628650" lvl="1" indent="-171450">
              <a:buFont typeface="Arial" panose="020B0604020202020204" pitchFamily="34" charset="0"/>
              <a:buChar char="•"/>
            </a:pPr>
            <a:r>
              <a:rPr lang="es-ES" sz="1200" i="1" kern="1200" dirty="0" smtClean="0">
                <a:solidFill>
                  <a:schemeClr val="tx1"/>
                </a:solidFill>
                <a:effectLst/>
                <a:latin typeface="+mn-lt"/>
                <a:ea typeface="+mn-ea"/>
                <a:cs typeface="+mn-cs"/>
              </a:rPr>
              <a:t>Informe: Dedique unos minutos a discutir con el grupo la importancia de la organización y la comunicación en el éxito académico. Pregúnteles a los alumnos: ¿qué les ayudó a jugar? ¿Qué no fue? ¿Cuáles son algunas estrategias que usan para mantenerse organizados?</a:t>
            </a:r>
          </a:p>
        </p:txBody>
      </p:sp>
      <p:sp>
        <p:nvSpPr>
          <p:cNvPr id="4" name="Slide Number Placeholder 3"/>
          <p:cNvSpPr>
            <a:spLocks noGrp="1"/>
          </p:cNvSpPr>
          <p:nvPr>
            <p:ph type="sldNum" sz="quarter" idx="10"/>
          </p:nvPr>
        </p:nvSpPr>
        <p:spPr/>
        <p:txBody>
          <a:bodyPr/>
          <a:lstStyle/>
          <a:p>
            <a:fld id="{2B054BB4-F922-407A-A506-5810D2A5F689}" type="slidenum">
              <a:rPr lang="en-US" smtClean="0"/>
              <a:t>6</a:t>
            </a:fld>
            <a:endParaRPr lang="en-US"/>
          </a:p>
        </p:txBody>
      </p:sp>
    </p:spTree>
    <p:extLst>
      <p:ext uri="{BB962C8B-B14F-4D97-AF65-F5344CB8AC3E}">
        <p14:creationId xmlns:p14="http://schemas.microsoft.com/office/powerpoint/2010/main" val="316808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La preparación académica es lo más importante para estar listo para la universidad. Consejos clave:</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Establecer y compartir objetivos / expectativas. ¿Qué quieres lograr y cómo llegarás allí?</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Desarrolle buenos hábitos: aprenda a tomar notas, hacer esquemas e investigar.</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Asista a todas sus clases: si no está en la escuela, es difícil hacerlo bien.</a:t>
            </a: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Use un planificador o calendario en papel o digital para realizar un seguimiento de las tareas y los plazos.</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Encuentre un sistema que funcione para usted para mantener las notas y los documentos organizados como una carpeta o carpetas.</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Practica buenos hábitos de estudio. Determine el lugar que mejor estudia (en casa o en la biblioteca, por ejemplo).</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¡Leer! La lectura mejora su enfoque, concentración, imaginación y conocimiento; en resumen, ¡lo hace más inteligente!</a:t>
            </a:r>
            <a:endParaRPr lang="es-ES" dirty="0" smtClean="0">
              <a:effectLst/>
            </a:endParaRPr>
          </a:p>
          <a:p>
            <a:pPr marL="171450" indent="-171450" rtl="0">
              <a:buFont typeface="Arial" panose="020B0604020202020204" pitchFamily="34" charset="0"/>
              <a:buChar char="•"/>
            </a:pPr>
            <a:r>
              <a:rPr lang="es-ES" sz="1200" b="1" i="0" u="none" strike="noStrike" kern="1200" dirty="0" smtClean="0">
                <a:solidFill>
                  <a:schemeClr val="tx1"/>
                </a:solidFill>
                <a:effectLst/>
                <a:latin typeface="+mn-lt"/>
                <a:ea typeface="+mn-ea"/>
                <a:cs typeface="+mn-cs"/>
              </a:rPr>
              <a:t>Padres:</a:t>
            </a:r>
            <a:r>
              <a:rPr lang="es-ES" sz="1200" b="0" i="0" u="none" strike="noStrike" kern="1200" dirty="0" smtClean="0">
                <a:solidFill>
                  <a:schemeClr val="tx1"/>
                </a:solidFill>
                <a:effectLst/>
                <a:latin typeface="+mn-lt"/>
                <a:ea typeface="+mn-ea"/>
                <a:cs typeface="+mn-cs"/>
              </a:rPr>
              <a:t> Haga preguntas sobre los maestros, las clases, la tarea, etc. de su hijo. Mantenga un registro de las calificaciones y comuníquese con los maestros o la escuela si tiene preguntas o inquietudes.</a:t>
            </a:r>
          </a:p>
        </p:txBody>
      </p:sp>
      <p:sp>
        <p:nvSpPr>
          <p:cNvPr id="4" name="Slide Number Placeholder 3"/>
          <p:cNvSpPr>
            <a:spLocks noGrp="1"/>
          </p:cNvSpPr>
          <p:nvPr>
            <p:ph type="sldNum" sz="quarter" idx="10"/>
          </p:nvPr>
        </p:nvSpPr>
        <p:spPr/>
        <p:txBody>
          <a:bodyPr/>
          <a:lstStyle/>
          <a:p>
            <a:fld id="{2B054BB4-F922-407A-A506-5810D2A5F689}" type="slidenum">
              <a:rPr lang="en-US" smtClean="0"/>
              <a:t>7</a:t>
            </a:fld>
            <a:endParaRPr lang="en-US"/>
          </a:p>
        </p:txBody>
      </p:sp>
    </p:spTree>
    <p:extLst>
      <p:ext uri="{BB962C8B-B14F-4D97-AF65-F5344CB8AC3E}">
        <p14:creationId xmlns:p14="http://schemas.microsoft.com/office/powerpoint/2010/main" val="358232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Asegúrate de estar en el camino correcto para graduarte de la escuela secundaria e ir a la universidad.</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Toma clases avanzadas o de honor.</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Tome un idioma extranjero o mundial: las universidades públicas de Oregón requieren dos años del mismo idioma extranjero / mundial.</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Tome matemáticas los cuatro años de la escuela secundaria.</a:t>
            </a:r>
            <a:endParaRPr lang="es-ES" dirty="0" smtClean="0">
              <a:effectLst/>
            </a:endParaRPr>
          </a:p>
          <a:p>
            <a:pPr marL="171450" indent="-171450" rtl="0">
              <a:buFont typeface="Arial" panose="020B0604020202020204" pitchFamily="34" charset="0"/>
              <a:buChar char="•"/>
            </a:pPr>
            <a:r>
              <a:rPr lang="es-ES" sz="1200" b="0" i="0" u="none" strike="noStrike" kern="1200" dirty="0" smtClean="0">
                <a:solidFill>
                  <a:schemeClr val="tx1"/>
                </a:solidFill>
                <a:effectLst/>
                <a:latin typeface="+mn-lt"/>
                <a:ea typeface="+mn-ea"/>
                <a:cs typeface="+mn-cs"/>
              </a:rPr>
              <a:t>Explore la oportunidad de obtener créditos universitarios en la escuela secundaria.</a:t>
            </a:r>
            <a:endParaRPr lang="es-ES" dirty="0" smtClean="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i="0" u="none" strike="noStrike" kern="1200" dirty="0" smtClean="0">
                <a:solidFill>
                  <a:schemeClr val="tx1"/>
                </a:solidFill>
                <a:effectLst/>
                <a:latin typeface="+mn-lt"/>
                <a:ea typeface="+mn-ea"/>
                <a:cs typeface="+mn-cs"/>
              </a:rPr>
              <a:t>Padres:</a:t>
            </a:r>
            <a:r>
              <a:rPr lang="es-ES" sz="1200" b="0" i="0" u="none" strike="noStrike" kern="1200" dirty="0" smtClean="0">
                <a:solidFill>
                  <a:schemeClr val="tx1"/>
                </a:solidFill>
                <a:effectLst/>
                <a:latin typeface="+mn-lt"/>
                <a:ea typeface="+mn-ea"/>
                <a:cs typeface="+mn-cs"/>
              </a:rPr>
              <a:t> Hablen con el personal de la escuela para asegurarse de que su hijo esté en camino.</a:t>
            </a:r>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8</a:t>
            </a:fld>
            <a:endParaRPr lang="en-US"/>
          </a:p>
        </p:txBody>
      </p:sp>
    </p:spTree>
    <p:extLst>
      <p:ext uri="{BB962C8B-B14F-4D97-AF65-F5344CB8AC3E}">
        <p14:creationId xmlns:p14="http://schemas.microsoft.com/office/powerpoint/2010/main" val="108243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hlinkClick r:id="rId3"/>
              </a:rPr>
              <a:t>lgunas</a:t>
            </a:r>
            <a:r>
              <a:rPr lang="es-ES" dirty="0" smtClean="0">
                <a:hlinkClick r:id="rId3"/>
              </a:rPr>
              <a:t> universidades requieren o aceptan pruebas de admisión como el SAT o ACT.</a:t>
            </a:r>
          </a:p>
          <a:p>
            <a:pPr marL="171450" indent="-171450">
              <a:buFont typeface="Arial" panose="020B0604020202020204" pitchFamily="34" charset="0"/>
              <a:buChar char="•"/>
            </a:pPr>
            <a:r>
              <a:rPr lang="es-ES" dirty="0" smtClean="0">
                <a:effectLst/>
              </a:rPr>
              <a:t>OTOÑO JUNIOR: Toma el PSAT / NSMQT para calificar para becas.</a:t>
            </a:r>
          </a:p>
          <a:p>
            <a:pPr marL="171450" indent="-171450">
              <a:buFont typeface="Arial" panose="020B0604020202020204" pitchFamily="34" charset="0"/>
              <a:buChar char="•"/>
            </a:pPr>
            <a:r>
              <a:rPr lang="es-ES" dirty="0" smtClean="0">
                <a:effectLst/>
              </a:rPr>
              <a:t>OTOÑO JUNIOR: Toma exámenes de práctica gratuitos y aprende consejos útiles para el SAT o ACT.</a:t>
            </a:r>
          </a:p>
          <a:p>
            <a:pPr marL="171450" indent="-171450">
              <a:buFont typeface="Arial" panose="020B0604020202020204" pitchFamily="34" charset="0"/>
              <a:buChar char="•"/>
            </a:pPr>
            <a:r>
              <a:rPr lang="es-ES" dirty="0" smtClean="0">
                <a:effectLst/>
              </a:rPr>
              <a:t>PRIMAVERA JUNIOR: Inscríbete y haz el SAT o ACT.</a:t>
            </a:r>
          </a:p>
          <a:p>
            <a:pPr marL="171450" indent="-171450">
              <a:buFont typeface="Arial" panose="020B0604020202020204" pitchFamily="34" charset="0"/>
              <a:buChar char="•"/>
            </a:pPr>
            <a:r>
              <a:rPr lang="es-ES" dirty="0" smtClean="0">
                <a:effectLst/>
              </a:rPr>
              <a:t>OTOÑO SENIOR: Regístrese y tome el SAT o ACT si aún no lo ha hecho o quiere volver a tomarlo.</a:t>
            </a:r>
            <a:endParaRPr lang="es-ES" dirty="0">
              <a:effectLst/>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9</a:t>
            </a:fld>
            <a:endParaRPr lang="en-US"/>
          </a:p>
        </p:txBody>
      </p:sp>
    </p:spTree>
    <p:extLst>
      <p:ext uri="{BB962C8B-B14F-4D97-AF65-F5344CB8AC3E}">
        <p14:creationId xmlns:p14="http://schemas.microsoft.com/office/powerpoint/2010/main" val="194953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40983" y="4766854"/>
            <a:ext cx="1737360" cy="1737360"/>
          </a:xfrm>
          <a:prstGeom prst="rect">
            <a:avLst/>
          </a:prstGeom>
        </p:spPr>
      </p:pic>
      <p:grpSp>
        <p:nvGrpSpPr>
          <p:cNvPr id="13" name="Group 12"/>
          <p:cNvGrpSpPr/>
          <p:nvPr userDrawn="1"/>
        </p:nvGrpSpPr>
        <p:grpSpPr>
          <a:xfrm>
            <a:off x="0" y="-6531"/>
            <a:ext cx="12192000" cy="6864531"/>
            <a:chOff x="0" y="-6531"/>
            <a:chExt cx="12192000" cy="6864531"/>
          </a:xfrm>
          <a:solidFill>
            <a:schemeClr val="accent1"/>
          </a:solidFill>
        </p:grpSpPr>
        <p:sp>
          <p:nvSpPr>
            <p:cNvPr id="7" name="Rectangle 6"/>
            <p:cNvSpPr/>
            <p:nvPr userDrawn="1"/>
          </p:nvSpPr>
          <p:spPr>
            <a:xfrm>
              <a:off x="0" y="0"/>
              <a:ext cx="802059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userDrawn="1"/>
          </p:nvSpPr>
          <p:spPr>
            <a:xfrm rot="5400000">
              <a:off x="8020593" y="2682240"/>
              <a:ext cx="4169229" cy="41692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171406" y="-6531"/>
              <a:ext cx="8020594" cy="26887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627017" y="882376"/>
            <a:ext cx="10668001" cy="2602763"/>
          </a:xfrm>
        </p:spPr>
        <p:txBody>
          <a:bodyPr anchor="b">
            <a:noAutofit/>
          </a:bodyPr>
          <a:lstStyle>
            <a:lvl1pPr algn="l">
              <a:lnSpc>
                <a:spcPct val="85000"/>
              </a:lnSpc>
              <a:defRPr sz="7200" b="0" cap="none" baseline="0">
                <a:solidFill>
                  <a:srgbClr val="FFFFFF"/>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27018" y="3692433"/>
            <a:ext cx="9622972"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EVENT &amp; DATE</a:t>
            </a:r>
            <a:endParaRPr lang="en-US" dirty="0"/>
          </a:p>
        </p:txBody>
      </p:sp>
      <p:sp>
        <p:nvSpPr>
          <p:cNvPr id="4" name="Date Placeholder 3"/>
          <p:cNvSpPr>
            <a:spLocks noGrp="1"/>
          </p:cNvSpPr>
          <p:nvPr>
            <p:ph type="dt" sz="half" idx="10"/>
          </p:nvPr>
        </p:nvSpPr>
        <p:spPr>
          <a:xfrm>
            <a:off x="424180" y="6089442"/>
            <a:ext cx="1371600" cy="365125"/>
          </a:xfrm>
        </p:spPr>
        <p:txBody>
          <a:bodyPr/>
          <a:lstStyle>
            <a:lvl1pPr>
              <a:defRPr>
                <a:solidFill>
                  <a:schemeClr val="tx2"/>
                </a:solidFill>
              </a:defRPr>
            </a:lvl1pPr>
          </a:lstStyle>
          <a:p>
            <a:fld id="{96DFF08F-DC6B-4601-B491-B0F83F6DD2DA}" type="datetimeFigureOut">
              <a:rPr lang="en-US" smtClean="0"/>
              <a:pPr/>
              <a:t>7/27/2021</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icture with Text">
    <p:spTree>
      <p:nvGrpSpPr>
        <p:cNvPr id="1" name=""/>
        <p:cNvGrpSpPr/>
        <p:nvPr/>
      </p:nvGrpSpPr>
      <p:grpSpPr>
        <a:xfrm>
          <a:off x="0" y="0"/>
          <a:ext cx="0" cy="0"/>
          <a:chOff x="0" y="0"/>
          <a:chExt cx="0" cy="0"/>
        </a:xfrm>
      </p:grpSpPr>
      <p:sp>
        <p:nvSpPr>
          <p:cNvPr id="15" name="Right Triangle 14"/>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noChangeAspect="1"/>
          </p:cNvSpPr>
          <p:nvPr>
            <p:ph type="pic" idx="1"/>
          </p:nvPr>
        </p:nvSpPr>
        <p:spPr>
          <a:xfrm>
            <a:off x="6104709" y="-1"/>
            <a:ext cx="6087291" cy="6858001"/>
          </a:xfrm>
          <a:custGeom>
            <a:avLst/>
            <a:gdLst>
              <a:gd name="connsiteX0" fmla="*/ 0 w 6087291"/>
              <a:gd name="connsiteY0" fmla="*/ 0 h 6858001"/>
              <a:gd name="connsiteX1" fmla="*/ 6087291 w 6087291"/>
              <a:gd name="connsiteY1" fmla="*/ 0 h 6858001"/>
              <a:gd name="connsiteX2" fmla="*/ 6087291 w 6087291"/>
              <a:gd name="connsiteY2" fmla="*/ 4572001 h 6858001"/>
              <a:gd name="connsiteX3" fmla="*/ 3801291 w 6087291"/>
              <a:gd name="connsiteY3" fmla="*/ 6858001 h 6858001"/>
              <a:gd name="connsiteX4" fmla="*/ 0 w 6087291"/>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291" h="6858001">
                <a:moveTo>
                  <a:pt x="0" y="0"/>
                </a:moveTo>
                <a:lnTo>
                  <a:pt x="6087291" y="0"/>
                </a:lnTo>
                <a:lnTo>
                  <a:pt x="6087291" y="4572001"/>
                </a:lnTo>
                <a:lnTo>
                  <a:pt x="3801291"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9"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400" baseline="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
        <p:nvSpPr>
          <p:cNvPr id="10" name="Content Placeholder 3"/>
          <p:cNvSpPr>
            <a:spLocks noGrp="1"/>
          </p:cNvSpPr>
          <p:nvPr>
            <p:ph sz="half" idx="14"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11" name="Title 7"/>
          <p:cNvSpPr>
            <a:spLocks noGrp="1"/>
          </p:cNvSpPr>
          <p:nvPr>
            <p:ph type="title" hasCustomPrompt="1"/>
          </p:nvPr>
        </p:nvSpPr>
        <p:spPr>
          <a:xfrm>
            <a:off x="631368" y="693419"/>
            <a:ext cx="5234260" cy="731520"/>
          </a:xfrm>
        </p:spPr>
        <p:txBody>
          <a:bodyPr anchor="t">
            <a:noAutofit/>
          </a:bodyPr>
          <a:lstStyle>
            <a:lvl1pPr>
              <a:defRPr/>
            </a:lvl1pPr>
          </a:lstStyle>
          <a:p>
            <a:r>
              <a:rPr lang="en-US" dirty="0" smtClean="0"/>
              <a:t>Heading</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creen Picture">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noChangeAspect="1"/>
          </p:cNvSpPr>
          <p:nvPr>
            <p:ph type="pic" idx="1"/>
          </p:nvPr>
        </p:nvSpPr>
        <p:spPr>
          <a:xfrm>
            <a:off x="1" y="-1"/>
            <a:ext cx="12192000" cy="6858001"/>
          </a:xfrm>
          <a:custGeom>
            <a:avLst/>
            <a:gdLst>
              <a:gd name="connsiteX0" fmla="*/ 0 w 12192000"/>
              <a:gd name="connsiteY0" fmla="*/ 0 h 6858001"/>
              <a:gd name="connsiteX1" fmla="*/ 12192000 w 12192000"/>
              <a:gd name="connsiteY1" fmla="*/ 0 h 6858001"/>
              <a:gd name="connsiteX2" fmla="*/ 12192000 w 12192000"/>
              <a:gd name="connsiteY2" fmla="*/ 6858001 h 6858001"/>
              <a:gd name="connsiteX3" fmla="*/ 12191999 w 12192000"/>
              <a:gd name="connsiteY3" fmla="*/ 6858001 h 6858001"/>
              <a:gd name="connsiteX4" fmla="*/ 12191999 w 12192000"/>
              <a:gd name="connsiteY4" fmla="*/ 4572001 h 6858001"/>
              <a:gd name="connsiteX5" fmla="*/ 9905999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12192000" y="0"/>
                </a:lnTo>
                <a:lnTo>
                  <a:pt x="12192000" y="6858001"/>
                </a:lnTo>
                <a:lnTo>
                  <a:pt x="12191999" y="6858001"/>
                </a:lnTo>
                <a:lnTo>
                  <a:pt x="12191999" y="4572001"/>
                </a:lnTo>
                <a:lnTo>
                  <a:pt x="9905999"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8"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400" baseline="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Tree>
    <p:extLst>
      <p:ext uri="{BB962C8B-B14F-4D97-AF65-F5344CB8AC3E}">
        <p14:creationId xmlns:p14="http://schemas.microsoft.com/office/powerpoint/2010/main" val="378782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with Titl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noChangeAspect="1"/>
          </p:cNvSpPr>
          <p:nvPr>
            <p:ph type="pic" idx="1"/>
          </p:nvPr>
        </p:nvSpPr>
        <p:spPr>
          <a:xfrm>
            <a:off x="0" y="1767840"/>
            <a:ext cx="12192000" cy="5090160"/>
          </a:xfrm>
          <a:custGeom>
            <a:avLst/>
            <a:gdLst>
              <a:gd name="connsiteX0" fmla="*/ 0 w 12192000"/>
              <a:gd name="connsiteY0" fmla="*/ 0 h 5090160"/>
              <a:gd name="connsiteX1" fmla="*/ 12192000 w 12192000"/>
              <a:gd name="connsiteY1" fmla="*/ 0 h 5090160"/>
              <a:gd name="connsiteX2" fmla="*/ 12192000 w 12192000"/>
              <a:gd name="connsiteY2" fmla="*/ 2804160 h 5090160"/>
              <a:gd name="connsiteX3" fmla="*/ 9906000 w 12192000"/>
              <a:gd name="connsiteY3" fmla="*/ 5090160 h 5090160"/>
              <a:gd name="connsiteX4" fmla="*/ 0 w 12192000"/>
              <a:gd name="connsiteY4" fmla="*/ 5090160 h 509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090160">
                <a:moveTo>
                  <a:pt x="0" y="0"/>
                </a:moveTo>
                <a:lnTo>
                  <a:pt x="12192000" y="0"/>
                </a:lnTo>
                <a:lnTo>
                  <a:pt x="12192000" y="2804160"/>
                </a:lnTo>
                <a:lnTo>
                  <a:pt x="9906000" y="5090160"/>
                </a:lnTo>
                <a:lnTo>
                  <a:pt x="0" y="5090160"/>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8" name="Title 1"/>
          <p:cNvSpPr>
            <a:spLocks noGrp="1"/>
          </p:cNvSpPr>
          <p:nvPr>
            <p:ph type="title" hasCustomPrompt="1"/>
          </p:nvPr>
        </p:nvSpPr>
        <p:spPr>
          <a:xfrm>
            <a:off x="631368" y="693419"/>
            <a:ext cx="10946682" cy="731520"/>
          </a:xfrm>
        </p:spPr>
        <p:txBody>
          <a:bodyPr anchor="t">
            <a:noAutofit/>
          </a:bodyPr>
          <a:lstStyle>
            <a:lvl1pPr>
              <a:defRPr>
                <a:solidFill>
                  <a:schemeClr val="tx2"/>
                </a:solidFill>
              </a:defRPr>
            </a:lvl1pPr>
          </a:lstStyle>
          <a:p>
            <a:r>
              <a:rPr lang="en-US" dirty="0" smtClean="0"/>
              <a:t>Heading</a:t>
            </a:r>
            <a:endParaRPr lang="en-US" dirty="0"/>
          </a:p>
        </p:txBody>
      </p:sp>
      <p:sp>
        <p:nvSpPr>
          <p:cNvPr id="10"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400" baseline="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Tree>
    <p:extLst>
      <p:ext uri="{BB962C8B-B14F-4D97-AF65-F5344CB8AC3E}">
        <p14:creationId xmlns:p14="http://schemas.microsoft.com/office/powerpoint/2010/main" val="6208306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Autofit/>
          </a:bodyPr>
          <a:lstStyle>
            <a:lvl1pPr>
              <a:defRPr/>
            </a:lvl1pPr>
          </a:lstStyle>
          <a:p>
            <a:r>
              <a:rPr lang="en-US" dirty="0" smtClean="0"/>
              <a:t>Heading</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or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368" y="693419"/>
            <a:ext cx="10946682" cy="731520"/>
          </a:xfrm>
        </p:spPr>
        <p:txBody>
          <a:bodyPr wrap="square" anchor="t">
            <a:noAutofit/>
          </a:bodyPr>
          <a:lstStyle>
            <a:lvl1pPr>
              <a:defRPr baseline="0"/>
            </a:lvl1pPr>
          </a:lstStyle>
          <a:p>
            <a:r>
              <a:rPr lang="en-US" dirty="0" smtClean="0"/>
              <a:t>Agenda or List</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pPr/>
              <a:t>7/27/2021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ontent Placeholder 2"/>
          <p:cNvSpPr>
            <a:spLocks noGrp="1"/>
          </p:cNvSpPr>
          <p:nvPr>
            <p:ph idx="1" hasCustomPrompt="1"/>
          </p:nvPr>
        </p:nvSpPr>
        <p:spPr>
          <a:xfrm>
            <a:off x="1533490" y="1600200"/>
            <a:ext cx="10044560" cy="731520"/>
          </a:xfrm>
        </p:spPr>
        <p:txBody>
          <a:bodyPr anchor="ctr"/>
          <a:lstStyle>
            <a:lvl1pPr marL="0" indent="0">
              <a:buNone/>
              <a:defRPr/>
            </a:lvl1pPr>
          </a:lstStyle>
          <a:p>
            <a:pPr lvl="0"/>
            <a:r>
              <a:rPr lang="en-US" dirty="0" smtClean="0"/>
              <a:t>Click to enter text</a:t>
            </a:r>
          </a:p>
        </p:txBody>
      </p:sp>
      <p:sp>
        <p:nvSpPr>
          <p:cNvPr id="11" name="Text Placeholder 20"/>
          <p:cNvSpPr>
            <a:spLocks noGrp="1"/>
          </p:cNvSpPr>
          <p:nvPr>
            <p:ph type="body" sz="quarter" idx="14" hasCustomPrompt="1"/>
          </p:nvPr>
        </p:nvSpPr>
        <p:spPr>
          <a:xfrm>
            <a:off x="631368" y="1599882"/>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16" name="Content Placeholder 2"/>
          <p:cNvSpPr>
            <a:spLocks noGrp="1"/>
          </p:cNvSpPr>
          <p:nvPr>
            <p:ph idx="15" hasCustomPrompt="1"/>
          </p:nvPr>
        </p:nvSpPr>
        <p:spPr>
          <a:xfrm>
            <a:off x="1533490" y="2506663"/>
            <a:ext cx="10044560" cy="731520"/>
          </a:xfrm>
        </p:spPr>
        <p:txBody>
          <a:bodyPr anchor="ctr"/>
          <a:lstStyle>
            <a:lvl1pPr marL="0" indent="0">
              <a:buNone/>
              <a:defRPr baseline="0"/>
            </a:lvl1pPr>
          </a:lstStyle>
          <a:p>
            <a:pPr lvl="0"/>
            <a:r>
              <a:rPr lang="en-US" dirty="0" smtClean="0"/>
              <a:t>Click to enter text</a:t>
            </a:r>
          </a:p>
        </p:txBody>
      </p:sp>
      <p:sp>
        <p:nvSpPr>
          <p:cNvPr id="17" name="Text Placeholder 20"/>
          <p:cNvSpPr>
            <a:spLocks noGrp="1"/>
          </p:cNvSpPr>
          <p:nvPr>
            <p:ph type="body" sz="quarter" idx="16" hasCustomPrompt="1"/>
          </p:nvPr>
        </p:nvSpPr>
        <p:spPr>
          <a:xfrm>
            <a:off x="624833" y="2506345"/>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18" name="Content Placeholder 2"/>
          <p:cNvSpPr>
            <a:spLocks noGrp="1"/>
          </p:cNvSpPr>
          <p:nvPr>
            <p:ph idx="17" hasCustomPrompt="1"/>
          </p:nvPr>
        </p:nvSpPr>
        <p:spPr>
          <a:xfrm>
            <a:off x="1533490" y="3412808"/>
            <a:ext cx="10044560" cy="731520"/>
          </a:xfrm>
        </p:spPr>
        <p:txBody>
          <a:bodyPr anchor="ctr"/>
          <a:lstStyle>
            <a:lvl1pPr marL="0" indent="0">
              <a:buNone/>
              <a:defRPr/>
            </a:lvl1pPr>
          </a:lstStyle>
          <a:p>
            <a:pPr lvl="0"/>
            <a:r>
              <a:rPr lang="en-US" dirty="0" smtClean="0"/>
              <a:t>Click to enter text</a:t>
            </a:r>
          </a:p>
        </p:txBody>
      </p:sp>
      <p:sp>
        <p:nvSpPr>
          <p:cNvPr id="19" name="Text Placeholder 20"/>
          <p:cNvSpPr>
            <a:spLocks noGrp="1"/>
          </p:cNvSpPr>
          <p:nvPr>
            <p:ph type="body" sz="quarter" idx="18" hasCustomPrompt="1"/>
          </p:nvPr>
        </p:nvSpPr>
        <p:spPr>
          <a:xfrm>
            <a:off x="624833" y="3412490"/>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20" name="Content Placeholder 2"/>
          <p:cNvSpPr>
            <a:spLocks noGrp="1"/>
          </p:cNvSpPr>
          <p:nvPr>
            <p:ph idx="19" hasCustomPrompt="1"/>
          </p:nvPr>
        </p:nvSpPr>
        <p:spPr>
          <a:xfrm>
            <a:off x="1533490" y="4318635"/>
            <a:ext cx="10044560" cy="731520"/>
          </a:xfrm>
        </p:spPr>
        <p:txBody>
          <a:bodyPr anchor="ctr">
            <a:noAutofit/>
          </a:bodyPr>
          <a:lstStyle>
            <a:lvl1pPr marL="0" indent="0">
              <a:buNone/>
              <a:defRPr/>
            </a:lvl1pPr>
          </a:lstStyle>
          <a:p>
            <a:pPr lvl="0"/>
            <a:r>
              <a:rPr lang="en-US" dirty="0" smtClean="0"/>
              <a:t>Click to enter text</a:t>
            </a:r>
          </a:p>
        </p:txBody>
      </p:sp>
      <p:sp>
        <p:nvSpPr>
          <p:cNvPr id="21" name="Text Placeholder 20"/>
          <p:cNvSpPr>
            <a:spLocks noGrp="1"/>
          </p:cNvSpPr>
          <p:nvPr>
            <p:ph type="body" sz="quarter" idx="20" hasCustomPrompt="1"/>
          </p:nvPr>
        </p:nvSpPr>
        <p:spPr>
          <a:xfrm>
            <a:off x="631368" y="4318476"/>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22" name="Content Placeholder 2"/>
          <p:cNvSpPr>
            <a:spLocks noGrp="1"/>
          </p:cNvSpPr>
          <p:nvPr>
            <p:ph idx="21" hasCustomPrompt="1"/>
          </p:nvPr>
        </p:nvSpPr>
        <p:spPr>
          <a:xfrm>
            <a:off x="1533490" y="5224144"/>
            <a:ext cx="10044560" cy="731520"/>
          </a:xfrm>
        </p:spPr>
        <p:txBody>
          <a:bodyPr anchor="ctr"/>
          <a:lstStyle>
            <a:lvl1pPr marL="0" indent="0">
              <a:buNone/>
              <a:defRPr/>
            </a:lvl1pPr>
          </a:lstStyle>
          <a:p>
            <a:pPr lvl="0"/>
            <a:r>
              <a:rPr lang="en-US" dirty="0" smtClean="0"/>
              <a:t>Click to enter text</a:t>
            </a:r>
          </a:p>
        </p:txBody>
      </p:sp>
      <p:sp>
        <p:nvSpPr>
          <p:cNvPr id="23" name="Text Placeholder 20"/>
          <p:cNvSpPr>
            <a:spLocks noGrp="1"/>
          </p:cNvSpPr>
          <p:nvPr>
            <p:ph type="body" sz="quarter" idx="22" hasCustomPrompt="1"/>
          </p:nvPr>
        </p:nvSpPr>
        <p:spPr>
          <a:xfrm>
            <a:off x="624833" y="5224144"/>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Tree>
    <p:extLst>
      <p:ext uri="{BB962C8B-B14F-4D97-AF65-F5344CB8AC3E}">
        <p14:creationId xmlns:p14="http://schemas.microsoft.com/office/powerpoint/2010/main" val="12746507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DFF08F-DC6B-4601-B491-B0F83F6DD2DA}"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2" name="TextBox 1"/>
          <p:cNvSpPr txBox="1"/>
          <p:nvPr userDrawn="1"/>
        </p:nvSpPr>
        <p:spPr>
          <a:xfrm>
            <a:off x="609600" y="1602540"/>
            <a:ext cx="5695406"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t>We are the go-to resource for information about how to get ready for </a:t>
            </a:r>
            <a:r>
              <a:rPr lang="en-US" sz="3600" dirty="0" smtClean="0">
                <a:solidFill>
                  <a:schemeClr val="accent2"/>
                </a:solidFill>
              </a:rPr>
              <a:t>education beyond high school</a:t>
            </a:r>
            <a:r>
              <a:rPr lang="en-US" sz="360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t>We</a:t>
            </a:r>
            <a:r>
              <a:rPr lang="en-US" sz="3600" baseline="0" dirty="0" smtClean="0"/>
              <a:t> are a statewide initiative of Oregon GEAR UP.</a:t>
            </a:r>
            <a:endParaRPr lang="en-US" sz="3600" dirty="0" smtClean="0"/>
          </a:p>
        </p:txBody>
      </p:sp>
      <p:sp>
        <p:nvSpPr>
          <p:cNvPr id="14" name="TextBox 13"/>
          <p:cNvSpPr txBox="1"/>
          <p:nvPr userDrawn="1"/>
        </p:nvSpPr>
        <p:spPr>
          <a:xfrm>
            <a:off x="622659" y="709056"/>
            <a:ext cx="9501051" cy="646331"/>
          </a:xfrm>
          <a:prstGeom prst="rect">
            <a:avLst/>
          </a:prstGeom>
          <a:noFill/>
        </p:spPr>
        <p:txBody>
          <a:bodyPr wrap="square" rtlCol="0">
            <a:spAutoFit/>
          </a:bodyPr>
          <a:lstStyle/>
          <a:p>
            <a:pPr>
              <a:lnSpc>
                <a:spcPct val="90000"/>
              </a:lnSpc>
            </a:pPr>
            <a:r>
              <a:rPr lang="en-US" sz="4000" b="0" dirty="0" smtClean="0">
                <a:solidFill>
                  <a:schemeClr val="tx2"/>
                </a:solidFill>
                <a:latin typeface="+mj-lt"/>
              </a:rPr>
              <a:t>About Oregon Goes To College</a:t>
            </a:r>
            <a:endParaRPr lang="en-US" sz="4000" b="0" dirty="0">
              <a:solidFill>
                <a:schemeClr val="tx2"/>
              </a:solidFill>
              <a:latin typeface="+mj-lt"/>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90427" y="1681051"/>
            <a:ext cx="3409410" cy="3409410"/>
          </a:xfrm>
          <a:prstGeom prst="rect">
            <a:avLst/>
          </a:prstGeom>
        </p:spPr>
      </p:pic>
    </p:spTree>
    <p:extLst>
      <p:ext uri="{BB962C8B-B14F-4D97-AF65-F5344CB8AC3E}">
        <p14:creationId xmlns:p14="http://schemas.microsoft.com/office/powerpoint/2010/main" val="13587114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
        <p:nvSpPr>
          <p:cNvPr id="5" name="TextBox 4"/>
          <p:cNvSpPr txBox="1"/>
          <p:nvPr userDrawn="1"/>
        </p:nvSpPr>
        <p:spPr>
          <a:xfrm>
            <a:off x="1986131" y="2944304"/>
            <a:ext cx="8219738" cy="830997"/>
          </a:xfrm>
          <a:prstGeom prst="rect">
            <a:avLst/>
          </a:prstGeom>
          <a:noFill/>
        </p:spPr>
        <p:txBody>
          <a:bodyPr wrap="square" rtlCol="0" anchor="ctr">
            <a:spAutoFit/>
          </a:bodyPr>
          <a:lstStyle/>
          <a:p>
            <a:pPr algn="ctr"/>
            <a:r>
              <a:rPr lang="en-US" sz="4800" b="0" dirty="0" smtClean="0">
                <a:latin typeface="+mj-lt"/>
              </a:rPr>
              <a:t>oregongoestocollege.org</a:t>
            </a:r>
          </a:p>
        </p:txBody>
      </p:sp>
      <p:sp>
        <p:nvSpPr>
          <p:cNvPr id="7" name="Text Placeholder 4"/>
          <p:cNvSpPr>
            <a:spLocks noGrp="1"/>
          </p:cNvSpPr>
          <p:nvPr>
            <p:ph type="body" sz="quarter" idx="13" hasCustomPrompt="1"/>
          </p:nvPr>
        </p:nvSpPr>
        <p:spPr>
          <a:xfrm>
            <a:off x="1464129" y="3962400"/>
            <a:ext cx="9263743" cy="641350"/>
          </a:xfrm>
        </p:spPr>
        <p:txBody>
          <a:bodyPr/>
          <a:lstStyle>
            <a:lvl1pPr marL="0" indent="0" algn="ctr">
              <a:buNone/>
              <a:defRPr baseline="0"/>
            </a:lvl1pPr>
          </a:lstStyle>
          <a:p>
            <a:pPr lvl="0"/>
            <a:r>
              <a:rPr lang="en-US" dirty="0" smtClean="0"/>
              <a:t>your.name@yourschool.edu</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27320" y="1019845"/>
            <a:ext cx="1737360" cy="1737360"/>
          </a:xfrm>
          <a:prstGeom prst="rect">
            <a:avLst/>
          </a:prstGeom>
        </p:spPr>
      </p:pic>
    </p:spTree>
    <p:extLst>
      <p:ext uri="{BB962C8B-B14F-4D97-AF65-F5344CB8AC3E}">
        <p14:creationId xmlns:p14="http://schemas.microsoft.com/office/powerpoint/2010/main" val="19457311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D5274-214B-4573-8841-2DED0CEFE786}"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6A7C7-D4FC-49E3-9CF7-BF62BF3614F0}" type="slidenum">
              <a:rPr lang="en-US" smtClean="0"/>
              <a:t>‹#›</a:t>
            </a:fld>
            <a:endParaRPr lang="en-US"/>
          </a:p>
        </p:txBody>
      </p:sp>
    </p:spTree>
    <p:extLst>
      <p:ext uri="{BB962C8B-B14F-4D97-AF65-F5344CB8AC3E}">
        <p14:creationId xmlns:p14="http://schemas.microsoft.com/office/powerpoint/2010/main" val="324273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693419"/>
            <a:ext cx="10946682" cy="731520"/>
          </a:xfrm>
        </p:spPr>
        <p:txBody>
          <a:bodyPr wrap="square" anchor="t">
            <a:noAutofit/>
          </a:bodyPr>
          <a:lstStyle>
            <a:lvl1pPr>
              <a:defRPr/>
            </a:lvl1pPr>
          </a:lstStyle>
          <a:p>
            <a:r>
              <a:rPr lang="en-US" dirty="0" smtClean="0"/>
              <a:t>Heading</a:t>
            </a:r>
            <a:endParaRPr lang="en-US" dirty="0"/>
          </a:p>
        </p:txBody>
      </p:sp>
      <p:sp>
        <p:nvSpPr>
          <p:cNvPr id="3" name="Content Placeholder 2"/>
          <p:cNvSpPr>
            <a:spLocks noGrp="1"/>
          </p:cNvSpPr>
          <p:nvPr>
            <p:ph idx="1" hasCustomPrompt="1"/>
          </p:nvPr>
        </p:nvSpPr>
        <p:spPr>
          <a:xfrm>
            <a:off x="631368" y="1600200"/>
            <a:ext cx="10946682" cy="4495800"/>
          </a:xfrm>
        </p:spPr>
        <p:txBody>
          <a:bodyPr/>
          <a:lstStyle>
            <a:lvl1pPr marL="0" indent="0">
              <a:buFont typeface="Wingdings" panose="05000000000000000000" pitchFamily="2" charset="2"/>
              <a:buNone/>
              <a:defRPr/>
            </a:lvl1pPr>
            <a:lvl2pPr marL="228600" indent="0">
              <a:buNone/>
              <a:defRPr sz="3200"/>
            </a:lvl2pPr>
            <a:lvl3pPr marL="457200" indent="0">
              <a:buNone/>
              <a:defRPr sz="2800"/>
            </a:lvl3pPr>
            <a:lvl4pPr marL="685800" indent="0">
              <a:buNone/>
              <a:defRPr sz="2400"/>
            </a:lvl4pPr>
            <a:lvl5pPr marL="914400" indent="0">
              <a:buNone/>
              <a:defRPr sz="2000"/>
            </a:lvl5pPr>
          </a:lstStyle>
          <a:p>
            <a:pPr lvl="0"/>
            <a:r>
              <a:rPr lang="en-US" dirty="0" smtClean="0"/>
              <a:t>Click to type.</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pPr/>
              <a:t>7/27/2021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ext Placeholder 3"/>
          <p:cNvSpPr>
            <a:spLocks noGrp="1"/>
          </p:cNvSpPr>
          <p:nvPr>
            <p:ph type="body" sz="half" idx="13" hasCustomPrompt="1"/>
          </p:nvPr>
        </p:nvSpPr>
        <p:spPr>
          <a:xfrm>
            <a:off x="6995160" y="6223828"/>
            <a:ext cx="3254829"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Source if needed</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dirty="0" smtClean="0"/>
              <a:t>Section Header</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dirty="0" smtClean="0"/>
              <a:t>#</a:t>
            </a:r>
            <a:endParaRPr lang="en-US" dirty="0"/>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MORE INFO</a:t>
            </a:r>
            <a:endParaRPr lang="en-US" dirty="0"/>
          </a:p>
        </p:txBody>
      </p:sp>
    </p:spTree>
    <p:extLst>
      <p:ext uri="{BB962C8B-B14F-4D97-AF65-F5344CB8AC3E}">
        <p14:creationId xmlns:p14="http://schemas.microsoft.com/office/powerpoint/2010/main" val="255840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dirty="0" smtClean="0"/>
              <a:t>Section Header</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dirty="0" smtClean="0"/>
              <a:t>#</a:t>
            </a:r>
            <a:endParaRPr lang="en-US" dirty="0"/>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MORE INFO</a:t>
            </a:r>
            <a:endParaRPr lang="en-US" dirty="0"/>
          </a:p>
        </p:txBody>
      </p:sp>
    </p:spTree>
    <p:extLst>
      <p:ext uri="{BB962C8B-B14F-4D97-AF65-F5344CB8AC3E}">
        <p14:creationId xmlns:p14="http://schemas.microsoft.com/office/powerpoint/2010/main" val="348873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a:xfrm flipV="1">
            <a:off x="0" y="0"/>
            <a:ext cx="12192000" cy="6858000"/>
          </a:xfrm>
          <a:prstGeom prst="snip1Rect">
            <a:avLst>
              <a:gd name="adj" fmla="val 329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4" y="1619787"/>
            <a:ext cx="10946686" cy="2595155"/>
          </a:xfrm>
        </p:spPr>
        <p:txBody>
          <a:bodyPr anchor="t">
            <a:noAutofit/>
          </a:bodyPr>
          <a:lstStyle>
            <a:lvl1pPr marL="346075" indent="-346075" algn="l">
              <a:lnSpc>
                <a:spcPct val="85000"/>
              </a:lnSpc>
              <a:buClr>
                <a:schemeClr val="tx2"/>
              </a:buClr>
              <a:buSzPct val="80000"/>
              <a:buFont typeface="Wingdings" panose="05000000000000000000" pitchFamily="2" charset="2"/>
              <a:buChar char="§"/>
              <a:defRPr sz="3600" b="0" cap="none" baseline="0">
                <a:solidFill>
                  <a:schemeClr val="tx1"/>
                </a:solidFill>
                <a:latin typeface="+mn-lt"/>
              </a:defRPr>
            </a:lvl1pPr>
          </a:lstStyle>
          <a:p>
            <a:r>
              <a:rPr lang="en-US" dirty="0" smtClean="0"/>
              <a:t>Click to type</a:t>
            </a:r>
            <a:endParaRPr lang="en-US" dirty="0"/>
          </a:p>
        </p:txBody>
      </p:sp>
      <p:sp>
        <p:nvSpPr>
          <p:cNvPr id="4" name="Date Placeholder 3"/>
          <p:cNvSpPr>
            <a:spLocks noGrp="1"/>
          </p:cNvSpPr>
          <p:nvPr>
            <p:ph type="dt" sz="half" idx="10"/>
          </p:nvPr>
        </p:nvSpPr>
        <p:spPr>
          <a:xfrm>
            <a:off x="622659" y="6223828"/>
            <a:ext cx="1371600" cy="365125"/>
          </a:xfrm>
        </p:spPr>
        <p:txBody>
          <a:bodyPr/>
          <a:lstStyle/>
          <a:p>
            <a:fld id="{96DFF08F-DC6B-4601-B491-B0F83F6DD2DA}" type="datetimeFigureOut">
              <a:rPr lang="en-US" dirty="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07370" y="6223828"/>
            <a:ext cx="1079389" cy="365125"/>
          </a:xfrm>
        </p:spPr>
        <p:txBody>
          <a:bodyPr/>
          <a:lstStyle>
            <a:lvl1pPr>
              <a:defRPr>
                <a:solidFill>
                  <a:schemeClr val="tx1"/>
                </a:solidFill>
              </a:defRPr>
            </a:lvl1pPr>
          </a:lstStyle>
          <a:p>
            <a:fld id="{4FAB73BC-B049-4115-A692-8D63A059BFB8}" type="slidenum">
              <a:rPr lang="en-US" smtClean="0"/>
              <a:pPr/>
              <a:t>‹#›</a:t>
            </a:fld>
            <a:endParaRPr lang="en-US" dirty="0"/>
          </a:p>
        </p:txBody>
      </p:sp>
      <p:sp>
        <p:nvSpPr>
          <p:cNvPr id="8" name="TextBox 7"/>
          <p:cNvSpPr txBox="1"/>
          <p:nvPr userDrawn="1"/>
        </p:nvSpPr>
        <p:spPr>
          <a:xfrm>
            <a:off x="631364" y="685792"/>
            <a:ext cx="731520" cy="731520"/>
          </a:xfrm>
          <a:prstGeom prst="rect">
            <a:avLst/>
          </a:prstGeom>
          <a:solidFill>
            <a:schemeClr val="accent2"/>
          </a:solidFill>
        </p:spPr>
        <p:txBody>
          <a:bodyPr wrap="square" rtlCol="0">
            <a:spAutoFit/>
          </a:bodyPr>
          <a:lstStyle/>
          <a:p>
            <a:pPr algn="ctr"/>
            <a:r>
              <a:rPr lang="en-US" sz="4000" dirty="0" smtClean="0">
                <a:solidFill>
                  <a:schemeClr val="bg1"/>
                </a:solidFill>
                <a:sym typeface="Webdings" panose="05030102010509060703" pitchFamily="18" charset="2"/>
              </a:rPr>
              <a:t></a:t>
            </a:r>
            <a:endParaRPr lang="en-US" sz="4000" dirty="0">
              <a:solidFill>
                <a:schemeClr val="bg1"/>
              </a:solidFill>
            </a:endParaRPr>
          </a:p>
        </p:txBody>
      </p:sp>
      <p:sp>
        <p:nvSpPr>
          <p:cNvPr id="7" name="Text Placeholder 6"/>
          <p:cNvSpPr>
            <a:spLocks noGrp="1"/>
          </p:cNvSpPr>
          <p:nvPr>
            <p:ph type="body" sz="quarter" idx="13" hasCustomPrompt="1"/>
          </p:nvPr>
        </p:nvSpPr>
        <p:spPr>
          <a:xfrm>
            <a:off x="1460674" y="685029"/>
            <a:ext cx="10117376" cy="731837"/>
          </a:xfrm>
        </p:spPr>
        <p:txBody>
          <a:bodyPr anchor="t"/>
          <a:lstStyle>
            <a:lvl1pPr marL="0" indent="0">
              <a:buNone/>
              <a:defRPr sz="4000">
                <a:solidFill>
                  <a:schemeClr val="tx2"/>
                </a:solidFill>
                <a:latin typeface="+mj-lt"/>
              </a:defRPr>
            </a:lvl1pPr>
          </a:lstStyle>
          <a:p>
            <a:pPr lvl="0"/>
            <a:r>
              <a:rPr lang="en-US" dirty="0" smtClean="0"/>
              <a:t>Heading</a:t>
            </a:r>
          </a:p>
        </p:txBody>
      </p:sp>
    </p:spTree>
    <p:extLst>
      <p:ext uri="{BB962C8B-B14F-4D97-AF65-F5344CB8AC3E}">
        <p14:creationId xmlns:p14="http://schemas.microsoft.com/office/powerpoint/2010/main" val="399844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p:txBody>
          <a:bodyPr anchor="t">
            <a:noAutofit/>
          </a:bodyPr>
          <a:lstStyle>
            <a:lvl1pPr>
              <a:defRPr/>
            </a:lvl1pPr>
          </a:lstStyle>
          <a:p>
            <a:r>
              <a:rPr lang="en-US" dirty="0" smtClean="0"/>
              <a:t>Heading</a:t>
            </a:r>
            <a:endParaRPr lang="en-US" dirty="0"/>
          </a:p>
        </p:txBody>
      </p:sp>
      <p:sp>
        <p:nvSpPr>
          <p:cNvPr id="3" name="Content Placeholder 2"/>
          <p:cNvSpPr>
            <a:spLocks noGrp="1"/>
          </p:cNvSpPr>
          <p:nvPr>
            <p:ph sz="half" idx="1" hasCustomPrompt="1"/>
          </p:nvPr>
        </p:nvSpPr>
        <p:spPr>
          <a:xfrm>
            <a:off x="609600" y="1600201"/>
            <a:ext cx="5259572" cy="4480560"/>
          </a:xfrm>
        </p:spPr>
        <p:txBody>
          <a:bodyPr>
            <a:noAutofit/>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p>
        </p:txBody>
      </p:sp>
      <p:sp>
        <p:nvSpPr>
          <p:cNvPr id="4" name="Content Placeholder 3"/>
          <p:cNvSpPr>
            <a:spLocks noGrp="1"/>
          </p:cNvSpPr>
          <p:nvPr>
            <p:ph sz="half" idx="2" hasCustomPrompt="1"/>
          </p:nvPr>
        </p:nvSpPr>
        <p:spPr>
          <a:xfrm>
            <a:off x="6326372" y="1600200"/>
            <a:ext cx="5251677" cy="4480560"/>
          </a:xfrm>
        </p:spPr>
        <p:txBody>
          <a:bodyPr/>
          <a:lstStyle>
            <a:lvl1pPr marL="0" indent="0">
              <a:buFont typeface="Wingdings" panose="05000000000000000000" pitchFamily="2" charset="2"/>
              <a:buNone/>
              <a:defRPr sz="3600"/>
            </a:lvl1pPr>
            <a:lvl2pPr marL="228600" indent="0">
              <a:buNone/>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r>
              <a:rPr lang="en-US" dirty="0"/>
              <a:t>.</a:t>
            </a:r>
            <a:endParaRPr lang="en-US" dirty="0" smtClean="0"/>
          </a:p>
        </p:txBody>
      </p:sp>
      <p:sp>
        <p:nvSpPr>
          <p:cNvPr id="5" name="Date Placeholder 4"/>
          <p:cNvSpPr>
            <a:spLocks noGrp="1"/>
          </p:cNvSpPr>
          <p:nvPr>
            <p:ph type="dt" sz="half" idx="10"/>
          </p:nvPr>
        </p:nvSpPr>
        <p:spPr/>
        <p:txBody>
          <a:bodyPr/>
          <a:lstStyle/>
          <a:p>
            <a:fld id="{96DFF08F-DC6B-4601-B491-B0F83F6DD2DA}"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092452" y="0"/>
            <a:ext cx="60995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6DFF08F-DC6B-4601-B491-B0F83F6DD2DA}" type="datetimeFigureOut">
              <a:rPr lang="en-US" dirty="0"/>
              <a:t>7/27/2021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11" name="Content Placeholder 3"/>
          <p:cNvSpPr>
            <a:spLocks noGrp="1"/>
          </p:cNvSpPr>
          <p:nvPr>
            <p:ph sz="half" idx="13"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14" name="Title 7"/>
          <p:cNvSpPr>
            <a:spLocks noGrp="1"/>
          </p:cNvSpPr>
          <p:nvPr>
            <p:ph type="title" hasCustomPrompt="1"/>
          </p:nvPr>
        </p:nvSpPr>
        <p:spPr>
          <a:xfrm>
            <a:off x="631368" y="693419"/>
            <a:ext cx="5234260" cy="731520"/>
          </a:xfrm>
        </p:spPr>
        <p:txBody>
          <a:bodyPr anchor="t">
            <a:noAutofit/>
          </a:bodyPr>
          <a:lstStyle>
            <a:lvl1pPr>
              <a:defRPr/>
            </a:lvl1pPr>
          </a:lstStyle>
          <a:p>
            <a:r>
              <a:rPr lang="en-US" dirty="0" smtClean="0"/>
              <a:t>Heading</a:t>
            </a:r>
            <a:endParaRPr lang="en-US" dirty="0"/>
          </a:p>
        </p:txBody>
      </p:sp>
      <p:sp>
        <p:nvSpPr>
          <p:cNvPr id="15" name="Content Placeholder 3"/>
          <p:cNvSpPr>
            <a:spLocks noGrp="1"/>
          </p:cNvSpPr>
          <p:nvPr>
            <p:ph sz="half" idx="14" hasCustomPrompt="1"/>
          </p:nvPr>
        </p:nvSpPr>
        <p:spPr>
          <a:xfrm>
            <a:off x="6448482" y="1600200"/>
            <a:ext cx="5164588" cy="4501058"/>
          </a:xfrm>
        </p:spPr>
        <p:txBody>
          <a:bodyPr/>
          <a:lstStyle>
            <a:lvl1pPr marL="0" indent="0">
              <a:buClr>
                <a:schemeClr val="bg1"/>
              </a:buClr>
              <a:buFont typeface="Wingdings" panose="05000000000000000000" pitchFamily="2" charset="2"/>
              <a:buNone/>
              <a:defRPr sz="3600">
                <a:solidFill>
                  <a:schemeClr val="bg1"/>
                </a:solidFill>
              </a:defRPr>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3" name="Text Placeholder 2"/>
          <p:cNvSpPr>
            <a:spLocks noGrp="1"/>
          </p:cNvSpPr>
          <p:nvPr>
            <p:ph type="body" sz="quarter" idx="15" hasCustomPrompt="1"/>
          </p:nvPr>
        </p:nvSpPr>
        <p:spPr>
          <a:xfrm>
            <a:off x="6446710" y="693419"/>
            <a:ext cx="5166360" cy="731520"/>
          </a:xfrm>
        </p:spPr>
        <p:txBody>
          <a:bodyPr anchor="t"/>
          <a:lstStyle>
            <a:lvl1pPr marL="0" indent="0">
              <a:buNone/>
              <a:defRPr sz="4000">
                <a:solidFill>
                  <a:schemeClr val="bg1"/>
                </a:solidFill>
                <a:latin typeface="+mj-lt"/>
              </a:defRPr>
            </a:lvl1pPr>
          </a:lstStyle>
          <a:p>
            <a:pPr lvl="0"/>
            <a:r>
              <a:rPr lang="en-US" dirty="0" smtClean="0"/>
              <a:t>Heading</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itle 1"/>
          <p:cNvSpPr txBox="1">
            <a:spLocks/>
          </p:cNvSpPr>
          <p:nvPr userDrawn="1"/>
        </p:nvSpPr>
        <p:spPr>
          <a:xfrm rot="10800000">
            <a:off x="9135309" y="3149965"/>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r>
              <a:rPr lang="en-US" sz="28700" dirty="0" smtClean="0">
                <a:solidFill>
                  <a:schemeClr val="accent2"/>
                </a:solidFill>
              </a:rPr>
              <a:t>“</a:t>
            </a:r>
            <a:endParaRPr lang="en-US" sz="28700" dirty="0">
              <a:solidFill>
                <a:schemeClr val="accent2"/>
              </a:solidFill>
            </a:endParaRPr>
          </a:p>
        </p:txBody>
      </p:sp>
      <p:sp>
        <p:nvSpPr>
          <p:cNvPr id="10" name="Title 1"/>
          <p:cNvSpPr txBox="1">
            <a:spLocks/>
          </p:cNvSpPr>
          <p:nvPr userDrawn="1"/>
        </p:nvSpPr>
        <p:spPr>
          <a:xfrm>
            <a:off x="363228" y="1856750"/>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r>
              <a:rPr lang="en-US" sz="28700" dirty="0" smtClean="0">
                <a:solidFill>
                  <a:schemeClr val="accent2"/>
                </a:solidFill>
              </a:rPr>
              <a:t>“</a:t>
            </a:r>
            <a:endParaRPr lang="en-US" sz="28700" dirty="0">
              <a:solidFill>
                <a:schemeClr val="accent2"/>
              </a:solidFill>
            </a:endParaRPr>
          </a:p>
        </p:txBody>
      </p:sp>
      <p:sp>
        <p:nvSpPr>
          <p:cNvPr id="11" name="Text Placeholder 3"/>
          <p:cNvSpPr>
            <a:spLocks noGrp="1"/>
          </p:cNvSpPr>
          <p:nvPr>
            <p:ph type="body" sz="half" idx="2" hasCustomPrompt="1"/>
          </p:nvPr>
        </p:nvSpPr>
        <p:spPr>
          <a:xfrm>
            <a:off x="701040" y="1600200"/>
            <a:ext cx="10789920" cy="3267892"/>
          </a:xfrm>
        </p:spPr>
        <p:txBody>
          <a:bodyPr anchor="ctr">
            <a:noAutofit/>
          </a:bodyPr>
          <a:lstStyle>
            <a:lvl1pPr marL="0" indent="0" algn="ctr">
              <a:lnSpc>
                <a:spcPct val="100000"/>
              </a:lnSpc>
              <a:spcBef>
                <a:spcPts val="1000"/>
              </a:spcBef>
              <a:buNone/>
              <a:defRPr sz="4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Quote</a:t>
            </a:r>
          </a:p>
        </p:txBody>
      </p:sp>
      <p:sp>
        <p:nvSpPr>
          <p:cNvPr id="13" name="Text Placeholder 12"/>
          <p:cNvSpPr>
            <a:spLocks noGrp="1"/>
          </p:cNvSpPr>
          <p:nvPr>
            <p:ph type="body" sz="quarter" idx="13" hasCustomPrompt="1"/>
          </p:nvPr>
        </p:nvSpPr>
        <p:spPr>
          <a:xfrm>
            <a:off x="2514600" y="5255270"/>
            <a:ext cx="7162800" cy="510304"/>
          </a:xfrm>
        </p:spPr>
        <p:txBody>
          <a:bodyPr/>
          <a:lstStyle>
            <a:lvl1pPr marL="0" indent="0" algn="ctr">
              <a:buNone/>
              <a:defRPr sz="2000" i="1" baseline="0"/>
            </a:lvl1pPr>
          </a:lstStyle>
          <a:p>
            <a:pPr lvl="0"/>
            <a:r>
              <a:rPr lang="en-US" i="1" dirty="0" smtClean="0"/>
              <a:t>Author of quote</a:t>
            </a:r>
            <a:endParaRPr lang="en-US" dirty="0"/>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754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11" name="Text Placeholder 3"/>
          <p:cNvSpPr>
            <a:spLocks noGrp="1"/>
          </p:cNvSpPr>
          <p:nvPr>
            <p:ph type="body" sz="half" idx="2" hasCustomPrompt="1"/>
          </p:nvPr>
        </p:nvSpPr>
        <p:spPr>
          <a:xfrm>
            <a:off x="701040" y="3811822"/>
            <a:ext cx="10789920" cy="1056269"/>
          </a:xfrm>
        </p:spPr>
        <p:txBody>
          <a:bodyPr anchor="ctr">
            <a:noAutofit/>
          </a:bodyPr>
          <a:lstStyle>
            <a:lvl1pPr marL="0" indent="0" algn="ctr">
              <a:lnSpc>
                <a:spcPct val="100000"/>
              </a:lnSpc>
              <a:spcBef>
                <a:spcPts val="1000"/>
              </a:spcBef>
              <a:buNone/>
              <a:defRPr sz="4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701040" y="1211263"/>
            <a:ext cx="10789285" cy="2459037"/>
          </a:xfrm>
        </p:spPr>
        <p:txBody>
          <a:bodyPr/>
          <a:lstStyle>
            <a:lvl1pPr marL="0" indent="0" algn="ctr">
              <a:buNone/>
              <a:defRPr sz="19900">
                <a:solidFill>
                  <a:schemeClr val="accent2"/>
                </a:solidFill>
                <a:latin typeface="+mj-lt"/>
              </a:defRPr>
            </a:lvl1pPr>
            <a:lvl2pPr>
              <a:defRPr sz="19900">
                <a:solidFill>
                  <a:schemeClr val="tx2"/>
                </a:solidFill>
                <a:latin typeface="+mj-lt"/>
              </a:defRPr>
            </a:lvl2pPr>
            <a:lvl3pPr>
              <a:defRPr sz="19900">
                <a:solidFill>
                  <a:schemeClr val="tx2"/>
                </a:solidFill>
                <a:latin typeface="+mj-lt"/>
              </a:defRPr>
            </a:lvl3pPr>
            <a:lvl4pPr>
              <a:defRPr sz="19900">
                <a:solidFill>
                  <a:schemeClr val="tx2"/>
                </a:solidFill>
                <a:latin typeface="+mj-lt"/>
              </a:defRPr>
            </a:lvl4pPr>
            <a:lvl5pPr>
              <a:defRPr sz="19900">
                <a:solidFill>
                  <a:schemeClr val="tx2"/>
                </a:solidFill>
                <a:latin typeface="+mj-lt"/>
              </a:defRPr>
            </a:lvl5pPr>
          </a:lstStyle>
          <a:p>
            <a:pPr lvl="0"/>
            <a:r>
              <a:rPr lang="en-US" dirty="0" smtClean="0"/>
              <a:t>#</a:t>
            </a:r>
            <a:endParaRPr lang="en-US" dirty="0"/>
          </a:p>
        </p:txBody>
      </p:sp>
      <p:sp>
        <p:nvSpPr>
          <p:cNvPr id="16" name="Text Placeholder 3"/>
          <p:cNvSpPr>
            <a:spLocks noGrp="1"/>
          </p:cNvSpPr>
          <p:nvPr>
            <p:ph type="body" sz="half" idx="15" hasCustomPrompt="1"/>
          </p:nvPr>
        </p:nvSpPr>
        <p:spPr>
          <a:xfrm>
            <a:off x="6995160" y="6223828"/>
            <a:ext cx="3063240"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Source if needed</a:t>
            </a:r>
          </a:p>
        </p:txBody>
      </p:sp>
    </p:spTree>
    <p:extLst>
      <p:ext uri="{BB962C8B-B14F-4D97-AF65-F5344CB8AC3E}">
        <p14:creationId xmlns:p14="http://schemas.microsoft.com/office/powerpoint/2010/main" val="34645746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93419"/>
            <a:ext cx="10972800" cy="731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475349"/>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31368" y="6223828"/>
            <a:ext cx="1371600"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7/27/2021</a:t>
            </a:fld>
            <a:endParaRPr lang="en-US" dirty="0"/>
          </a:p>
        </p:txBody>
      </p:sp>
      <p:sp>
        <p:nvSpPr>
          <p:cNvPr id="5" name="Footer Placeholder 4"/>
          <p:cNvSpPr>
            <a:spLocks noGrp="1"/>
          </p:cNvSpPr>
          <p:nvPr>
            <p:ph type="ftr" sz="quarter" idx="3"/>
          </p:nvPr>
        </p:nvSpPr>
        <p:spPr>
          <a:xfrm>
            <a:off x="2175013" y="6223828"/>
            <a:ext cx="4717774"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10498661" y="6223828"/>
            <a:ext cx="1079389"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710" r:id="rId4"/>
    <p:sldLayoutId id="2147483706" r:id="rId5"/>
    <p:sldLayoutId id="2147483688" r:id="rId6"/>
    <p:sldLayoutId id="2147483689" r:id="rId7"/>
    <p:sldLayoutId id="2147483696" r:id="rId8"/>
    <p:sldLayoutId id="2147483707" r:id="rId9"/>
    <p:sldLayoutId id="2147483693" r:id="rId10"/>
    <p:sldLayoutId id="2147483694" r:id="rId11"/>
    <p:sldLayoutId id="2147483701" r:id="rId12"/>
    <p:sldLayoutId id="2147483690" r:id="rId13"/>
    <p:sldLayoutId id="2147483691" r:id="rId14"/>
    <p:sldLayoutId id="2147483702" r:id="rId15"/>
    <p:sldLayoutId id="2147483709" r:id="rId16"/>
    <p:sldLayoutId id="2147483705" r:id="rId17"/>
    <p:sldLayoutId id="2147483711" r:id="rId18"/>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4163" indent="-284163" algn="l" defTabSz="914400" rtl="0" eaLnBrk="1" latinLnBrk="0" hangingPunct="1">
        <a:lnSpc>
          <a:spcPct val="90000"/>
        </a:lnSpc>
        <a:spcBef>
          <a:spcPts val="1400"/>
        </a:spcBef>
        <a:buClr>
          <a:schemeClr val="accent1"/>
        </a:buClr>
        <a:buSzPct val="80000"/>
        <a:buFont typeface="Wingdings" panose="05000000000000000000" pitchFamily="2" charset="2"/>
        <a:buChar char="§"/>
        <a:defRPr sz="36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oregongoestocollege.org/resourc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oregongoestocollege.org/prepa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981200" y="1295400"/>
            <a:ext cx="8229601" cy="4343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b="1" dirty="0">
              <a:latin typeface="Franklin Gothic Medium" panose="020B0603020102020204" pitchFamily="34" charset="0"/>
            </a:endParaRPr>
          </a:p>
        </p:txBody>
      </p:sp>
      <p:sp>
        <p:nvSpPr>
          <p:cNvPr id="4" name="Title 3"/>
          <p:cNvSpPr>
            <a:spLocks noGrp="1"/>
          </p:cNvSpPr>
          <p:nvPr>
            <p:ph type="title"/>
          </p:nvPr>
        </p:nvSpPr>
        <p:spPr/>
        <p:txBody>
          <a:bodyPr/>
          <a:lstStyle/>
          <a:p>
            <a:r>
              <a:rPr lang="en-US" dirty="0" err="1"/>
              <a:t>Instrucciones</a:t>
            </a:r>
            <a:endParaRPr lang="en-US" dirty="0"/>
          </a:p>
        </p:txBody>
      </p:sp>
      <p:sp>
        <p:nvSpPr>
          <p:cNvPr id="5" name="Content Placeholder 4"/>
          <p:cNvSpPr>
            <a:spLocks noGrp="1"/>
          </p:cNvSpPr>
          <p:nvPr>
            <p:ph idx="1"/>
          </p:nvPr>
        </p:nvSpPr>
        <p:spPr>
          <a:xfrm>
            <a:off x="631368" y="1600200"/>
            <a:ext cx="10460702" cy="4495800"/>
          </a:xfrm>
        </p:spPr>
        <p:txBody>
          <a:bodyPr/>
          <a:lstStyle/>
          <a:p>
            <a:r>
              <a:rPr lang="es-ES" sz="2800" b="1" dirty="0" smtClean="0">
                <a:latin typeface="Franklin Gothic Medium" panose="020B0603020102020204" pitchFamily="34" charset="0"/>
              </a:rPr>
              <a:t>Materiales necesitados</a:t>
            </a:r>
            <a:r>
              <a:rPr lang="es-ES" sz="2800" b="1" dirty="0">
                <a:latin typeface="Franklin Gothic Medium" panose="020B0603020102020204" pitchFamily="34" charset="0"/>
              </a:rPr>
              <a:t>:</a:t>
            </a:r>
          </a:p>
          <a:p>
            <a:pPr marL="457200" indent="-457200">
              <a:buFont typeface="Arial" panose="020B0604020202020204" pitchFamily="34" charset="0"/>
              <a:buChar char="•"/>
            </a:pPr>
            <a:r>
              <a:rPr lang="es-ES" sz="2800" dirty="0">
                <a:latin typeface="Franklin Gothic Medium" panose="020B0603020102020204" pitchFamily="34" charset="0"/>
              </a:rPr>
              <a:t>Presentación en </a:t>
            </a:r>
            <a:r>
              <a:rPr lang="es-ES" sz="2800" dirty="0" err="1">
                <a:latin typeface="Franklin Gothic Medium" panose="020B0603020102020204" pitchFamily="34" charset="0"/>
              </a:rPr>
              <a:t>Power</a:t>
            </a:r>
            <a:r>
              <a:rPr lang="es-ES" sz="2800" dirty="0">
                <a:latin typeface="Franklin Gothic Medium" panose="020B0603020102020204" pitchFamily="34" charset="0"/>
              </a:rPr>
              <a:t> Point + Computadora + Proyector</a:t>
            </a:r>
          </a:p>
          <a:p>
            <a:pPr marL="457200" indent="-457200">
              <a:buFont typeface="Arial" panose="020B0604020202020204" pitchFamily="34" charset="0"/>
              <a:buChar char="•"/>
            </a:pPr>
            <a:r>
              <a:rPr lang="es-ES" sz="2800" dirty="0">
                <a:latin typeface="Franklin Gothic Medium" panose="020B0603020102020204" pitchFamily="34" charset="0"/>
              </a:rPr>
              <a:t>1 lista de verificación / </a:t>
            </a:r>
            <a:r>
              <a:rPr lang="es-ES" sz="2800" dirty="0" smtClean="0">
                <a:latin typeface="Franklin Gothic Medium" panose="020B0603020102020204" pitchFamily="34" charset="0"/>
              </a:rPr>
              <a:t>participante </a:t>
            </a:r>
            <a:r>
              <a:rPr lang="en-US" sz="2800" dirty="0">
                <a:latin typeface="Franklin Gothic Medium" panose="020B0603020102020204" pitchFamily="34" charset="0"/>
                <a:hlinkClick r:id="rId3"/>
              </a:rPr>
              <a:t>oregongoestocollege.org/resources</a:t>
            </a:r>
            <a:endParaRPr lang="en-US" sz="2800" dirty="0">
              <a:latin typeface="Franklin Gothic Medium" panose="020B0603020102020204" pitchFamily="34" charset="0"/>
            </a:endParaRPr>
          </a:p>
          <a:p>
            <a:pPr marL="457200" indent="-457200">
              <a:buFont typeface="Arial" panose="020B0604020202020204" pitchFamily="34" charset="0"/>
              <a:buChar char="•"/>
            </a:pPr>
            <a:r>
              <a:rPr lang="es-ES" sz="2800" dirty="0" smtClean="0">
                <a:latin typeface="Franklin Gothic Medium" panose="020B0603020102020204" pitchFamily="34" charset="0"/>
              </a:rPr>
              <a:t>Materiales por actividades (diapositivas 6, 11, y 16)</a:t>
            </a:r>
          </a:p>
          <a:p>
            <a:pPr marL="457200" indent="-457200">
              <a:buFont typeface="Arial" panose="020B0604020202020204" pitchFamily="34" charset="0"/>
              <a:buChar char="•"/>
            </a:pPr>
            <a:r>
              <a:rPr lang="es-ES" sz="2800" dirty="0" smtClean="0">
                <a:latin typeface="Franklin Gothic Medium" panose="020B0603020102020204" pitchFamily="34" charset="0"/>
              </a:rPr>
              <a:t>Pequeños </a:t>
            </a:r>
            <a:r>
              <a:rPr lang="es-ES" sz="2800" dirty="0">
                <a:latin typeface="Franklin Gothic Medium" panose="020B0603020102020204" pitchFamily="34" charset="0"/>
              </a:rPr>
              <a:t>premios como lápices, pegatinas o dulces (opcional</a:t>
            </a:r>
            <a:r>
              <a:rPr lang="es-ES" sz="2800" dirty="0" smtClean="0">
                <a:latin typeface="Franklin Gothic Medium" panose="020B0603020102020204" pitchFamily="34" charset="0"/>
              </a:rPr>
              <a:t>)</a:t>
            </a:r>
            <a:endParaRPr lang="es-ES" sz="2800" b="1" dirty="0">
              <a:latin typeface="Franklin Gothic Medium" panose="020B0603020102020204" pitchFamily="34" charset="0"/>
            </a:endParaRPr>
          </a:p>
          <a:p>
            <a:r>
              <a:rPr lang="es-ES" sz="2800" b="1" dirty="0">
                <a:latin typeface="Franklin Gothic Medium" panose="020B0603020102020204" pitchFamily="34" charset="0"/>
              </a:rPr>
              <a:t>Tiempo Aproximado: </a:t>
            </a:r>
            <a:r>
              <a:rPr lang="es-ES" sz="2800" dirty="0">
                <a:latin typeface="Franklin Gothic Medium" panose="020B0603020102020204" pitchFamily="34" charset="0"/>
              </a:rPr>
              <a:t>Tiempo aproximado: 30 minutos (incluye tiempo para las actividades y los grupos de reflexión de los participantes)</a:t>
            </a:r>
          </a:p>
          <a:p>
            <a:endParaRPr lang="en-US" sz="2800" dirty="0">
              <a:latin typeface="Franklin Gothic Medium" panose="020B0603020102020204" pitchFamily="34" charset="0"/>
            </a:endParaRPr>
          </a:p>
        </p:txBody>
      </p:sp>
      <p:sp>
        <p:nvSpPr>
          <p:cNvPr id="7" name="Rectangle 6"/>
          <p:cNvSpPr/>
          <p:nvPr/>
        </p:nvSpPr>
        <p:spPr>
          <a:xfrm>
            <a:off x="5824247" y="763577"/>
            <a:ext cx="5912068" cy="461665"/>
          </a:xfrm>
          <a:prstGeom prst="rect">
            <a:avLst/>
          </a:prstGeom>
          <a:solidFill>
            <a:schemeClr val="accent5"/>
          </a:solidFill>
        </p:spPr>
        <p:txBody>
          <a:bodyPr wrap="none">
            <a:spAutoFit/>
          </a:bodyPr>
          <a:lstStyle/>
          <a:p>
            <a:r>
              <a:rPr lang="en-US" sz="2400" b="1" dirty="0" err="1">
                <a:solidFill>
                  <a:schemeClr val="bg1"/>
                </a:solidFill>
                <a:latin typeface="Franklin Gothic Medium" panose="020B0603020102020204" pitchFamily="34" charset="0"/>
              </a:rPr>
              <a:t>Elimine</a:t>
            </a:r>
            <a:r>
              <a:rPr lang="en-US" sz="2400" b="1" dirty="0">
                <a:solidFill>
                  <a:schemeClr val="bg1"/>
                </a:solidFill>
                <a:latin typeface="Franklin Gothic Medium" panose="020B0603020102020204" pitchFamily="34" charset="0"/>
              </a:rPr>
              <a:t> </a:t>
            </a:r>
            <a:r>
              <a:rPr lang="en-US" sz="2400" b="1" dirty="0" err="1">
                <a:solidFill>
                  <a:schemeClr val="bg1"/>
                </a:solidFill>
                <a:latin typeface="Franklin Gothic Medium" panose="020B0603020102020204" pitchFamily="34" charset="0"/>
              </a:rPr>
              <a:t>esta</a:t>
            </a:r>
            <a:r>
              <a:rPr lang="en-US" sz="2400" b="1" dirty="0">
                <a:solidFill>
                  <a:schemeClr val="bg1"/>
                </a:solidFill>
                <a:latin typeface="Franklin Gothic Medium" panose="020B0603020102020204" pitchFamily="34" charset="0"/>
              </a:rPr>
              <a:t> </a:t>
            </a:r>
            <a:r>
              <a:rPr lang="en-US" sz="2400" b="1" dirty="0" err="1">
                <a:solidFill>
                  <a:schemeClr val="bg1"/>
                </a:solidFill>
                <a:latin typeface="Franklin Gothic Medium" panose="020B0603020102020204" pitchFamily="34" charset="0"/>
              </a:rPr>
              <a:t>diapositiva</a:t>
            </a:r>
            <a:r>
              <a:rPr lang="en-US" sz="2400" b="1" dirty="0">
                <a:solidFill>
                  <a:schemeClr val="bg1"/>
                </a:solidFill>
                <a:latin typeface="Franklin Gothic Medium" panose="020B0603020102020204" pitchFamily="34" charset="0"/>
              </a:rPr>
              <a:t> antes de </a:t>
            </a:r>
            <a:r>
              <a:rPr lang="en-US" sz="2400" b="1" dirty="0" err="1">
                <a:solidFill>
                  <a:schemeClr val="bg1"/>
                </a:solidFill>
                <a:latin typeface="Franklin Gothic Medium" panose="020B0603020102020204" pitchFamily="34" charset="0"/>
              </a:rPr>
              <a:t>comenzar</a:t>
            </a:r>
            <a:endParaRPr lang="en-US" sz="2400" b="1"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2418608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Participa</a:t>
            </a:r>
            <a:endParaRPr lang="en-US" dirty="0"/>
          </a:p>
        </p:txBody>
      </p:sp>
      <p:sp>
        <p:nvSpPr>
          <p:cNvPr id="9" name="Text Placeholder 8"/>
          <p:cNvSpPr>
            <a:spLocks noGrp="1"/>
          </p:cNvSpPr>
          <p:nvPr>
            <p:ph type="body" sz="quarter" idx="14"/>
          </p:nvPr>
        </p:nvSpPr>
        <p:spPr/>
        <p:txBody>
          <a:bodyPr anchor="b"/>
          <a:lstStyle/>
          <a:p>
            <a:r>
              <a:rPr lang="en-US" dirty="0" smtClean="0">
                <a:sym typeface="Wingdings" panose="05000000000000000000" pitchFamily="2" charset="2"/>
              </a:rPr>
              <a:t></a:t>
            </a:r>
            <a:endParaRPr lang="en-US" dirty="0"/>
          </a:p>
        </p:txBody>
      </p:sp>
      <p:sp>
        <p:nvSpPr>
          <p:cNvPr id="8" name="Subtitle 7"/>
          <p:cNvSpPr>
            <a:spLocks noGrp="1"/>
          </p:cNvSpPr>
          <p:nvPr>
            <p:ph type="subTitle" idx="1"/>
          </p:nvPr>
        </p:nvSpPr>
        <p:spPr/>
        <p:txBody>
          <a:bodyPr/>
          <a:lstStyle/>
          <a:p>
            <a:r>
              <a:rPr lang="es-ES" dirty="0" smtClean="0"/>
              <a:t>ELEGIR PERSONAS Y ACTIVIDADES POSITIVAS</a:t>
            </a:r>
            <a:endParaRPr lang="en-US" dirty="0"/>
          </a:p>
        </p:txBody>
      </p:sp>
    </p:spTree>
    <p:extLst>
      <p:ext uri="{BB962C8B-B14F-4D97-AF65-F5344CB8AC3E}">
        <p14:creationId xmlns:p14="http://schemas.microsoft.com/office/powerpoint/2010/main" val="1296959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dirty="0"/>
              <a:t>Agregue el mensaje de su actividad seleccionada a continuación.</a:t>
            </a:r>
            <a:endParaRPr lang="en-US" sz="4000" dirty="0"/>
          </a:p>
        </p:txBody>
      </p:sp>
      <p:sp>
        <p:nvSpPr>
          <p:cNvPr id="4" name="Text Placeholder 3"/>
          <p:cNvSpPr>
            <a:spLocks noGrp="1"/>
          </p:cNvSpPr>
          <p:nvPr>
            <p:ph type="body" sz="quarter" idx="13"/>
          </p:nvPr>
        </p:nvSpPr>
        <p:spPr/>
        <p:txBody>
          <a:bodyPr/>
          <a:lstStyle/>
          <a:p>
            <a:r>
              <a:rPr lang="en-US" dirty="0" err="1" smtClean="0"/>
              <a:t>Actividad</a:t>
            </a:r>
            <a:endParaRPr lang="en-US" dirty="0"/>
          </a:p>
        </p:txBody>
      </p:sp>
    </p:spTree>
    <p:extLst>
      <p:ext uri="{BB962C8B-B14F-4D97-AF65-F5344CB8AC3E}">
        <p14:creationId xmlns:p14="http://schemas.microsoft.com/office/powerpoint/2010/main" val="40605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Involúcrate</a:t>
            </a:r>
            <a:endParaRPr lang="en-US" dirty="0"/>
          </a:p>
        </p:txBody>
      </p:sp>
      <p:pic>
        <p:nvPicPr>
          <p:cNvPr id="10" name="Picture Placeholder 9"/>
          <p:cNvPicPr>
            <a:picLocks noGrp="1" noChangeAspect="1"/>
          </p:cNvPicPr>
          <p:nvPr>
            <p:ph type="pic" idx="1"/>
          </p:nvPr>
        </p:nvPicPr>
        <p:blipFill rotWithShape="1">
          <a:blip r:embed="rId3" cstate="screen">
            <a:extLst>
              <a:ext uri="{28A0092B-C50C-407E-A947-70E740481C1C}">
                <a14:useLocalDpi xmlns:a14="http://schemas.microsoft.com/office/drawing/2010/main" val="0"/>
              </a:ext>
            </a:extLst>
          </a:blip>
          <a:srcRect r="-153"/>
          <a:stretch/>
        </p:blipFill>
        <p:spPr/>
      </p:pic>
    </p:spTree>
    <p:extLst>
      <p:ext uri="{BB962C8B-B14F-4D97-AF65-F5344CB8AC3E}">
        <p14:creationId xmlns:p14="http://schemas.microsoft.com/office/powerpoint/2010/main" val="2989604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t>Pasa tiempo con gente buena.</a:t>
            </a:r>
          </a:p>
        </p:txBody>
      </p:sp>
      <p:pic>
        <p:nvPicPr>
          <p:cNvPr id="9" name="Picture Placeholder 8"/>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99408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Toma</a:t>
            </a:r>
            <a:r>
              <a:rPr lang="en-US" dirty="0"/>
              <a:t> </a:t>
            </a:r>
            <a:r>
              <a:rPr lang="en-US" dirty="0" err="1"/>
              <a:t>buenas</a:t>
            </a:r>
            <a:r>
              <a:rPr lang="en-US" dirty="0"/>
              <a:t> </a:t>
            </a:r>
            <a:r>
              <a:rPr lang="en-US" dirty="0" err="1"/>
              <a:t>decisiones</a:t>
            </a:r>
            <a:r>
              <a:rPr lang="en-US" dirty="0"/>
              <a:t>.</a:t>
            </a:r>
          </a:p>
        </p:txBody>
      </p:sp>
      <p:pic>
        <p:nvPicPr>
          <p:cNvPr id="12" name="Picture Placeholder 11"/>
          <p:cNvPicPr>
            <a:picLocks noGrp="1" noChangeAspect="1"/>
          </p:cNvPicPr>
          <p:nvPr>
            <p:ph type="pic" idx="1"/>
          </p:nvPr>
        </p:nvPicPr>
        <p:blipFill rotWithShape="1">
          <a:blip r:embed="rId3" cstate="screen">
            <a:extLst>
              <a:ext uri="{28A0092B-C50C-407E-A947-70E740481C1C}">
                <a14:useLocalDpi xmlns:a14="http://schemas.microsoft.com/office/drawing/2010/main" val="0"/>
              </a:ext>
            </a:extLst>
          </a:blip>
          <a:srcRect l="-77"/>
          <a:stretch/>
        </p:blipFill>
        <p:spPr/>
      </p:pic>
    </p:spTree>
    <p:extLst>
      <p:ext uri="{BB962C8B-B14F-4D97-AF65-F5344CB8AC3E}">
        <p14:creationId xmlns:p14="http://schemas.microsoft.com/office/powerpoint/2010/main" val="4086439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Explora</a:t>
            </a:r>
            <a:endParaRPr lang="en-US" dirty="0"/>
          </a:p>
        </p:txBody>
      </p:sp>
      <p:sp>
        <p:nvSpPr>
          <p:cNvPr id="11" name="Text Placeholder 10"/>
          <p:cNvSpPr>
            <a:spLocks noGrp="1"/>
          </p:cNvSpPr>
          <p:nvPr>
            <p:ph type="body" sz="quarter" idx="14"/>
          </p:nvPr>
        </p:nvSpPr>
        <p:spPr/>
        <p:txBody>
          <a:bodyPr/>
          <a:lstStyle/>
          <a:p>
            <a:r>
              <a:rPr lang="en-US" b="0" dirty="0" smtClean="0">
                <a:sym typeface="Webdings" panose="05030102010509060703" pitchFamily="18" charset="2"/>
              </a:rPr>
              <a:t></a:t>
            </a:r>
            <a:endParaRPr lang="en-US" b="0" dirty="0"/>
          </a:p>
        </p:txBody>
      </p:sp>
      <p:sp>
        <p:nvSpPr>
          <p:cNvPr id="10" name="Subtitle 9"/>
          <p:cNvSpPr>
            <a:spLocks noGrp="1"/>
          </p:cNvSpPr>
          <p:nvPr>
            <p:ph type="subTitle" idx="1"/>
          </p:nvPr>
        </p:nvSpPr>
        <p:spPr/>
        <p:txBody>
          <a:bodyPr/>
          <a:lstStyle/>
          <a:p>
            <a:r>
              <a:rPr lang="es-ES" dirty="0" smtClean="0"/>
              <a:t>CONOZCA LAS OPCIONES PARA SU FUTURO</a:t>
            </a:r>
            <a:endParaRPr lang="es-ES" dirty="0"/>
          </a:p>
        </p:txBody>
      </p:sp>
    </p:spTree>
    <p:extLst>
      <p:ext uri="{BB962C8B-B14F-4D97-AF65-F5344CB8AC3E}">
        <p14:creationId xmlns:p14="http://schemas.microsoft.com/office/powerpoint/2010/main" val="1830763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dirty="0"/>
              <a:t>Agregue el mensaje de su actividad seleccionada a continuación.</a:t>
            </a:r>
            <a:endParaRPr lang="en-US" sz="4000" dirty="0"/>
          </a:p>
        </p:txBody>
      </p:sp>
      <p:sp>
        <p:nvSpPr>
          <p:cNvPr id="4" name="Text Placeholder 3"/>
          <p:cNvSpPr>
            <a:spLocks noGrp="1"/>
          </p:cNvSpPr>
          <p:nvPr>
            <p:ph type="body" sz="quarter" idx="13"/>
          </p:nvPr>
        </p:nvSpPr>
        <p:spPr/>
        <p:txBody>
          <a:bodyPr/>
          <a:lstStyle/>
          <a:p>
            <a:r>
              <a:rPr lang="en-US" dirty="0" err="1" smtClean="0"/>
              <a:t>Actividad</a:t>
            </a:r>
            <a:endParaRPr lang="en-US" dirty="0"/>
          </a:p>
        </p:txBody>
      </p:sp>
    </p:spTree>
    <p:extLst>
      <p:ext uri="{BB962C8B-B14F-4D97-AF65-F5344CB8AC3E}">
        <p14:creationId xmlns:p14="http://schemas.microsoft.com/office/powerpoint/2010/main" val="369133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t>Explora opciones universitarias </a:t>
            </a:r>
            <a:r>
              <a:rPr lang="es-ES" dirty="0" smtClean="0"/>
              <a:t>y </a:t>
            </a:r>
            <a:r>
              <a:rPr lang="es-ES" dirty="0"/>
              <a:t>de carreras.</a:t>
            </a:r>
          </a:p>
        </p:txBody>
      </p:sp>
      <p:pic>
        <p:nvPicPr>
          <p:cNvPr id="6" name="Picture Placeholder 5"/>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49810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Aprende acerca de como </a:t>
            </a:r>
            <a:r>
              <a:rPr lang="es-ES" dirty="0" smtClean="0"/>
              <a:t>pagar </a:t>
            </a:r>
            <a:r>
              <a:rPr lang="es-ES" dirty="0"/>
              <a:t>la universidad.</a:t>
            </a:r>
          </a:p>
        </p:txBody>
      </p:sp>
      <p:pic>
        <p:nvPicPr>
          <p:cNvPr id="11" name="Picture Placeholder 10"/>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6" name="Text Placeholder 5"/>
          <p:cNvSpPr>
            <a:spLocks noGrp="1"/>
          </p:cNvSpPr>
          <p:nvPr>
            <p:ph type="body" sz="half" idx="13"/>
          </p:nvPr>
        </p:nvSpPr>
        <p:spPr/>
        <p:txBody>
          <a:bodyPr/>
          <a:lstStyle/>
          <a:p>
            <a:r>
              <a:rPr lang="en-US" dirty="0" smtClean="0"/>
              <a:t>Photo: Flickr/Sal </a:t>
            </a:r>
            <a:r>
              <a:rPr lang="en-US" dirty="0" err="1" smtClean="0"/>
              <a:t>Falko</a:t>
            </a:r>
            <a:endParaRPr lang="en-US" dirty="0"/>
          </a:p>
        </p:txBody>
      </p:sp>
    </p:spTree>
    <p:extLst>
      <p:ext uri="{BB962C8B-B14F-4D97-AF65-F5344CB8AC3E}">
        <p14:creationId xmlns:p14="http://schemas.microsoft.com/office/powerpoint/2010/main" val="4246169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Organízate</a:t>
            </a:r>
            <a:r>
              <a:rPr lang="en-US" dirty="0"/>
              <a:t> y </a:t>
            </a:r>
            <a:r>
              <a:rPr lang="en-US" dirty="0" err="1"/>
              <a:t>obtén</a:t>
            </a:r>
            <a:r>
              <a:rPr lang="en-US" dirty="0"/>
              <a:t> </a:t>
            </a:r>
            <a:r>
              <a:rPr lang="en-US" dirty="0" err="1" smtClean="0"/>
              <a:t>ayuda</a:t>
            </a:r>
            <a:r>
              <a:rPr lang="en-US" dirty="0" smtClean="0"/>
              <a:t>.</a:t>
            </a:r>
            <a:endParaRPr lang="en-US" dirty="0"/>
          </a:p>
        </p:txBody>
      </p:sp>
      <p:pic>
        <p:nvPicPr>
          <p:cNvPr id="6" name="Picture Placeholder 5"/>
          <p:cNvPicPr>
            <a:picLocks noGrp="1" noChangeAspect="1"/>
          </p:cNvPicPr>
          <p:nvPr>
            <p:ph type="pic" idx="1"/>
          </p:nvPr>
        </p:nvPicPr>
        <p:blipFill rotWithShape="1">
          <a:blip r:embed="rId3" cstate="screen">
            <a:extLst>
              <a:ext uri="{28A0092B-C50C-407E-A947-70E740481C1C}">
                <a14:useLocalDpi xmlns:a14="http://schemas.microsoft.com/office/drawing/2010/main" val="0"/>
              </a:ext>
            </a:extLst>
          </a:blip>
          <a:srcRect r="-153"/>
          <a:stretch/>
        </p:blipFill>
        <p:spPr/>
      </p:pic>
    </p:spTree>
    <p:extLst>
      <p:ext uri="{BB962C8B-B14F-4D97-AF65-F5344CB8AC3E}">
        <p14:creationId xmlns:p14="http://schemas.microsoft.com/office/powerpoint/2010/main" val="2315973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981200" y="1295400"/>
            <a:ext cx="8229601" cy="4343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b="1" dirty="0">
              <a:latin typeface="Franklin Gothic Medium" panose="020B0603020102020204" pitchFamily="34" charset="0"/>
            </a:endParaRPr>
          </a:p>
        </p:txBody>
      </p:sp>
      <p:sp>
        <p:nvSpPr>
          <p:cNvPr id="4" name="Title 3"/>
          <p:cNvSpPr>
            <a:spLocks noGrp="1"/>
          </p:cNvSpPr>
          <p:nvPr>
            <p:ph type="title"/>
          </p:nvPr>
        </p:nvSpPr>
        <p:spPr/>
        <p:txBody>
          <a:bodyPr/>
          <a:lstStyle/>
          <a:p>
            <a:r>
              <a:rPr lang="en-US" dirty="0" err="1"/>
              <a:t>Instrucciones</a:t>
            </a:r>
            <a:endParaRPr lang="en-US" dirty="0"/>
          </a:p>
        </p:txBody>
      </p:sp>
      <p:sp>
        <p:nvSpPr>
          <p:cNvPr id="5" name="Content Placeholder 4"/>
          <p:cNvSpPr>
            <a:spLocks noGrp="1"/>
          </p:cNvSpPr>
          <p:nvPr>
            <p:ph idx="1"/>
          </p:nvPr>
        </p:nvSpPr>
        <p:spPr>
          <a:xfrm>
            <a:off x="631368" y="1600200"/>
            <a:ext cx="10946682" cy="4495800"/>
          </a:xfrm>
        </p:spPr>
        <p:txBody>
          <a:bodyPr/>
          <a:lstStyle/>
          <a:p>
            <a:pPr marL="457200" indent="-457200">
              <a:buFont typeface="Arial" panose="020B0604020202020204" pitchFamily="34" charset="0"/>
              <a:buChar char="•"/>
            </a:pPr>
            <a:r>
              <a:rPr lang="es-ES" sz="2800" dirty="0">
                <a:latin typeface="Franklin Gothic Medium" panose="020B0603020102020204" pitchFamily="34" charset="0"/>
              </a:rPr>
              <a:t>Esta presentación de </a:t>
            </a:r>
            <a:r>
              <a:rPr lang="es-ES" sz="2800" dirty="0" err="1">
                <a:latin typeface="Franklin Gothic Medium" panose="020B0603020102020204" pitchFamily="34" charset="0"/>
              </a:rPr>
              <a:t>Power</a:t>
            </a:r>
            <a:r>
              <a:rPr lang="es-ES" sz="2800" dirty="0">
                <a:latin typeface="Franklin Gothic Medium" panose="020B0603020102020204" pitchFamily="34" charset="0"/>
              </a:rPr>
              <a:t> Point recorre las listas de verificación de Oregon Goes To </a:t>
            </a:r>
            <a:r>
              <a:rPr lang="es-ES" sz="2800" dirty="0" err="1">
                <a:latin typeface="Franklin Gothic Medium" panose="020B0603020102020204" pitchFamily="34" charset="0"/>
              </a:rPr>
              <a:t>College's</a:t>
            </a:r>
            <a:r>
              <a:rPr lang="es-ES" sz="2800" dirty="0">
                <a:latin typeface="Franklin Gothic Medium" panose="020B0603020102020204" pitchFamily="34" charset="0"/>
              </a:rPr>
              <a:t> </a:t>
            </a:r>
            <a:r>
              <a:rPr lang="es-ES" sz="2800" dirty="0" err="1">
                <a:latin typeface="Franklin Gothic Medium" panose="020B0603020102020204" pitchFamily="34" charset="0"/>
              </a:rPr>
              <a:t>It’s</a:t>
            </a:r>
            <a:r>
              <a:rPr lang="es-ES" sz="2800" dirty="0">
                <a:latin typeface="Franklin Gothic Medium" panose="020B0603020102020204" pitchFamily="34" charset="0"/>
              </a:rPr>
              <a:t> A Plan para estudiantes </a:t>
            </a:r>
            <a:r>
              <a:rPr lang="es-ES" sz="2800" dirty="0" smtClean="0">
                <a:latin typeface="Franklin Gothic Medium" panose="020B0603020102020204" pitchFamily="34" charset="0"/>
              </a:rPr>
              <a:t>y </a:t>
            </a:r>
            <a:r>
              <a:rPr lang="es-ES" sz="2800" dirty="0">
                <a:latin typeface="Franklin Gothic Medium" panose="020B0603020102020204" pitchFamily="34" charset="0"/>
              </a:rPr>
              <a:t>padres (también útil para el personal).</a:t>
            </a:r>
          </a:p>
          <a:p>
            <a:pPr marL="457200" indent="-457200">
              <a:buFont typeface="Arial" panose="020B0604020202020204" pitchFamily="34" charset="0"/>
              <a:buChar char="•"/>
            </a:pPr>
            <a:r>
              <a:rPr lang="es-ES" sz="2800" dirty="0">
                <a:latin typeface="Franklin Gothic Medium" panose="020B0603020102020204" pitchFamily="34" charset="0"/>
              </a:rPr>
              <a:t>Use los puntos de conversación como un </a:t>
            </a:r>
            <a:r>
              <a:rPr lang="es-ES" sz="2800" dirty="0" err="1">
                <a:latin typeface="Franklin Gothic Medium" panose="020B0603020102020204" pitchFamily="34" charset="0"/>
              </a:rPr>
              <a:t>guión</a:t>
            </a:r>
            <a:r>
              <a:rPr lang="es-ES" sz="2800" dirty="0">
                <a:latin typeface="Franklin Gothic Medium" panose="020B0603020102020204" pitchFamily="34" charset="0"/>
              </a:rPr>
              <a:t> básico en las notas proporcionadas debajo de cada diapositiva. Consulte las listas de verificación impresas que le proporcione a la audiencia (o haga que accedan a ella </a:t>
            </a:r>
            <a:r>
              <a:rPr lang="es-ES" sz="2800" dirty="0" smtClean="0">
                <a:latin typeface="Franklin Gothic Medium" panose="020B0603020102020204" pitchFamily="34" charset="0"/>
              </a:rPr>
              <a:t>en </a:t>
            </a:r>
            <a:r>
              <a:rPr lang="en-US" sz="2800" dirty="0">
                <a:latin typeface="Franklin Gothic Medium" panose="020B0603020102020204" pitchFamily="34" charset="0"/>
                <a:hlinkClick r:id="rId3"/>
              </a:rPr>
              <a:t>oregongoestocollege.org/prepare</a:t>
            </a:r>
            <a:r>
              <a:rPr lang="es-ES" sz="2800" dirty="0" smtClean="0">
                <a:latin typeface="Franklin Gothic Medium" panose="020B0603020102020204" pitchFamily="34" charset="0"/>
              </a:rPr>
              <a:t>).</a:t>
            </a:r>
            <a:endParaRPr lang="es-ES" sz="2800" dirty="0">
              <a:latin typeface="Franklin Gothic Medium" panose="020B0603020102020204" pitchFamily="34" charset="0"/>
            </a:endParaRPr>
          </a:p>
          <a:p>
            <a:pPr marL="457200" indent="-457200">
              <a:buFont typeface="Arial" panose="020B0604020202020204" pitchFamily="34" charset="0"/>
              <a:buChar char="•"/>
            </a:pPr>
            <a:r>
              <a:rPr lang="es-ES" sz="2800" dirty="0">
                <a:latin typeface="Franklin Gothic Medium" panose="020B0603020102020204" pitchFamily="34" charset="0"/>
              </a:rPr>
              <a:t>Dependiendo de tu audiencia, no necesitarás todos los puntos de conversación. Elimina lo que no necesitarás</a:t>
            </a:r>
            <a:r>
              <a:rPr lang="es-ES" sz="2800" dirty="0" smtClean="0">
                <a:latin typeface="Franklin Gothic Medium" panose="020B0603020102020204" pitchFamily="34" charset="0"/>
              </a:rPr>
              <a:t>.</a:t>
            </a:r>
          </a:p>
          <a:p>
            <a:pPr marL="457200" indent="-457200">
              <a:buFont typeface="Arial" panose="020B0604020202020204" pitchFamily="34" charset="0"/>
              <a:buChar char="•"/>
            </a:pPr>
            <a:r>
              <a:rPr lang="es-ES" sz="2800" dirty="0">
                <a:latin typeface="Franklin Gothic Medium" panose="020B0603020102020204" pitchFamily="34" charset="0"/>
              </a:rPr>
              <a:t>Hay varias actividades para elegir en las diapositivas 6, </a:t>
            </a:r>
            <a:r>
              <a:rPr lang="es-ES" sz="2800" dirty="0" smtClean="0">
                <a:latin typeface="Franklin Gothic Medium" panose="020B0603020102020204" pitchFamily="34" charset="0"/>
              </a:rPr>
              <a:t>11 </a:t>
            </a:r>
            <a:r>
              <a:rPr lang="es-ES" sz="2800" dirty="0">
                <a:latin typeface="Franklin Gothic Medium" panose="020B0603020102020204" pitchFamily="34" charset="0"/>
              </a:rPr>
              <a:t>y </a:t>
            </a:r>
            <a:r>
              <a:rPr lang="es-ES" sz="2800" dirty="0" smtClean="0">
                <a:latin typeface="Franklin Gothic Medium" panose="020B0603020102020204" pitchFamily="34" charset="0"/>
              </a:rPr>
              <a:t>16. </a:t>
            </a:r>
            <a:r>
              <a:rPr lang="es-ES" sz="2800" dirty="0">
                <a:latin typeface="Franklin Gothic Medium" panose="020B0603020102020204" pitchFamily="34" charset="0"/>
              </a:rPr>
              <a:t>Elija lo que sea apropiado para su audiencia.</a:t>
            </a:r>
          </a:p>
          <a:p>
            <a:pPr marL="457200" indent="-457200">
              <a:buFont typeface="Arial" panose="020B0604020202020204" pitchFamily="34" charset="0"/>
              <a:buChar char="•"/>
            </a:pPr>
            <a:endParaRPr lang="es-ES" sz="2400" dirty="0">
              <a:latin typeface="Franklin Gothic Medium" panose="020B0603020102020204" pitchFamily="34" charset="0"/>
            </a:endParaRPr>
          </a:p>
        </p:txBody>
      </p:sp>
      <p:sp>
        <p:nvSpPr>
          <p:cNvPr id="6" name="Rectangle 5"/>
          <p:cNvSpPr/>
          <p:nvPr/>
        </p:nvSpPr>
        <p:spPr>
          <a:xfrm>
            <a:off x="5824247" y="763577"/>
            <a:ext cx="5912068" cy="461665"/>
          </a:xfrm>
          <a:prstGeom prst="rect">
            <a:avLst/>
          </a:prstGeom>
          <a:solidFill>
            <a:schemeClr val="accent5"/>
          </a:solidFill>
        </p:spPr>
        <p:txBody>
          <a:bodyPr wrap="none">
            <a:spAutoFit/>
          </a:bodyPr>
          <a:lstStyle/>
          <a:p>
            <a:r>
              <a:rPr lang="en-US" sz="2400" b="1" dirty="0" err="1">
                <a:solidFill>
                  <a:schemeClr val="bg1"/>
                </a:solidFill>
                <a:latin typeface="Franklin Gothic Medium" panose="020B0603020102020204" pitchFamily="34" charset="0"/>
              </a:rPr>
              <a:t>Elimine</a:t>
            </a:r>
            <a:r>
              <a:rPr lang="en-US" sz="2400" b="1" dirty="0">
                <a:solidFill>
                  <a:schemeClr val="bg1"/>
                </a:solidFill>
                <a:latin typeface="Franklin Gothic Medium" panose="020B0603020102020204" pitchFamily="34" charset="0"/>
              </a:rPr>
              <a:t> </a:t>
            </a:r>
            <a:r>
              <a:rPr lang="en-US" sz="2400" b="1" dirty="0" err="1">
                <a:solidFill>
                  <a:schemeClr val="bg1"/>
                </a:solidFill>
                <a:latin typeface="Franklin Gothic Medium" panose="020B0603020102020204" pitchFamily="34" charset="0"/>
              </a:rPr>
              <a:t>esta</a:t>
            </a:r>
            <a:r>
              <a:rPr lang="en-US" sz="2400" b="1" dirty="0">
                <a:solidFill>
                  <a:schemeClr val="bg1"/>
                </a:solidFill>
                <a:latin typeface="Franklin Gothic Medium" panose="020B0603020102020204" pitchFamily="34" charset="0"/>
              </a:rPr>
              <a:t> </a:t>
            </a:r>
            <a:r>
              <a:rPr lang="en-US" sz="2400" b="1" dirty="0" err="1">
                <a:solidFill>
                  <a:schemeClr val="bg1"/>
                </a:solidFill>
                <a:latin typeface="Franklin Gothic Medium" panose="020B0603020102020204" pitchFamily="34" charset="0"/>
              </a:rPr>
              <a:t>diapositiva</a:t>
            </a:r>
            <a:r>
              <a:rPr lang="en-US" sz="2400" b="1" dirty="0">
                <a:solidFill>
                  <a:schemeClr val="bg1"/>
                </a:solidFill>
                <a:latin typeface="Franklin Gothic Medium" panose="020B0603020102020204" pitchFamily="34" charset="0"/>
              </a:rPr>
              <a:t> antes de </a:t>
            </a:r>
            <a:r>
              <a:rPr lang="en-US" sz="2400" b="1" dirty="0" err="1">
                <a:solidFill>
                  <a:schemeClr val="bg1"/>
                </a:solidFill>
                <a:latin typeface="Franklin Gothic Medium" panose="020B0603020102020204" pitchFamily="34" charset="0"/>
              </a:rPr>
              <a:t>comenzar</a:t>
            </a:r>
            <a:endParaRPr lang="en-US" sz="2400" b="1"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798482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94019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s-ES" dirty="0"/>
              <a:t>GUIA UNIVERSITARIA </a:t>
            </a:r>
            <a:r>
              <a:rPr lang="es-ES" dirty="0" smtClean="0"/>
              <a:t>PARA ESTUDIANTES</a:t>
            </a:r>
            <a:endParaRPr lang="es-ES" dirty="0"/>
          </a:p>
        </p:txBody>
      </p:sp>
      <p:sp>
        <p:nvSpPr>
          <p:cNvPr id="12" name="Title 11"/>
          <p:cNvSpPr>
            <a:spLocks noGrp="1"/>
          </p:cNvSpPr>
          <p:nvPr>
            <p:ph type="ctrTitle"/>
          </p:nvPr>
        </p:nvSpPr>
        <p:spPr/>
        <p:txBody>
          <a:bodyPr/>
          <a:lstStyle/>
          <a:p>
            <a:r>
              <a:rPr lang="en-US" dirty="0" smtClean="0"/>
              <a:t>La Universidad: </a:t>
            </a:r>
            <a:r>
              <a:rPr lang="en-US" dirty="0" err="1" smtClean="0"/>
              <a:t>Es</a:t>
            </a:r>
            <a:r>
              <a:rPr lang="en-US" dirty="0" smtClean="0"/>
              <a:t> Un Plan</a:t>
            </a:r>
            <a:endParaRPr lang="en-US" dirty="0"/>
          </a:p>
        </p:txBody>
      </p:sp>
    </p:spTree>
    <p:extLst>
      <p:ext uri="{BB962C8B-B14F-4D97-AF65-F5344CB8AC3E}">
        <p14:creationId xmlns:p14="http://schemas.microsoft.com/office/powerpoint/2010/main" val="1654123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70320" y="1936411"/>
            <a:ext cx="5212080" cy="433186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9600" y="1936410"/>
            <a:ext cx="5212080" cy="4330731"/>
          </a:xfrm>
          <a:prstGeom prst="rect">
            <a:avLst/>
          </a:prstGeom>
        </p:spPr>
      </p:pic>
      <p:sp>
        <p:nvSpPr>
          <p:cNvPr id="2" name="Title 1"/>
          <p:cNvSpPr>
            <a:spLocks noGrp="1"/>
          </p:cNvSpPr>
          <p:nvPr>
            <p:ph type="title"/>
          </p:nvPr>
        </p:nvSpPr>
        <p:spPr/>
        <p:txBody>
          <a:bodyPr/>
          <a:lstStyle/>
          <a:p>
            <a:r>
              <a:rPr lang="en-US" dirty="0" smtClean="0"/>
              <a:t>La </a:t>
            </a:r>
            <a:r>
              <a:rPr lang="en-US" dirty="0" err="1" smtClean="0"/>
              <a:t>universidad</a:t>
            </a:r>
            <a:r>
              <a:rPr lang="en-US" dirty="0" smtClean="0"/>
              <a:t> = </a:t>
            </a:r>
            <a:r>
              <a:rPr lang="en-US" dirty="0" err="1"/>
              <a:t>educación</a:t>
            </a:r>
            <a:r>
              <a:rPr lang="en-US" dirty="0"/>
              <a:t> </a:t>
            </a:r>
            <a:r>
              <a:rPr lang="es-ES" dirty="0"/>
              <a:t>después de </a:t>
            </a:r>
            <a:r>
              <a:rPr lang="es-ES" dirty="0" smtClean="0"/>
              <a:t>escuela </a:t>
            </a:r>
            <a:r>
              <a:rPr lang="es-ES" dirty="0"/>
              <a:t>secundaria</a:t>
            </a:r>
            <a:endParaRPr lang="en-US" dirty="0"/>
          </a:p>
        </p:txBody>
      </p:sp>
      <p:sp>
        <p:nvSpPr>
          <p:cNvPr id="9" name="TextBox 8"/>
          <p:cNvSpPr txBox="1"/>
          <p:nvPr/>
        </p:nvSpPr>
        <p:spPr>
          <a:xfrm>
            <a:off x="562144" y="6267141"/>
            <a:ext cx="3810000" cy="253916"/>
          </a:xfrm>
          <a:prstGeom prst="rect">
            <a:avLst/>
          </a:prstGeom>
          <a:noFill/>
        </p:spPr>
        <p:txBody>
          <a:bodyPr wrap="square" rtlCol="0">
            <a:spAutoFit/>
          </a:bodyPr>
          <a:lstStyle/>
          <a:p>
            <a:r>
              <a:rPr lang="en-US" sz="1050" i="1" dirty="0" smtClean="0">
                <a:solidFill>
                  <a:schemeClr val="accent1"/>
                </a:solidFill>
                <a:latin typeface="Franklin Gothic Book" panose="020B0503020102020204" pitchFamily="34" charset="0"/>
              </a:rPr>
              <a:t>Oregon Tradeswomen, Inc./Dawn Jones Redstone</a:t>
            </a:r>
            <a:endParaRPr lang="en-US" sz="1050" i="1" dirty="0">
              <a:solidFill>
                <a:schemeClr val="accent1"/>
              </a:solidFill>
              <a:latin typeface="Franklin Gothic Book" panose="020B0503020102020204" pitchFamily="34" charset="0"/>
            </a:endParaRPr>
          </a:p>
        </p:txBody>
      </p:sp>
      <p:sp>
        <p:nvSpPr>
          <p:cNvPr id="10" name="Right Triangle 9"/>
          <p:cNvSpPr/>
          <p:nvPr/>
        </p:nvSpPr>
        <p:spPr>
          <a:xfrm rot="16200000">
            <a:off x="9865894" y="4531895"/>
            <a:ext cx="2326105" cy="232610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912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US" dirty="0" smtClean="0">
                <a:sym typeface="Wingdings" panose="05000000000000000000" pitchFamily="2" charset="2"/>
              </a:rPr>
              <a:t></a:t>
            </a:r>
            <a:endParaRPr lang="en-US" dirty="0"/>
          </a:p>
        </p:txBody>
      </p:sp>
      <p:sp>
        <p:nvSpPr>
          <p:cNvPr id="3" name="Subtitle 2"/>
          <p:cNvSpPr>
            <a:spLocks noGrp="1"/>
          </p:cNvSpPr>
          <p:nvPr>
            <p:ph type="subTitle" idx="1"/>
          </p:nvPr>
        </p:nvSpPr>
        <p:spPr/>
        <p:txBody>
          <a:bodyPr/>
          <a:lstStyle/>
          <a:p>
            <a:r>
              <a:rPr lang="es-ES" dirty="0" smtClean="0"/>
              <a:t>CENTRARSE EN TENER ÉXITO EN LA ESCUELA</a:t>
            </a:r>
            <a:endParaRPr lang="en-US" dirty="0"/>
          </a:p>
        </p:txBody>
      </p:sp>
      <p:sp>
        <p:nvSpPr>
          <p:cNvPr id="8" name="Title 7"/>
          <p:cNvSpPr>
            <a:spLocks noGrp="1"/>
          </p:cNvSpPr>
          <p:nvPr>
            <p:ph type="title"/>
          </p:nvPr>
        </p:nvSpPr>
        <p:spPr/>
        <p:txBody>
          <a:bodyPr/>
          <a:lstStyle/>
          <a:p>
            <a:r>
              <a:rPr lang="en-US" dirty="0"/>
              <a:t>Logra </a:t>
            </a:r>
            <a:r>
              <a:rPr lang="en-US" dirty="0" err="1" smtClean="0"/>
              <a:t>éxito</a:t>
            </a:r>
            <a:endParaRPr lang="en-US" dirty="0"/>
          </a:p>
        </p:txBody>
      </p:sp>
    </p:spTree>
    <p:extLst>
      <p:ext uri="{BB962C8B-B14F-4D97-AF65-F5344CB8AC3E}">
        <p14:creationId xmlns:p14="http://schemas.microsoft.com/office/powerpoint/2010/main" val="2942589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dirty="0"/>
              <a:t>Agregue el mensaje de su actividad seleccionada a continuación.</a:t>
            </a:r>
            <a:endParaRPr lang="en-US" sz="4000" dirty="0"/>
          </a:p>
        </p:txBody>
      </p:sp>
      <p:sp>
        <p:nvSpPr>
          <p:cNvPr id="4" name="Text Placeholder 3"/>
          <p:cNvSpPr>
            <a:spLocks noGrp="1"/>
          </p:cNvSpPr>
          <p:nvPr>
            <p:ph type="body" sz="quarter" idx="13"/>
          </p:nvPr>
        </p:nvSpPr>
        <p:spPr/>
        <p:txBody>
          <a:bodyPr/>
          <a:lstStyle/>
          <a:p>
            <a:r>
              <a:rPr lang="en-US" dirty="0" err="1" smtClean="0"/>
              <a:t>Actividad</a:t>
            </a:r>
            <a:endParaRPr lang="en-US" dirty="0"/>
          </a:p>
        </p:txBody>
      </p:sp>
    </p:spTree>
    <p:extLst>
      <p:ext uri="{BB962C8B-B14F-4D97-AF65-F5344CB8AC3E}">
        <p14:creationId xmlns:p14="http://schemas.microsoft.com/office/powerpoint/2010/main" val="2155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a:t>Logra éxito en la escuela.</a:t>
            </a:r>
          </a:p>
        </p:txBody>
      </p:sp>
      <p:pic>
        <p:nvPicPr>
          <p:cNvPr id="13" name="Picture Placeholder 12"/>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83986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a:t>Toma</a:t>
            </a:r>
            <a:r>
              <a:rPr lang="en-US" dirty="0"/>
              <a:t> </a:t>
            </a:r>
            <a:r>
              <a:rPr lang="en-US" dirty="0" err="1"/>
              <a:t>clases</a:t>
            </a:r>
            <a:r>
              <a:rPr lang="en-US" dirty="0"/>
              <a:t> </a:t>
            </a:r>
            <a:r>
              <a:rPr lang="en-US" dirty="0" err="1"/>
              <a:t>apropriadas</a:t>
            </a:r>
            <a:r>
              <a:rPr lang="en-US" dirty="0"/>
              <a:t>.</a:t>
            </a:r>
          </a:p>
        </p:txBody>
      </p:sp>
      <p:pic>
        <p:nvPicPr>
          <p:cNvPr id="19" name="Picture Placeholder 18"/>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95042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dirty="0" err="1"/>
              <a:t>Preparate</a:t>
            </a:r>
            <a:r>
              <a:rPr lang="es-ES" dirty="0"/>
              <a:t> para los exámenes de </a:t>
            </a:r>
            <a:r>
              <a:rPr lang="es-ES" dirty="0" smtClean="0"/>
              <a:t>admisión universitarios</a:t>
            </a:r>
            <a:r>
              <a:rPr lang="es-ES" dirty="0"/>
              <a:t>.</a:t>
            </a:r>
          </a:p>
        </p:txBody>
      </p:sp>
      <p:pic>
        <p:nvPicPr>
          <p:cNvPr id="3" name="Picture Placeholder 2"/>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34117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OGTC 2021">
      <a:dk1>
        <a:sysClr val="windowText" lastClr="000000"/>
      </a:dk1>
      <a:lt1>
        <a:sysClr val="window" lastClr="FFFFFF"/>
      </a:lt1>
      <a:dk2>
        <a:srgbClr val="00AEEF"/>
      </a:dk2>
      <a:lt2>
        <a:srgbClr val="C9F1FF"/>
      </a:lt2>
      <a:accent1>
        <a:srgbClr val="253271"/>
      </a:accent1>
      <a:accent2>
        <a:srgbClr val="8CC63F"/>
      </a:accent2>
      <a:accent3>
        <a:srgbClr val="BFBFBF"/>
      </a:accent3>
      <a:accent4>
        <a:srgbClr val="D0E8B2"/>
      </a:accent4>
      <a:accent5>
        <a:srgbClr val="FF421D"/>
      </a:accent5>
      <a:accent6>
        <a:srgbClr val="007F42"/>
      </a:accent6>
      <a:hlink>
        <a:srgbClr val="00AEEF"/>
      </a:hlink>
      <a:folHlink>
        <a:srgbClr val="D8D8D8"/>
      </a:folHlink>
    </a:clrScheme>
    <a:fontScheme name="OGTC 2">
      <a:majorFont>
        <a:latin typeface="Franklin Gothic Medium"/>
        <a:ea typeface=""/>
        <a:cs typeface=""/>
      </a:majorFont>
      <a:minorFont>
        <a:latin typeface="Franklin Gothic Book"/>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GTC Template 2021.potx" id="{F09AF68C-F932-4165-A6D6-A0F0080BD630}" vid="{D3DE3A35-46AD-4BA4-A548-6E6DC1D12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TotalTime>
  <Words>2305</Words>
  <Application>Microsoft Office PowerPoint</Application>
  <PresentationFormat>Widescreen</PresentationFormat>
  <Paragraphs>157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Corbel</vt:lpstr>
      <vt:lpstr>Franklin Gothic Book</vt:lpstr>
      <vt:lpstr>Franklin Gothic Medium</vt:lpstr>
      <vt:lpstr>Webdings</vt:lpstr>
      <vt:lpstr>Wingdings</vt:lpstr>
      <vt:lpstr>Basis</vt:lpstr>
      <vt:lpstr>Instrucciones</vt:lpstr>
      <vt:lpstr>Instrucciones</vt:lpstr>
      <vt:lpstr>La Universidad: Es Un Plan</vt:lpstr>
      <vt:lpstr>La universidad = educación después de escuela secundaria</vt:lpstr>
      <vt:lpstr>Logra éxito</vt:lpstr>
      <vt:lpstr>Agregue el mensaje de su actividad seleccionada a continuación.</vt:lpstr>
      <vt:lpstr>Logra éxito en la escuela.</vt:lpstr>
      <vt:lpstr>Toma clases apropriadas.</vt:lpstr>
      <vt:lpstr>Preparate para los exámenes de admisión universitarios.</vt:lpstr>
      <vt:lpstr>Participa</vt:lpstr>
      <vt:lpstr>Agregue el mensaje de su actividad seleccionada a continuación.</vt:lpstr>
      <vt:lpstr>Involúcrate</vt:lpstr>
      <vt:lpstr>Pasa tiempo con gente buena.</vt:lpstr>
      <vt:lpstr>Toma buenas decisiones.</vt:lpstr>
      <vt:lpstr>Explora</vt:lpstr>
      <vt:lpstr>Agregue el mensaje de su actividad seleccionada a continuación.</vt:lpstr>
      <vt:lpstr>Explora opciones universitarias y de carreras.</vt:lpstr>
      <vt:lpstr>Aprende acerca de como pagar la universidad.</vt:lpstr>
      <vt:lpstr>Organízate y obtén ayuda.</vt:lpstr>
      <vt:lpstr>PowerPoint Presentation</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 Dana</dc:creator>
  <cp:lastModifiedBy>Beck, Dana</cp:lastModifiedBy>
  <cp:revision>31</cp:revision>
  <dcterms:created xsi:type="dcterms:W3CDTF">2021-07-13T19:36:39Z</dcterms:created>
  <dcterms:modified xsi:type="dcterms:W3CDTF">2021-07-27T15:26:05Z</dcterms:modified>
</cp:coreProperties>
</file>