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</p:sldMasterIdLst>
  <p:notesMasterIdLst>
    <p:notesMasterId r:id="rId29"/>
  </p:notesMasterIdLst>
  <p:handoutMasterIdLst>
    <p:handoutMasterId r:id="rId30"/>
  </p:handoutMasterIdLst>
  <p:sldIdLst>
    <p:sldId id="257" r:id="rId2"/>
    <p:sldId id="276" r:id="rId3"/>
    <p:sldId id="259" r:id="rId4"/>
    <p:sldId id="277" r:id="rId5"/>
    <p:sldId id="288" r:id="rId6"/>
    <p:sldId id="261" r:id="rId7"/>
    <p:sldId id="263" r:id="rId8"/>
    <p:sldId id="264" r:id="rId9"/>
    <p:sldId id="280" r:id="rId10"/>
    <p:sldId id="266" r:id="rId11"/>
    <p:sldId id="268" r:id="rId12"/>
    <p:sldId id="269" r:id="rId13"/>
    <p:sldId id="270" r:id="rId14"/>
    <p:sldId id="271" r:id="rId15"/>
    <p:sldId id="273" r:id="rId16"/>
    <p:sldId id="274" r:id="rId17"/>
    <p:sldId id="265" r:id="rId18"/>
    <p:sldId id="281" r:id="rId19"/>
    <p:sldId id="290" r:id="rId20"/>
    <p:sldId id="282" r:id="rId21"/>
    <p:sldId id="284" r:id="rId22"/>
    <p:sldId id="283" r:id="rId23"/>
    <p:sldId id="285" r:id="rId24"/>
    <p:sldId id="286" r:id="rId25"/>
    <p:sldId id="287" r:id="rId26"/>
    <p:sldId id="289" r:id="rId27"/>
    <p:sldId id="27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AR UP Kentucky" initials="" lastIdx="4" clrIdx="1"/>
  <p:cmAuthor id="1" name="Hiatt Allen" initials="" lastIdx="1" clrIdx="0"/>
  <p:cmAuthor id="2" name="Rachel Belin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5" autoAdjust="0"/>
    <p:restoredTop sz="51891" autoAdjust="0"/>
  </p:normalViewPr>
  <p:slideViewPr>
    <p:cSldViewPr snapToGrid="0" showGuides="1">
      <p:cViewPr varScale="1">
        <p:scale>
          <a:sx n="29" d="100"/>
          <a:sy n="29" d="100"/>
        </p:scale>
        <p:origin x="1126" y="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49" d="100"/>
          <a:sy n="49" d="100"/>
        </p:scale>
        <p:origin x="1560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DB7EB-A4A2-4713-9382-63B901CBEEC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108D3-9BB7-4A40-85DC-9A4DF97D6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65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C675B-24EC-4331-B1BF-C25647C52880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C9FDB-63DB-4B8A-8385-F0DE217C7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3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hpstack-587530-1902651.cloudwaysapps.com/explore/careers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phpstack-587530-1902651.cloudwaysapps.com/explore/colleges" TargetMode="External"/><Relationship Id="rId4" Type="http://schemas.openxmlformats.org/officeDocument/2006/relationships/hyperlink" Target="http://phpstack-587530-1902651.cloudwaysapps.com/explore/types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hpstack-587530-1902651.cloudwaysapps.com/pay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hpstack-587530-1902651.cloudwaysapps.com/apply/list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phpstack-587530-1902651.cloudwaysapps.com/apply/how" TargetMode="External"/><Relationship Id="rId5" Type="http://schemas.openxmlformats.org/officeDocument/2006/relationships/hyperlink" Target="http://phpstack-587530-1902651.cloudwaysapps.com/apply/essays" TargetMode="External"/><Relationship Id="rId4" Type="http://schemas.openxmlformats.org/officeDocument/2006/relationships/hyperlink" Target="http://phpstack-587530-1902651.cloudwaysapps.com/apply/tests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hpstack-587530-1902651.cloudwaysapps.com/pay/financial-aid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phpstack-587530-1902651.cloudwaysapps.com/pay/compare" TargetMode="External"/><Relationship Id="rId4" Type="http://schemas.openxmlformats.org/officeDocument/2006/relationships/hyperlink" Target="http://phpstack-587530-1902651.cloudwaysapps.com/pay/scholarships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hpstack-587530-1902651.cloudwaysapps.com/go/decide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phpstack-587530-1902651.cloudwaysapps.com/go/help" TargetMode="External"/><Relationship Id="rId4" Type="http://schemas.openxmlformats.org/officeDocument/2006/relationships/hyperlink" Target="http://phpstack-587530-1902651.cloudwaysapps.com/go/succeed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oregongoestocollege.org/college-credit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61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Pursue</a:t>
            </a:r>
            <a:r>
              <a:rPr lang="en-US" baseline="0" dirty="0" smtClean="0"/>
              <a:t> out-of-school activities and hang out with the right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35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Extracurricular</a:t>
            </a:r>
            <a:r>
              <a:rPr lang="en-US" baseline="0" dirty="0" smtClean="0">
                <a:effectLst/>
              </a:rPr>
              <a:t> activities give you the chance to explore your interests and make friends.</a:t>
            </a:r>
          </a:p>
          <a:p>
            <a:r>
              <a:rPr lang="en-US" dirty="0" smtClean="0">
                <a:effectLst/>
              </a:rPr>
              <a:t>Although not required, colleges like to see how you are involved in your school and community.</a:t>
            </a:r>
          </a:p>
          <a:p>
            <a:endParaRPr lang="en-US" dirty="0" smtClean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Participate in school and community activities. Try something new! You may spend your time in sports, school clubs, volunteer work, part-time jobs, and/or family responsibilities.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Quality is better than quantity. Colleges like to see you do the same activity for many years and/or take on a leadership role.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32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you hang out with matters!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to hang out with friends that have positive goals and interests.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a trusted adult (parent, teacher, coach, religious leader, older student) that you can trust and talk to.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Parents: 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to know your student’s friends and their parents.</a:t>
            </a:r>
            <a:endParaRPr lang="en-US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44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effectLst/>
              </a:rPr>
              <a:t>Practice healthy, safe, and kind behaviors.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Take care of your physical and mental health. Exercise, eat healthy, and get enough sleep.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safe online and on your phone.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 risky behaviors like drinking, drugs, and having unprotected sex.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kind; treat others with respect.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11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getting</a:t>
            </a:r>
            <a:r>
              <a:rPr lang="en-US" baseline="0" dirty="0" smtClean="0"/>
              <a:t> to know colleges.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53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You can go to college. There are countless possibilities when it comes to both college and career. Keep</a:t>
            </a:r>
            <a:r>
              <a:rPr lang="en-US" baseline="0" dirty="0" smtClean="0">
                <a:effectLst/>
              </a:rPr>
              <a:t> your options open as your goals and preferences change.</a:t>
            </a:r>
            <a:endParaRPr lang="en-US" dirty="0" smtClean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  <a:hlinkClick r:id="rId3"/>
              </a:rPr>
              <a:t>Explore careers</a:t>
            </a:r>
            <a:r>
              <a:rPr lang="en-US" dirty="0" smtClean="0">
                <a:effectLst/>
              </a:rPr>
              <a:t> that match your interests. Learn what type of education you will need to be successful.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Get to know the different </a:t>
            </a:r>
            <a:r>
              <a:rPr lang="en-US" dirty="0" smtClean="0">
                <a:effectLst/>
                <a:hlinkClick r:id="rId4"/>
              </a:rPr>
              <a:t>types of colleges</a:t>
            </a:r>
            <a:r>
              <a:rPr lang="en-US" dirty="0" smtClean="0">
                <a:effectLst/>
              </a:rPr>
              <a:t>. Take a virtual tour or if possible, visit a college campus. Go with your family, on a school field trip, or attend a summer program. You can also meet with admissions representatives online, at your high school, or during a college fair.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Think about </a:t>
            </a:r>
            <a:r>
              <a:rPr lang="en-US" dirty="0" smtClean="0">
                <a:effectLst/>
                <a:hlinkClick r:id="rId5"/>
              </a:rPr>
              <a:t>what is most important to you</a:t>
            </a:r>
            <a:r>
              <a:rPr lang="en-US" dirty="0" smtClean="0">
                <a:effectLst/>
              </a:rPr>
              <a:t> in a college. Create a list of 5-10 colleges that match your needs.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0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You can afford</a:t>
            </a:r>
            <a:r>
              <a:rPr lang="en-US" baseline="0" dirty="0" smtClean="0"/>
              <a:t> college. </a:t>
            </a:r>
            <a:r>
              <a:rPr lang="en-US" dirty="0" smtClean="0"/>
              <a:t>Learn the </a:t>
            </a:r>
            <a:r>
              <a:rPr lang="en-US" dirty="0" smtClean="0">
                <a:hlinkClick r:id="rId3"/>
              </a:rPr>
              <a:t>ways to pay</a:t>
            </a:r>
            <a:r>
              <a:rPr lang="en-US" dirty="0" smtClean="0"/>
              <a:t> for college.</a:t>
            </a:r>
            <a:r>
              <a:rPr lang="en-US" baseline="0" dirty="0" smtClean="0"/>
              <a:t> 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aid (grants, loans, scholarships, work-study) can help.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Estimate what you will actually pay. Complete the FAFSA4Caster and use a net price calculator.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It’s not too late to set up a college savings account!</a:t>
            </a:r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88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Use Oregon Goes To College’s checklists and templates to stay organized. Visit their website for a</a:t>
            </a:r>
            <a:r>
              <a:rPr lang="en-US" baseline="0" dirty="0" smtClean="0"/>
              <a:t> ton of information and resources.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Create a file of important documents and list of activities. Include copies of report cards and lists of awards and honors. This will come</a:t>
            </a:r>
            <a:r>
              <a:rPr lang="en-US" baseline="0" dirty="0" smtClean="0"/>
              <a:t> in handy when apply for college and scholarships!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Create and use a professional e-mail for all college-related activities.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Connect with a counselor, teacher, mentor, or other program in your school or community.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Schedule</a:t>
            </a:r>
            <a:r>
              <a:rPr lang="en-US" baseline="0" dirty="0" smtClean="0"/>
              <a:t> time each week to work on your college or post-high school plans.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76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Learn</a:t>
            </a:r>
            <a:r>
              <a:rPr lang="en-US" baseline="0" dirty="0" smtClean="0"/>
              <a:t> what you need to do to get ready to apply for college and financial aid, and the steps to get ready to go to college.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48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Participants use their thumbs to show how they’re feeling – thumbs up, thumbs down, somewhere in the middle.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1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01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3"/>
              </a:rPr>
              <a:t>Make a final list</a:t>
            </a:r>
            <a:r>
              <a:rPr lang="en-US" dirty="0" smtClean="0"/>
              <a:t> of 4 – 6 colleges that will be a good fit for you.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Get organized and make a list of what you will need to apply and deadlines. Gather the information you need which could include taking </a:t>
            </a:r>
            <a:r>
              <a:rPr lang="en-US" dirty="0" smtClean="0">
                <a:hlinkClick r:id="rId4"/>
              </a:rPr>
              <a:t>admissions tests</a:t>
            </a:r>
            <a:r>
              <a:rPr lang="en-US" dirty="0" smtClean="0"/>
              <a:t> or </a:t>
            </a:r>
            <a:r>
              <a:rPr lang="en-US" dirty="0" smtClean="0">
                <a:hlinkClick r:id="rId5"/>
              </a:rPr>
              <a:t>writing essays</a:t>
            </a:r>
            <a:r>
              <a:rPr lang="en-US" dirty="0" smtClean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6"/>
              </a:rPr>
              <a:t>Apply by the deadline</a:t>
            </a:r>
            <a:r>
              <a:rPr lang="en-US" dirty="0" smtClean="0"/>
              <a:t>. This will vary for each school! Some colleges have rolling admissions which means there is no deadline – but it’s better to apply sooner rather than later. Get help at school or from a trusted adult.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C9FDB-63DB-4B8A-8385-F0DE217C78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34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8/1: Common App opens – this is one application used by over 900 colleges, including several in Oregon including OSU, UO, and most of the private colleges.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11/1: Early</a:t>
            </a:r>
            <a:r>
              <a:rPr lang="en-US" baseline="0" dirty="0" smtClean="0"/>
              <a:t> application deadline for OSU, UO and many private colleges in Oregon.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Early Action = you can apply to more than one college early and you can accept right away, wait until spring, or decline.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Early Decision = you apply to just one school and you must go there.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2/1: Priority application deadline for most of Oregon’s public universities. Check college websites for specific deadlines.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April: Many apprenticeship applications don’t open until spring. Research your options now so you’ll be ready to apply. Many apprenticeships are very competitive to get into.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C9FDB-63DB-4B8A-8385-F0DE217C78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19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Determine which </a:t>
            </a:r>
            <a:r>
              <a:rPr lang="en-US" dirty="0" smtClean="0">
                <a:effectLst/>
                <a:hlinkClick r:id="rId3"/>
              </a:rPr>
              <a:t>financial aid applications</a:t>
            </a:r>
            <a:r>
              <a:rPr lang="en-US" dirty="0" smtClean="0">
                <a:effectLst/>
              </a:rPr>
              <a:t> you will need to complete and apply as early as possible.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Make a list of </a:t>
            </a:r>
            <a:r>
              <a:rPr lang="en-US" dirty="0" smtClean="0">
                <a:effectLst/>
                <a:hlinkClick r:id="rId4"/>
              </a:rPr>
              <a:t>scholarships</a:t>
            </a:r>
            <a:r>
              <a:rPr lang="en-US" dirty="0" smtClean="0">
                <a:effectLst/>
              </a:rPr>
              <a:t> and set aside time each week to apply.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  <a:hlinkClick r:id="rId5"/>
              </a:rPr>
              <a:t>Compare your financial aid offers</a:t>
            </a:r>
            <a:r>
              <a:rPr lang="en-US" dirty="0" smtClean="0">
                <a:effectLst/>
              </a:rPr>
              <a:t> from colleges carefully.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C9FDB-63DB-4B8A-8385-F0DE217C78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804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10/1: Most students should complete the Free Application for Federal Student Aid (FAFSA). Eligible undocumented students in Oregon should complete the Oregon Student Aid Application (ORSAA). Apply</a:t>
            </a:r>
            <a:r>
              <a:rPr lang="en-US" baseline="0" dirty="0" smtClean="0"/>
              <a:t> as soon as possible to get the most financial aid.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11/1: OSAC scholarship application has </a:t>
            </a:r>
            <a:r>
              <a:rPr lang="en-US" dirty="0" smtClean="0"/>
              <a:t>600+ scholarships for Oregon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3/1:</a:t>
            </a:r>
            <a:r>
              <a:rPr lang="en-US" baseline="0" dirty="0" smtClean="0"/>
              <a:t> OSAC, The Ford Family Foundation and many other scholarships deadline.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6/1: Eligible </a:t>
            </a:r>
            <a:r>
              <a:rPr lang="en-US" dirty="0" smtClean="0"/>
              <a:t>Oregon high school and GED graduates who will attend an Oregon community college should apply for Oregon Promise.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C9FDB-63DB-4B8A-8385-F0DE217C78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78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Think carefully and critically in deciding </a:t>
            </a:r>
            <a:r>
              <a:rPr lang="en-US" dirty="0" smtClean="0">
                <a:effectLst/>
                <a:hlinkClick r:id="rId3"/>
              </a:rPr>
              <a:t>where to go to college</a:t>
            </a:r>
            <a:r>
              <a:rPr lang="en-US" dirty="0" smtClean="0">
                <a:effectLst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Fill out forms including accepting financial aid, attending orientation, and registering for classes.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Start practicing what it takes to be a </a:t>
            </a:r>
            <a:r>
              <a:rPr lang="en-US" dirty="0" smtClean="0">
                <a:effectLst/>
                <a:hlinkClick r:id="rId4"/>
              </a:rPr>
              <a:t>successful college student</a:t>
            </a:r>
            <a:r>
              <a:rPr lang="en-US" dirty="0" smtClean="0">
                <a:effectLst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Learn where to </a:t>
            </a:r>
            <a:r>
              <a:rPr lang="en-US" dirty="0" smtClean="0">
                <a:effectLst/>
                <a:hlinkClick r:id="rId5"/>
              </a:rPr>
              <a:t>get help on campus</a:t>
            </a:r>
            <a:r>
              <a:rPr lang="en-US" dirty="0" smtClean="0">
                <a:effectLst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C9FDB-63DB-4B8A-8385-F0DE217C78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95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5/1: “National</a:t>
            </a:r>
            <a:r>
              <a:rPr lang="en-US" baseline="0" dirty="0" smtClean="0"/>
              <a:t> Candidates Reply Date”</a:t>
            </a:r>
          </a:p>
          <a:p>
            <a:r>
              <a:rPr lang="en-US" baseline="0" dirty="0" smtClean="0"/>
              <a:t>May: Registration for fall classes for Oregon community colleges. If you aren’t sure of your plan by spring, there’s still time to apply for college!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C9FDB-63DB-4B8A-8385-F0DE217C788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109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Participants can draw a picture, write a poem or a few words and/or discuss with someone sitting near them. Have participants share out if time allows.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66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final reminder,</a:t>
            </a:r>
            <a:r>
              <a:rPr lang="en-US" baseline="0" dirty="0" smtClean="0"/>
              <a:t> if you lose the printed checklist or just want to get a jump on what’s next, checklists for students and parents are available (with helpful links) on oregongoestocollege.org/prepare. As a school, we will be helping remind students and parents as well to make sure everyone is on track.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Welcome!</a:t>
            </a:r>
          </a:p>
          <a:p>
            <a:endParaRPr lang="en-US" dirty="0" smtClean="0"/>
          </a:p>
          <a:p>
            <a:r>
              <a:rPr lang="en-US" dirty="0" smtClean="0"/>
              <a:t>Today</a:t>
            </a:r>
            <a:r>
              <a:rPr lang="en-US" baseline="0" dirty="0" smtClean="0"/>
              <a:t> we’re going to be talking about what 12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 students need to do to be ready for education after high school and the ways that parents and educators can support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Oregon Goes To College offers free resources to help students, parents and educators prepare for education after high school and is a statewide initiative of Oregon GEAR UP, a federally-funded program that helps students prepare for and succeed in college. We will be walking through Oregon Goes To College’s checklist – you can find checklists for middle school through 12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 on their website, oregongoestocollege.org.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We’ll cover the basics of the checklist in this presentation – more details are available on the printed checklists as well as on the website.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58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point of clarification before</a:t>
            </a:r>
            <a:r>
              <a:rPr lang="en-US" baseline="0" dirty="0" smtClean="0"/>
              <a:t> I get started: when I say the word ‘college’ I mean any type of education or training beyond high school. This could be a 1-year certificate program, a 4-year degree or anything in between.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C9FDB-63DB-4B8A-8385-F0DE217C78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69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Participants can draw a picture, write a poem or a few words and/or discuss with someone sitting near them. Have participants share out if time allows.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23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</a:t>
            </a:r>
            <a:r>
              <a:rPr lang="en-US" baseline="0" dirty="0" smtClean="0"/>
              <a:t>, we will briefly cover the things that all students need to do, including 12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graders. First up: h</a:t>
            </a:r>
            <a:r>
              <a:rPr lang="en-US" dirty="0" smtClean="0"/>
              <a:t>ow to be successful in school.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8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Academics</a:t>
            </a:r>
            <a:r>
              <a:rPr lang="en-US" baseline="0" dirty="0" smtClean="0"/>
              <a:t> are the most important factor in getting into and graduating from college. Key tips: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Go to all of your classes – if you’re not in school, it’s hard to do well.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 smtClean="0"/>
              <a:t>Use a paper or digital planner or calendar to keep track of assignments and deadlines.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Ask for help from your teachers, parents, counselors, tutors, or friends. Use online resources like Khan Academy.</a:t>
            </a:r>
            <a:endParaRPr lang="en-US" b="0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Ask questions about your student’s teachers, classes, homework etc. Keep track of grades and reach out to teachers or the school if there are questions or concerns.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25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sure you’re on the right track to graduate from high school and go on to college.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Take a full schedule of classes, including ones that are interesting, challenging, or ideally, both. Colleges would rather see respectable grades in challenging courses than amazing grades in easy classes.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Take challenging classes, including those that may offer </a:t>
            </a:r>
            <a:r>
              <a:rPr lang="en-US" dirty="0" smtClean="0">
                <a:effectLst/>
                <a:hlinkClick r:id="rId3"/>
              </a:rPr>
              <a:t>college credit</a:t>
            </a:r>
            <a:r>
              <a:rPr lang="en-US" dirty="0" smtClean="0">
                <a:effectLst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Take as much math as possible, especially if you are interested in STEM fields. Math helps you learn new ways to think and solve problems.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Take a foreign/world language. Public universities in Oregon require at least two years of the same language.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Take as many classes as your schedule allows. Explore new interests with electives including career and technical education (CTE) courses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Parents: 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 to school staff to make sure your student is on track.</a:t>
            </a:r>
            <a:endParaRPr lang="en-US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33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effectLst/>
              </a:rPr>
              <a:t>Some colleges require</a:t>
            </a:r>
            <a:r>
              <a:rPr lang="en-US" baseline="0" dirty="0" smtClean="0">
                <a:effectLst/>
              </a:rPr>
              <a:t> or accept the SAT or ACT. At this point, no college in Oregon requires tests for admission.</a:t>
            </a:r>
            <a:endParaRPr lang="en-US" dirty="0" smtClean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SENIOR FALL: Sign up for and take the SAT or ACT if you haven’t yet or want to re-take it.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54BB4-F922-407A-A506-5810D2A5F6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3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983" y="4766854"/>
            <a:ext cx="1737360" cy="17373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0" y="-6531"/>
            <a:ext cx="12192000" cy="6864531"/>
            <a:chOff x="0" y="-6531"/>
            <a:chExt cx="12192000" cy="6864531"/>
          </a:xfrm>
          <a:solidFill>
            <a:schemeClr val="accent1"/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0" y="0"/>
              <a:ext cx="8020594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Triangle 7"/>
            <p:cNvSpPr/>
            <p:nvPr userDrawn="1"/>
          </p:nvSpPr>
          <p:spPr>
            <a:xfrm rot="5400000">
              <a:off x="8020593" y="2682240"/>
              <a:ext cx="4169229" cy="416922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4171406" y="-6531"/>
              <a:ext cx="8020594" cy="26887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017" y="882376"/>
            <a:ext cx="10668001" cy="260276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018" y="3692433"/>
            <a:ext cx="9622972" cy="870857"/>
          </a:xfrm>
        </p:spPr>
        <p:txBody>
          <a:bodyPr>
            <a:noAutofit/>
          </a:bodyPr>
          <a:lstStyle>
            <a:lvl1pPr marL="0" indent="0" algn="l">
              <a:buNone/>
              <a:defRPr sz="2800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 smtClean="0"/>
              <a:t>SUBTITLE OR EVENT &amp; DATE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180" y="6089442"/>
            <a:ext cx="1371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8/9/2021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/>
          <p:cNvSpPr/>
          <p:nvPr userDrawn="1"/>
        </p:nvSpPr>
        <p:spPr>
          <a:xfrm rot="16200000">
            <a:off x="9906000" y="4572000"/>
            <a:ext cx="2286000" cy="2286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idx="1"/>
          </p:nvPr>
        </p:nvSpPr>
        <p:spPr>
          <a:xfrm>
            <a:off x="6104709" y="-1"/>
            <a:ext cx="6087291" cy="6858001"/>
          </a:xfrm>
          <a:custGeom>
            <a:avLst/>
            <a:gdLst>
              <a:gd name="connsiteX0" fmla="*/ 0 w 6087291"/>
              <a:gd name="connsiteY0" fmla="*/ 0 h 6858001"/>
              <a:gd name="connsiteX1" fmla="*/ 6087291 w 6087291"/>
              <a:gd name="connsiteY1" fmla="*/ 0 h 6858001"/>
              <a:gd name="connsiteX2" fmla="*/ 6087291 w 6087291"/>
              <a:gd name="connsiteY2" fmla="*/ 4572001 h 6858001"/>
              <a:gd name="connsiteX3" fmla="*/ 3801291 w 6087291"/>
              <a:gd name="connsiteY3" fmla="*/ 6858001 h 6858001"/>
              <a:gd name="connsiteX4" fmla="*/ 0 w 6087291"/>
              <a:gd name="connsiteY4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7291" h="6858001">
                <a:moveTo>
                  <a:pt x="0" y="0"/>
                </a:moveTo>
                <a:lnTo>
                  <a:pt x="6087291" y="0"/>
                </a:lnTo>
                <a:lnTo>
                  <a:pt x="6087291" y="4572001"/>
                </a:lnTo>
                <a:lnTo>
                  <a:pt x="3801291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274320" tIns="182880" anchor="t"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 hasCustomPrompt="1"/>
          </p:nvPr>
        </p:nvSpPr>
        <p:spPr>
          <a:xfrm rot="18913220">
            <a:off x="10002844" y="5736630"/>
            <a:ext cx="2509971" cy="4463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Photo credit if needed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31368" y="1600200"/>
            <a:ext cx="5234260" cy="4501058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type.</a:t>
            </a:r>
            <a:endParaRPr lang="en-US" dirty="0"/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631368" y="693419"/>
            <a:ext cx="5234260" cy="731520"/>
          </a:xfrm>
        </p:spPr>
        <p:txBody>
          <a:bodyPr anchor="t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6200000">
            <a:off x="9906000" y="4572000"/>
            <a:ext cx="2286000" cy="2286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idx="1"/>
          </p:nvPr>
        </p:nvSpPr>
        <p:spPr>
          <a:xfrm>
            <a:off x="1" y="-1"/>
            <a:ext cx="12192000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12191999 w 12192000"/>
              <a:gd name="connsiteY3" fmla="*/ 6858001 h 6858001"/>
              <a:gd name="connsiteX4" fmla="*/ 12191999 w 12192000"/>
              <a:gd name="connsiteY4" fmla="*/ 4572001 h 6858001"/>
              <a:gd name="connsiteX5" fmla="*/ 9905999 w 12192000"/>
              <a:gd name="connsiteY5" fmla="*/ 6858001 h 6858001"/>
              <a:gd name="connsiteX6" fmla="*/ 0 w 12192000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12191999" y="6858001"/>
                </a:lnTo>
                <a:lnTo>
                  <a:pt x="12191999" y="4572001"/>
                </a:lnTo>
                <a:lnTo>
                  <a:pt x="9905999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274320" tIns="182880" anchor="t"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 hasCustomPrompt="1"/>
          </p:nvPr>
        </p:nvSpPr>
        <p:spPr>
          <a:xfrm rot="18913220">
            <a:off x="10002844" y="5736630"/>
            <a:ext cx="2509971" cy="4463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Photo credit if needed</a:t>
            </a:r>
          </a:p>
        </p:txBody>
      </p:sp>
    </p:spTree>
    <p:extLst>
      <p:ext uri="{BB962C8B-B14F-4D97-AF65-F5344CB8AC3E}">
        <p14:creationId xmlns:p14="http://schemas.microsoft.com/office/powerpoint/2010/main" val="3787829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/>
          <p:cNvSpPr/>
          <p:nvPr userDrawn="1"/>
        </p:nvSpPr>
        <p:spPr>
          <a:xfrm rot="16200000">
            <a:off x="9906000" y="4572000"/>
            <a:ext cx="2286000" cy="2286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idx="1"/>
          </p:nvPr>
        </p:nvSpPr>
        <p:spPr>
          <a:xfrm>
            <a:off x="0" y="1767840"/>
            <a:ext cx="12192000" cy="5090160"/>
          </a:xfrm>
          <a:custGeom>
            <a:avLst/>
            <a:gdLst>
              <a:gd name="connsiteX0" fmla="*/ 0 w 12192000"/>
              <a:gd name="connsiteY0" fmla="*/ 0 h 5090160"/>
              <a:gd name="connsiteX1" fmla="*/ 12192000 w 12192000"/>
              <a:gd name="connsiteY1" fmla="*/ 0 h 5090160"/>
              <a:gd name="connsiteX2" fmla="*/ 12192000 w 12192000"/>
              <a:gd name="connsiteY2" fmla="*/ 2804160 h 5090160"/>
              <a:gd name="connsiteX3" fmla="*/ 9906000 w 12192000"/>
              <a:gd name="connsiteY3" fmla="*/ 5090160 h 5090160"/>
              <a:gd name="connsiteX4" fmla="*/ 0 w 12192000"/>
              <a:gd name="connsiteY4" fmla="*/ 5090160 h 509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090160">
                <a:moveTo>
                  <a:pt x="0" y="0"/>
                </a:moveTo>
                <a:lnTo>
                  <a:pt x="12192000" y="0"/>
                </a:lnTo>
                <a:lnTo>
                  <a:pt x="12192000" y="2804160"/>
                </a:lnTo>
                <a:lnTo>
                  <a:pt x="9906000" y="5090160"/>
                </a:lnTo>
                <a:lnTo>
                  <a:pt x="0" y="509016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274320" tIns="182880" anchor="t"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1368" y="693419"/>
            <a:ext cx="10946682" cy="73152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3" hasCustomPrompt="1"/>
          </p:nvPr>
        </p:nvSpPr>
        <p:spPr>
          <a:xfrm rot="18913220">
            <a:off x="10002844" y="5736630"/>
            <a:ext cx="2509971" cy="4463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Photo credit if needed</a:t>
            </a:r>
          </a:p>
        </p:txBody>
      </p:sp>
    </p:spTree>
    <p:extLst>
      <p:ext uri="{BB962C8B-B14F-4D97-AF65-F5344CB8AC3E}">
        <p14:creationId xmlns:p14="http://schemas.microsoft.com/office/powerpoint/2010/main" val="620830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r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1368" y="693419"/>
            <a:ext cx="10946682" cy="731520"/>
          </a:xfrm>
        </p:spPr>
        <p:txBody>
          <a:bodyPr wrap="square" anchor="t">
            <a:noAutofit/>
          </a:bodyPr>
          <a:lstStyle>
            <a:lvl1pPr>
              <a:defRPr baseline="0"/>
            </a:lvl1pPr>
          </a:lstStyle>
          <a:p>
            <a:r>
              <a:rPr lang="en-US" dirty="0" smtClean="0"/>
              <a:t>Agenda or List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8/9/2021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33490" y="1600200"/>
            <a:ext cx="10044560" cy="73152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1368" y="1599882"/>
            <a:ext cx="731838" cy="731838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1533490" y="2506663"/>
            <a:ext cx="10044560" cy="731520"/>
          </a:xfrm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24833" y="2506345"/>
            <a:ext cx="731838" cy="731838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7" hasCustomPrompt="1"/>
          </p:nvPr>
        </p:nvSpPr>
        <p:spPr>
          <a:xfrm>
            <a:off x="1533490" y="3412808"/>
            <a:ext cx="10044560" cy="73152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624833" y="3412490"/>
            <a:ext cx="731838" cy="731838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9" hasCustomPrompt="1"/>
          </p:nvPr>
        </p:nvSpPr>
        <p:spPr>
          <a:xfrm>
            <a:off x="1533490" y="4318635"/>
            <a:ext cx="10044560" cy="731520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631368" y="4318476"/>
            <a:ext cx="731838" cy="731838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533490" y="5224144"/>
            <a:ext cx="10044560" cy="73152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624833" y="5224144"/>
            <a:ext cx="731838" cy="731838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50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 userDrawn="1"/>
        </p:nvSpPr>
        <p:spPr>
          <a:xfrm rot="16200000">
            <a:off x="9906000" y="4572000"/>
            <a:ext cx="2286000" cy="2286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609600" y="1602540"/>
            <a:ext cx="56954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/>
              <a:t>We are the go-to resource for information about how to get ready for </a:t>
            </a:r>
            <a:r>
              <a:rPr lang="en-US" sz="3600" dirty="0" smtClean="0">
                <a:solidFill>
                  <a:schemeClr val="accent2"/>
                </a:solidFill>
              </a:rPr>
              <a:t>education beyond high school</a:t>
            </a:r>
            <a:r>
              <a:rPr lang="en-US" sz="3600" dirty="0" smtClean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/>
              <a:t>We</a:t>
            </a:r>
            <a:r>
              <a:rPr lang="en-US" sz="3600" baseline="0" dirty="0" smtClean="0"/>
              <a:t> are a statewide initiative of Oregon GEAR UP.</a:t>
            </a:r>
            <a:endParaRPr lang="en-US" sz="3600" dirty="0" smtClean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22659" y="709056"/>
            <a:ext cx="950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0" dirty="0" smtClean="0">
                <a:solidFill>
                  <a:schemeClr val="tx2"/>
                </a:solidFill>
                <a:latin typeface="+mj-lt"/>
              </a:rPr>
              <a:t>About Oregon Goes To College</a:t>
            </a:r>
            <a:endParaRPr lang="en-US" sz="4000" b="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427" y="1681051"/>
            <a:ext cx="3409410" cy="340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1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986131" y="2944304"/>
            <a:ext cx="821973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0" dirty="0" smtClean="0">
                <a:latin typeface="+mj-lt"/>
              </a:rPr>
              <a:t>oregongoestocollege.org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464129" y="3962400"/>
            <a:ext cx="9263743" cy="641350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info@oregongoestocollege.org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464129" y="4754974"/>
            <a:ext cx="9263743" cy="655226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your.name@oregonstate.edu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320" y="1019845"/>
            <a:ext cx="173736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31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D5274-214B-4573-8841-2DED0CEFE786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6A7C7-D4FC-49E3-9CF7-BF62BF361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31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6200000">
            <a:off x="9906000" y="4572000"/>
            <a:ext cx="2286000" cy="2286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1368" y="693419"/>
            <a:ext cx="10946682" cy="731520"/>
          </a:xfrm>
        </p:spPr>
        <p:txBody>
          <a:bodyPr wrap="square" anchor="t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1368" y="1600200"/>
            <a:ext cx="10946682" cy="44958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  <a:lvl2pPr marL="228600" indent="0">
              <a:buNone/>
              <a:defRPr sz="3200"/>
            </a:lvl2pPr>
            <a:lvl3pPr marL="457200" indent="0">
              <a:buNone/>
              <a:defRPr sz="2800"/>
            </a:lvl3pPr>
            <a:lvl4pPr marL="685800" indent="0">
              <a:buNone/>
              <a:defRPr sz="2400"/>
            </a:lvl4pPr>
            <a:lvl5pPr marL="914400" indent="0">
              <a:buNone/>
              <a:defRPr sz="2000"/>
            </a:lvl5pPr>
          </a:lstStyle>
          <a:p>
            <a:pPr lvl="0"/>
            <a:r>
              <a:rPr lang="en-US" dirty="0" smtClean="0"/>
              <a:t>Click to type.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8/9/2021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6995160" y="6223828"/>
            <a:ext cx="3254829" cy="365125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1000"/>
              </a:spcBef>
              <a:buNone/>
              <a:defRPr sz="1200" i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Source if needed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ingle Corner Rectangle 8"/>
          <p:cNvSpPr/>
          <p:nvPr userDrawn="1"/>
        </p:nvSpPr>
        <p:spPr>
          <a:xfrm flipV="1">
            <a:off x="0" y="0"/>
            <a:ext cx="12192000" cy="6858000"/>
          </a:xfrm>
          <a:prstGeom prst="snip1Rect">
            <a:avLst>
              <a:gd name="adj" fmla="val 3298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1368" y="2490968"/>
            <a:ext cx="10378440" cy="949667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6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1368" y="1600200"/>
            <a:ext cx="731838" cy="731838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1368" y="3526105"/>
            <a:ext cx="10458994" cy="870857"/>
          </a:xfrm>
        </p:spPr>
        <p:txBody>
          <a:bodyPr>
            <a:noAutofit/>
          </a:bodyPr>
          <a:lstStyle>
            <a:lvl1pPr marL="0" indent="0" algn="l">
              <a:buNone/>
              <a:defRPr sz="2800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 smtClean="0"/>
              <a:t>SUBTITLE OR MORE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40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ingle Corner Rectangle 8"/>
          <p:cNvSpPr/>
          <p:nvPr userDrawn="1"/>
        </p:nvSpPr>
        <p:spPr>
          <a:xfrm flipV="1">
            <a:off x="0" y="0"/>
            <a:ext cx="12192000" cy="6858000"/>
          </a:xfrm>
          <a:prstGeom prst="snip1Rect">
            <a:avLst>
              <a:gd name="adj" fmla="val 3298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1368" y="2490968"/>
            <a:ext cx="10378440" cy="949667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6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1368" y="1600200"/>
            <a:ext cx="731838" cy="731838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1368" y="3526105"/>
            <a:ext cx="10458994" cy="870857"/>
          </a:xfrm>
        </p:spPr>
        <p:txBody>
          <a:bodyPr>
            <a:noAutofit/>
          </a:bodyPr>
          <a:lstStyle>
            <a:lvl1pPr marL="0" indent="0" algn="l">
              <a:buNone/>
              <a:defRPr sz="2800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 smtClean="0"/>
              <a:t>SUBTITLE OR MORE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73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 userDrawn="1"/>
        </p:nvSpPr>
        <p:spPr>
          <a:xfrm rot="16200000">
            <a:off x="9906000" y="4572000"/>
            <a:ext cx="2286000" cy="2286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nip Single Corner Rectangle 9"/>
          <p:cNvSpPr/>
          <p:nvPr userDrawn="1"/>
        </p:nvSpPr>
        <p:spPr>
          <a:xfrm flipV="1">
            <a:off x="0" y="0"/>
            <a:ext cx="12192000" cy="6858000"/>
          </a:xfrm>
          <a:prstGeom prst="snip1Rect">
            <a:avLst>
              <a:gd name="adj" fmla="val 3298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1364" y="1619787"/>
            <a:ext cx="10946686" cy="2595155"/>
          </a:xfrm>
        </p:spPr>
        <p:txBody>
          <a:bodyPr anchor="t">
            <a:noAutofit/>
          </a:bodyPr>
          <a:lstStyle>
            <a:lvl1pPr marL="346075" indent="-346075" algn="l">
              <a:lnSpc>
                <a:spcPct val="85000"/>
              </a:lnSpc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36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/>
              <a:t>Click to type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659" y="6223828"/>
            <a:ext cx="1371600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07370" y="6223828"/>
            <a:ext cx="107938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31364" y="685792"/>
            <a:ext cx="731520" cy="7315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sym typeface="Webdings" panose="05030102010509060703" pitchFamily="18" charset="2"/>
              </a:rPr>
              <a:t>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460674" y="685029"/>
            <a:ext cx="10117376" cy="731837"/>
          </a:xfrm>
        </p:spPr>
        <p:txBody>
          <a:bodyPr anchor="t"/>
          <a:lstStyle>
            <a:lvl1pPr marL="0" indent="0">
              <a:buNone/>
              <a:defRPr sz="4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998440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 userDrawn="1"/>
        </p:nvSpPr>
        <p:spPr>
          <a:xfrm rot="16200000">
            <a:off x="9906000" y="4572000"/>
            <a:ext cx="2286000" cy="2286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259572" cy="4480560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type.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26372" y="1600200"/>
            <a:ext cx="5251677" cy="448056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600"/>
            </a:lvl1pPr>
            <a:lvl2pPr marL="228600" indent="0">
              <a:buNone/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type</a:t>
            </a:r>
            <a:r>
              <a:rPr lang="en-US" dirty="0"/>
              <a:t>.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092452" y="0"/>
            <a:ext cx="609954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 userDrawn="1"/>
        </p:nvSpPr>
        <p:spPr>
          <a:xfrm rot="16200000">
            <a:off x="9906000" y="4572000"/>
            <a:ext cx="2286000" cy="2286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631368" y="1600200"/>
            <a:ext cx="5234260" cy="4501058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type.</a:t>
            </a:r>
            <a:endParaRPr lang="en-US" dirty="0"/>
          </a:p>
        </p:txBody>
      </p:sp>
      <p:sp>
        <p:nvSpPr>
          <p:cNvPr id="14" name="Title 7"/>
          <p:cNvSpPr>
            <a:spLocks noGrp="1"/>
          </p:cNvSpPr>
          <p:nvPr>
            <p:ph type="title" hasCustomPrompt="1"/>
          </p:nvPr>
        </p:nvSpPr>
        <p:spPr>
          <a:xfrm>
            <a:off x="631368" y="693419"/>
            <a:ext cx="5234260" cy="731520"/>
          </a:xfrm>
        </p:spPr>
        <p:txBody>
          <a:bodyPr anchor="t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448482" y="1600200"/>
            <a:ext cx="5164588" cy="4501058"/>
          </a:xfrm>
        </p:spPr>
        <p:txBody>
          <a:bodyPr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 sz="3600">
                <a:solidFill>
                  <a:schemeClr val="bg1"/>
                </a:solidFill>
              </a:defRPr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type.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446710" y="693419"/>
            <a:ext cx="5166360" cy="731520"/>
          </a:xfrm>
        </p:spPr>
        <p:txBody>
          <a:bodyPr anchor="t"/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/>
          <p:cNvSpPr/>
          <p:nvPr userDrawn="1"/>
        </p:nvSpPr>
        <p:spPr>
          <a:xfrm rot="16200000">
            <a:off x="9906000" y="4572000"/>
            <a:ext cx="2286000" cy="2286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9135309" y="3149965"/>
            <a:ext cx="2552523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700" dirty="0" smtClean="0">
                <a:solidFill>
                  <a:schemeClr val="accent2"/>
                </a:solidFill>
              </a:rPr>
              <a:t>“</a:t>
            </a:r>
            <a:endParaRPr lang="en-US" sz="28700" dirty="0">
              <a:solidFill>
                <a:schemeClr val="accent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63228" y="1856750"/>
            <a:ext cx="2552523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700" dirty="0" smtClean="0">
                <a:solidFill>
                  <a:schemeClr val="accent2"/>
                </a:solidFill>
              </a:rPr>
              <a:t>“</a:t>
            </a:r>
            <a:endParaRPr lang="en-US" sz="28700" dirty="0">
              <a:solidFill>
                <a:schemeClr val="accent2"/>
              </a:solidFill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01040" y="1600200"/>
            <a:ext cx="10789920" cy="326789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4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Quote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514600" y="5255270"/>
            <a:ext cx="7162800" cy="510304"/>
          </a:xfrm>
        </p:spPr>
        <p:txBody>
          <a:bodyPr/>
          <a:lstStyle>
            <a:lvl1pPr marL="0" indent="0" algn="ctr">
              <a:buNone/>
              <a:defRPr sz="2000" i="1" baseline="0"/>
            </a:lvl1pPr>
          </a:lstStyle>
          <a:p>
            <a:pPr lvl="0"/>
            <a:r>
              <a:rPr lang="en-US" i="1" dirty="0" smtClean="0"/>
              <a:t>Author of quote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859383" y="5111938"/>
            <a:ext cx="259515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754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 userDrawn="1"/>
        </p:nvSpPr>
        <p:spPr>
          <a:xfrm rot="16200000">
            <a:off x="9906000" y="4572000"/>
            <a:ext cx="2286000" cy="2286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01040" y="3811822"/>
            <a:ext cx="10789920" cy="105626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4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859383" y="5111938"/>
            <a:ext cx="259515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1040" y="1211263"/>
            <a:ext cx="10789285" cy="2459037"/>
          </a:xfrm>
        </p:spPr>
        <p:txBody>
          <a:bodyPr/>
          <a:lstStyle>
            <a:lvl1pPr marL="0" indent="0" algn="ctr">
              <a:buNone/>
              <a:defRPr sz="19900">
                <a:solidFill>
                  <a:schemeClr val="accent2"/>
                </a:solidFill>
                <a:latin typeface="+mj-lt"/>
              </a:defRPr>
            </a:lvl1pPr>
            <a:lvl2pPr>
              <a:defRPr sz="19900">
                <a:solidFill>
                  <a:schemeClr val="tx2"/>
                </a:solidFill>
                <a:latin typeface="+mj-lt"/>
              </a:defRPr>
            </a:lvl2pPr>
            <a:lvl3pPr>
              <a:defRPr sz="19900">
                <a:solidFill>
                  <a:schemeClr val="tx2"/>
                </a:solidFill>
                <a:latin typeface="+mj-lt"/>
              </a:defRPr>
            </a:lvl3pPr>
            <a:lvl4pPr>
              <a:defRPr sz="19900">
                <a:solidFill>
                  <a:schemeClr val="tx2"/>
                </a:solidFill>
                <a:latin typeface="+mj-lt"/>
              </a:defRPr>
            </a:lvl4pPr>
            <a:lvl5pPr>
              <a:defRPr sz="199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995160" y="6223828"/>
            <a:ext cx="3063240" cy="365125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1000"/>
              </a:spcBef>
              <a:buNone/>
              <a:defRPr sz="1200" i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Source if needed</a:t>
            </a:r>
          </a:p>
        </p:txBody>
      </p:sp>
    </p:spTree>
    <p:extLst>
      <p:ext uri="{BB962C8B-B14F-4D97-AF65-F5344CB8AC3E}">
        <p14:creationId xmlns:p14="http://schemas.microsoft.com/office/powerpoint/2010/main" val="3464574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93419"/>
            <a:ext cx="109728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4753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368" y="6223828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5013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98661" y="6223828"/>
            <a:ext cx="10793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7" r:id="rId3"/>
    <p:sldLayoutId id="2147483710" r:id="rId4"/>
    <p:sldLayoutId id="2147483706" r:id="rId5"/>
    <p:sldLayoutId id="2147483688" r:id="rId6"/>
    <p:sldLayoutId id="2147483689" r:id="rId7"/>
    <p:sldLayoutId id="2147483696" r:id="rId8"/>
    <p:sldLayoutId id="2147483707" r:id="rId9"/>
    <p:sldLayoutId id="2147483693" r:id="rId10"/>
    <p:sldLayoutId id="2147483694" r:id="rId11"/>
    <p:sldLayoutId id="2147483701" r:id="rId12"/>
    <p:sldLayoutId id="2147483690" r:id="rId13"/>
    <p:sldLayoutId id="2147483691" r:id="rId14"/>
    <p:sldLayoutId id="2147483702" r:id="rId15"/>
    <p:sldLayoutId id="2147483709" r:id="rId16"/>
    <p:sldLayoutId id="2147483705" r:id="rId17"/>
    <p:sldLayoutId id="214748371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4163" indent="-28416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2"/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oregongoestocollege.org/resourc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oregongoestocollege.org/prepar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1981200" y="1295400"/>
            <a:ext cx="8229601" cy="4343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 dirty="0">
              <a:latin typeface="Franklin Gothic Medium" panose="020B06030201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>
                <a:latin typeface="Franklin Gothic Medium" panose="020B0603020102020204" pitchFamily="34" charset="0"/>
              </a:rPr>
              <a:t>Materials </a:t>
            </a:r>
            <a:r>
              <a:rPr lang="en-US" sz="3200" b="1" dirty="0" smtClean="0">
                <a:latin typeface="Franklin Gothic Medium" panose="020B0603020102020204" pitchFamily="34" charset="0"/>
              </a:rPr>
              <a:t>needed</a:t>
            </a:r>
            <a:r>
              <a:rPr lang="en-US" sz="3200" b="1" dirty="0">
                <a:latin typeface="Franklin Gothic Medium" panose="020B06030201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Medium" panose="020B0603020102020204" pitchFamily="34" charset="0"/>
              </a:rPr>
              <a:t>Power Point Presentation + Computer + Projector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Medium" panose="020B0603020102020204" pitchFamily="34" charset="0"/>
              </a:rPr>
              <a:t>1 checklist/participant </a:t>
            </a:r>
            <a:r>
              <a:rPr lang="en-US" sz="2800" dirty="0" smtClean="0">
                <a:latin typeface="Franklin Gothic Medium" panose="020B0603020102020204" pitchFamily="34" charset="0"/>
                <a:hlinkClick r:id="rId3"/>
              </a:rPr>
              <a:t>oregongoestocollege.org/resources</a:t>
            </a:r>
            <a:endParaRPr lang="en-US" sz="2800" dirty="0" smtClean="0">
              <a:latin typeface="Franklin Gothic Medium" panose="020B0603020102020204" pitchFamily="34" charset="0"/>
            </a:endParaRPr>
          </a:p>
          <a:p>
            <a:r>
              <a:rPr lang="en-US" sz="3200" b="1" dirty="0" smtClean="0">
                <a:latin typeface="Franklin Gothic Medium" panose="020B0603020102020204" pitchFamily="34" charset="0"/>
              </a:rPr>
              <a:t>Approximate time</a:t>
            </a:r>
            <a:r>
              <a:rPr lang="en-US" sz="3200" b="1" dirty="0">
                <a:latin typeface="Franklin Gothic Medium" panose="020B0603020102020204" pitchFamily="34" charset="0"/>
              </a:rPr>
              <a:t>: </a:t>
            </a:r>
            <a:r>
              <a:rPr lang="en-US" sz="2800" dirty="0">
                <a:latin typeface="Franklin Gothic Medium" panose="020B0603020102020204" pitchFamily="34" charset="0"/>
              </a:rPr>
              <a:t>30 minutes (includes time for participant </a:t>
            </a:r>
            <a:r>
              <a:rPr lang="en-US" sz="2800" dirty="0" smtClean="0">
                <a:latin typeface="Franklin Gothic Medium" panose="020B0603020102020204" pitchFamily="34" charset="0"/>
              </a:rPr>
              <a:t>think-pair-shares)</a:t>
            </a:r>
            <a:endParaRPr lang="en-US" sz="2800" b="1" dirty="0">
              <a:latin typeface="Franklin Gothic Medium" panose="020B0603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75969" y="796356"/>
            <a:ext cx="4642938" cy="461665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Delete this slide before you begin.</a:t>
            </a:r>
          </a:p>
        </p:txBody>
      </p:sp>
    </p:spTree>
    <p:extLst>
      <p:ext uri="{BB962C8B-B14F-4D97-AF65-F5344CB8AC3E}">
        <p14:creationId xmlns:p14="http://schemas.microsoft.com/office/powerpoint/2010/main" val="241860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 anchor="b"/>
          <a:lstStyle/>
          <a:p>
            <a:r>
              <a:rPr lang="en-US" dirty="0" smtClean="0">
                <a:sym typeface="Wingdings" panose="05000000000000000000" pitchFamily="2" charset="2"/>
              </a:rPr>
              <a:t>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CHOOSE POSITIVE PEOPLE &amp; ACIVITIES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95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involved.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3"/>
          <a:stretch/>
        </p:blipFill>
        <p:spPr/>
      </p:pic>
    </p:spTree>
    <p:extLst>
      <p:ext uri="{BB962C8B-B14F-4D97-AF65-F5344CB8AC3E}">
        <p14:creationId xmlns:p14="http://schemas.microsoft.com/office/powerpoint/2010/main" val="298960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Spend time with good people.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940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good choices.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"/>
          <a:stretch/>
        </p:blipFill>
        <p:spPr/>
      </p:pic>
    </p:spTree>
    <p:extLst>
      <p:ext uri="{BB962C8B-B14F-4D97-AF65-F5344CB8AC3E}">
        <p14:creationId xmlns:p14="http://schemas.microsoft.com/office/powerpoint/2010/main" val="408643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0" dirty="0" smtClean="0">
                <a:sym typeface="Webdings" panose="05030102010509060703" pitchFamily="18" charset="2"/>
              </a:rPr>
              <a:t></a:t>
            </a:r>
            <a:endParaRPr lang="en-US" b="0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LEARN ABOUT OPTIONS FOR YOUR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76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Explore college and career options.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981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about paying for college.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Photo: Flickr/Sal </a:t>
            </a:r>
            <a:r>
              <a:rPr lang="en-US" dirty="0" err="1" smtClean="0"/>
              <a:t>Falko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16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organized and get help.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3"/>
          <a:stretch/>
        </p:blipFill>
        <p:spPr/>
      </p:pic>
    </p:spTree>
    <p:extLst>
      <p:ext uri="{BB962C8B-B14F-4D97-AF65-F5344CB8AC3E}">
        <p14:creationId xmlns:p14="http://schemas.microsoft.com/office/powerpoint/2010/main" val="231597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your plan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0" dirty="0" smtClean="0">
                <a:latin typeface="Wingdings 2" panose="05020102010507070707" pitchFamily="18" charset="2"/>
              </a:rPr>
              <a:t>2</a:t>
            </a:r>
            <a:endParaRPr lang="en-US" b="0" dirty="0">
              <a:latin typeface="Wingdings 2" panose="05020102010507070707" pitchFamily="18" charset="2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APPLY, PAY &amp; GO TO COLLEGE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8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How are you feeling about your plans for after high school?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Quick reaction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1364" y="685792"/>
            <a:ext cx="731520" cy="7315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Wingdings" panose="05000000000000000000" pitchFamily="2" charset="2"/>
                <a:sym typeface="Webdings" panose="05030102010509060703" pitchFamily="18" charset="2"/>
              </a:rPr>
              <a:t>C</a:t>
            </a:r>
            <a:endParaRPr 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4256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1981200" y="1295400"/>
            <a:ext cx="8229601" cy="4343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 dirty="0">
              <a:latin typeface="Franklin Gothic Medium" panose="020B06030201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Medium" panose="020B0603020102020204" pitchFamily="34" charset="0"/>
              </a:rPr>
              <a:t>This </a:t>
            </a:r>
            <a:r>
              <a:rPr lang="en-US" sz="2800" dirty="0" smtClean="0">
                <a:latin typeface="Franklin Gothic Medium" panose="020B0603020102020204" pitchFamily="34" charset="0"/>
              </a:rPr>
              <a:t>PowerPoint </a:t>
            </a:r>
            <a:r>
              <a:rPr lang="en-US" sz="2800" dirty="0">
                <a:latin typeface="Franklin Gothic Medium" panose="020B0603020102020204" pitchFamily="34" charset="0"/>
              </a:rPr>
              <a:t>presentation walks through Oregon Goes To College’s </a:t>
            </a:r>
            <a:r>
              <a:rPr lang="en-US" sz="2800" i="1" dirty="0">
                <a:latin typeface="Franklin Gothic Medium" panose="020B0603020102020204" pitchFamily="34" charset="0"/>
              </a:rPr>
              <a:t>It’s A Plan</a:t>
            </a:r>
            <a:r>
              <a:rPr lang="en-US" sz="2800" dirty="0">
                <a:latin typeface="Franklin Gothic Medium" panose="020B0603020102020204" pitchFamily="34" charset="0"/>
              </a:rPr>
              <a:t> checklists for </a:t>
            </a:r>
            <a:r>
              <a:rPr lang="en-US" sz="2800" dirty="0" smtClean="0">
                <a:latin typeface="Franklin Gothic Medium" panose="020B0603020102020204" pitchFamily="34" charset="0"/>
              </a:rPr>
              <a:t>students (</a:t>
            </a:r>
            <a:r>
              <a:rPr lang="en-US" sz="2800" dirty="0">
                <a:latin typeface="Franklin Gothic Medium" panose="020B0603020102020204" pitchFamily="34" charset="0"/>
              </a:rPr>
              <a:t>also useful for </a:t>
            </a:r>
            <a:r>
              <a:rPr lang="en-US" sz="2800" dirty="0" smtClean="0">
                <a:latin typeface="Franklin Gothic Medium" panose="020B0603020102020204" pitchFamily="34" charset="0"/>
              </a:rPr>
              <a:t>families and staff</a:t>
            </a:r>
            <a:r>
              <a:rPr lang="en-US" sz="2800" dirty="0">
                <a:latin typeface="Franklin Gothic Medium" panose="020B0603020102020204" pitchFamily="34" charset="0"/>
              </a:rPr>
              <a:t>, as well</a:t>
            </a:r>
            <a:r>
              <a:rPr lang="en-US" sz="2800" dirty="0" smtClean="0">
                <a:latin typeface="Franklin Gothic Medium" panose="020B0603020102020204" pitchFamily="34" charset="0"/>
              </a:rPr>
              <a:t>).</a:t>
            </a:r>
            <a:endParaRPr lang="en-US" sz="2800" dirty="0">
              <a:latin typeface="Franklin Gothic Medium" panose="020B06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Franklin Gothic Medium" panose="020B0603020102020204" pitchFamily="34" charset="0"/>
              </a:rPr>
              <a:t>There are notes below each slide that you can use as a basic script. Refer </a:t>
            </a:r>
            <a:r>
              <a:rPr lang="en-US" sz="2800" dirty="0">
                <a:latin typeface="Franklin Gothic Medium" panose="020B0603020102020204" pitchFamily="34" charset="0"/>
              </a:rPr>
              <a:t>to any printed checklists that you provide the audience (or have them access it </a:t>
            </a:r>
            <a:r>
              <a:rPr lang="en-US" sz="2800" dirty="0" smtClean="0">
                <a:latin typeface="Franklin Gothic Medium" panose="020B0603020102020204" pitchFamily="34" charset="0"/>
              </a:rPr>
              <a:t>at </a:t>
            </a:r>
            <a:r>
              <a:rPr lang="en-US" sz="2800" dirty="0" smtClean="0">
                <a:latin typeface="Franklin Gothic Medium" panose="020B0603020102020204" pitchFamily="34" charset="0"/>
                <a:hlinkClick r:id="rId3"/>
              </a:rPr>
              <a:t>oregongoestocollege.org/prepare</a:t>
            </a:r>
            <a:r>
              <a:rPr lang="en-US" sz="2800" dirty="0" smtClean="0">
                <a:latin typeface="Franklin Gothic Medium" panose="020B0603020102020204" pitchFamily="34" charset="0"/>
              </a:rPr>
              <a:t>).</a:t>
            </a:r>
            <a:endParaRPr lang="en-US" sz="2800" dirty="0">
              <a:latin typeface="Franklin Gothic Medium" panose="020B06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Medium" panose="020B0603020102020204" pitchFamily="34" charset="0"/>
              </a:rPr>
              <a:t>Depending on your audience, you won’t need all of the talking points. Delete what you won’t </a:t>
            </a:r>
            <a:r>
              <a:rPr lang="en-US" sz="2800" dirty="0" smtClean="0">
                <a:latin typeface="Franklin Gothic Medium" panose="020B0603020102020204" pitchFamily="34" charset="0"/>
              </a:rPr>
              <a:t>need.</a:t>
            </a:r>
          </a:p>
        </p:txBody>
      </p:sp>
      <p:sp>
        <p:nvSpPr>
          <p:cNvPr id="7" name="Rectangle 6"/>
          <p:cNvSpPr/>
          <p:nvPr/>
        </p:nvSpPr>
        <p:spPr>
          <a:xfrm>
            <a:off x="7175969" y="796356"/>
            <a:ext cx="4642938" cy="461665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Delete this slide before you begin.</a:t>
            </a:r>
          </a:p>
        </p:txBody>
      </p:sp>
    </p:spTree>
    <p:extLst>
      <p:ext uri="{BB962C8B-B14F-4D97-AF65-F5344CB8AC3E}">
        <p14:creationId xmlns:p14="http://schemas.microsoft.com/office/powerpoint/2010/main" val="79848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 to college.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Photo: Beaverton High School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736" b="187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0378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APPLY: </a:t>
            </a:r>
            <a:r>
              <a:rPr lang="en-US" dirty="0" smtClean="0"/>
              <a:t>Key 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297" y="1600200"/>
            <a:ext cx="8229600" cy="731520"/>
          </a:xfrm>
        </p:spPr>
        <p:txBody>
          <a:bodyPr/>
          <a:lstStyle/>
          <a:p>
            <a:r>
              <a:rPr lang="en-US" sz="3200" dirty="0" smtClean="0"/>
              <a:t>Common App opens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1368" y="1599882"/>
            <a:ext cx="2651760" cy="731838"/>
          </a:xfrm>
        </p:spPr>
        <p:txBody>
          <a:bodyPr/>
          <a:lstStyle/>
          <a:p>
            <a:r>
              <a:rPr lang="en-US" b="0" dirty="0" smtClean="0"/>
              <a:t>August 1</a:t>
            </a:r>
            <a:endParaRPr lang="en-US" b="0" dirty="0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>
          <a:xfrm>
            <a:off x="3415297" y="2797098"/>
            <a:ext cx="8229600" cy="731520"/>
          </a:xfrm>
        </p:spPr>
        <p:txBody>
          <a:bodyPr/>
          <a:lstStyle/>
          <a:p>
            <a:r>
              <a:rPr lang="en-US" sz="3200" dirty="0" smtClean="0"/>
              <a:t>Early application deadline for many </a:t>
            </a:r>
            <a:br>
              <a:rPr lang="en-US" sz="3200" dirty="0" smtClean="0"/>
            </a:br>
            <a:r>
              <a:rPr lang="en-US" sz="3200" dirty="0" smtClean="0"/>
              <a:t>4-year colleges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24833" y="2770276"/>
            <a:ext cx="2651760" cy="731838"/>
          </a:xfrm>
        </p:spPr>
        <p:txBody>
          <a:bodyPr>
            <a:normAutofit/>
          </a:bodyPr>
          <a:lstStyle/>
          <a:p>
            <a:r>
              <a:rPr lang="en-US" b="0" dirty="0" smtClean="0"/>
              <a:t>November 1</a:t>
            </a:r>
            <a:endParaRPr lang="en-US" b="0" dirty="0"/>
          </a:p>
        </p:txBody>
      </p:sp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3415297" y="3933622"/>
            <a:ext cx="8229600" cy="731520"/>
          </a:xfrm>
        </p:spPr>
        <p:txBody>
          <a:bodyPr/>
          <a:lstStyle/>
          <a:p>
            <a:r>
              <a:rPr lang="en-US" sz="3200" dirty="0" smtClean="0"/>
              <a:t>Priority application deadline for many </a:t>
            </a:r>
            <a:br>
              <a:rPr lang="en-US" sz="3200" dirty="0" smtClean="0"/>
            </a:br>
            <a:r>
              <a:rPr lang="en-US" sz="3200" dirty="0" smtClean="0"/>
              <a:t>4-year colleges in Oregon</a:t>
            </a:r>
            <a:endParaRPr lang="en-US" sz="3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4833" y="3907118"/>
            <a:ext cx="2651760" cy="731838"/>
          </a:xfrm>
        </p:spPr>
        <p:txBody>
          <a:bodyPr>
            <a:normAutofit/>
          </a:bodyPr>
          <a:lstStyle/>
          <a:p>
            <a:r>
              <a:rPr lang="en-US" b="0" dirty="0" smtClean="0"/>
              <a:t>February 1</a:t>
            </a:r>
            <a:endParaRPr lang="en-US" b="0" dirty="0"/>
          </a:p>
        </p:txBody>
      </p:sp>
      <p:sp>
        <p:nvSpPr>
          <p:cNvPr id="9" name="Content Placeholder 8"/>
          <p:cNvSpPr>
            <a:spLocks noGrp="1"/>
          </p:cNvSpPr>
          <p:nvPr>
            <p:ph idx="19"/>
          </p:nvPr>
        </p:nvSpPr>
        <p:spPr>
          <a:xfrm>
            <a:off x="3415297" y="5043642"/>
            <a:ext cx="8229600" cy="731520"/>
          </a:xfrm>
        </p:spPr>
        <p:txBody>
          <a:bodyPr/>
          <a:lstStyle/>
          <a:p>
            <a:r>
              <a:rPr lang="en-US" sz="3200" dirty="0" smtClean="0"/>
              <a:t>Many apprenticeship applications open</a:t>
            </a:r>
            <a:endParaRPr lang="en-US" sz="32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631368" y="5043483"/>
            <a:ext cx="2651760" cy="731838"/>
          </a:xfrm>
        </p:spPr>
        <p:txBody>
          <a:bodyPr/>
          <a:lstStyle/>
          <a:p>
            <a:r>
              <a:rPr lang="en-US" b="0" dirty="0" smtClean="0"/>
              <a:t>April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76279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 for college.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4456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PAY: </a:t>
            </a:r>
            <a:r>
              <a:rPr lang="en-US" dirty="0" smtClean="0"/>
              <a:t>Key 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297" y="1600200"/>
            <a:ext cx="8229600" cy="731520"/>
          </a:xfrm>
        </p:spPr>
        <p:txBody>
          <a:bodyPr/>
          <a:lstStyle/>
          <a:p>
            <a:r>
              <a:rPr lang="en-US" sz="3200" dirty="0" smtClean="0"/>
              <a:t>FAFSA and ORSAA open; apply ASAP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1368" y="1599882"/>
            <a:ext cx="2651760" cy="731838"/>
          </a:xfrm>
        </p:spPr>
        <p:txBody>
          <a:bodyPr/>
          <a:lstStyle/>
          <a:p>
            <a:r>
              <a:rPr lang="en-US" b="0" dirty="0" smtClean="0"/>
              <a:t>October 1</a:t>
            </a:r>
            <a:endParaRPr lang="en-US" b="0" dirty="0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>
          <a:xfrm>
            <a:off x="3415297" y="2797098"/>
            <a:ext cx="8229600" cy="731520"/>
          </a:xfrm>
        </p:spPr>
        <p:txBody>
          <a:bodyPr/>
          <a:lstStyle/>
          <a:p>
            <a:r>
              <a:rPr lang="en-US" sz="3200" dirty="0" smtClean="0"/>
              <a:t>OSAC Scholarship application opens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24833" y="2770276"/>
            <a:ext cx="2651760" cy="731838"/>
          </a:xfrm>
        </p:spPr>
        <p:txBody>
          <a:bodyPr>
            <a:normAutofit/>
          </a:bodyPr>
          <a:lstStyle/>
          <a:p>
            <a:r>
              <a:rPr lang="en-US" b="0" dirty="0" smtClean="0"/>
              <a:t>November 1</a:t>
            </a:r>
            <a:endParaRPr lang="en-US" b="0" dirty="0"/>
          </a:p>
        </p:txBody>
      </p:sp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3415297" y="3933622"/>
            <a:ext cx="8229600" cy="731520"/>
          </a:xfrm>
        </p:spPr>
        <p:txBody>
          <a:bodyPr/>
          <a:lstStyle/>
          <a:p>
            <a:r>
              <a:rPr lang="en-US" sz="3200" dirty="0" smtClean="0"/>
              <a:t>OSAC, Ford Scholars and many other scholarships deadline</a:t>
            </a:r>
            <a:endParaRPr lang="en-US" sz="3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4833" y="3907118"/>
            <a:ext cx="2651760" cy="731838"/>
          </a:xfrm>
        </p:spPr>
        <p:txBody>
          <a:bodyPr>
            <a:normAutofit/>
          </a:bodyPr>
          <a:lstStyle/>
          <a:p>
            <a:r>
              <a:rPr lang="en-US" b="0" dirty="0" smtClean="0"/>
              <a:t>March 1</a:t>
            </a:r>
            <a:endParaRPr lang="en-US" b="0" dirty="0"/>
          </a:p>
        </p:txBody>
      </p:sp>
      <p:sp>
        <p:nvSpPr>
          <p:cNvPr id="9" name="Content Placeholder 8"/>
          <p:cNvSpPr>
            <a:spLocks noGrp="1"/>
          </p:cNvSpPr>
          <p:nvPr>
            <p:ph idx="19"/>
          </p:nvPr>
        </p:nvSpPr>
        <p:spPr>
          <a:xfrm>
            <a:off x="3415297" y="5043642"/>
            <a:ext cx="8229600" cy="731520"/>
          </a:xfrm>
        </p:spPr>
        <p:txBody>
          <a:bodyPr/>
          <a:lstStyle/>
          <a:p>
            <a:r>
              <a:rPr lang="en-US" sz="3200" dirty="0" smtClean="0"/>
              <a:t>Oregon Promise deadline for most students</a:t>
            </a:r>
            <a:endParaRPr lang="en-US" sz="32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631368" y="5043483"/>
            <a:ext cx="2651760" cy="731838"/>
          </a:xfrm>
        </p:spPr>
        <p:txBody>
          <a:bodyPr/>
          <a:lstStyle/>
          <a:p>
            <a:r>
              <a:rPr lang="en-US" b="0" dirty="0" smtClean="0"/>
              <a:t>June 1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105922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 to college.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Lane Community College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87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GO: </a:t>
            </a:r>
            <a:r>
              <a:rPr lang="en-US" dirty="0" smtClean="0"/>
              <a:t>Key 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297" y="1600200"/>
            <a:ext cx="8229600" cy="731520"/>
          </a:xfrm>
        </p:spPr>
        <p:txBody>
          <a:bodyPr/>
          <a:lstStyle/>
          <a:p>
            <a:r>
              <a:rPr lang="en-US" sz="3200" dirty="0" smtClean="0"/>
              <a:t>Decision deadline for many 4-year colleges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1368" y="1599882"/>
            <a:ext cx="2651760" cy="731838"/>
          </a:xfrm>
        </p:spPr>
        <p:txBody>
          <a:bodyPr/>
          <a:lstStyle/>
          <a:p>
            <a:r>
              <a:rPr lang="en-US" b="0" dirty="0" smtClean="0"/>
              <a:t>May 1</a:t>
            </a:r>
            <a:endParaRPr lang="en-US" b="0" dirty="0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>
          <a:xfrm>
            <a:off x="3415297" y="2797098"/>
            <a:ext cx="8229600" cy="731520"/>
          </a:xfrm>
        </p:spPr>
        <p:txBody>
          <a:bodyPr/>
          <a:lstStyle/>
          <a:p>
            <a:r>
              <a:rPr lang="en-US" sz="3200" dirty="0" smtClean="0"/>
              <a:t>Register for fall classes at Oregon </a:t>
            </a:r>
            <a:br>
              <a:rPr lang="en-US" sz="3200" dirty="0" smtClean="0"/>
            </a:br>
            <a:r>
              <a:rPr lang="en-US" sz="3200" dirty="0" smtClean="0"/>
              <a:t>community colleges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24833" y="2770276"/>
            <a:ext cx="2651760" cy="731838"/>
          </a:xfrm>
        </p:spPr>
        <p:txBody>
          <a:bodyPr>
            <a:normAutofit/>
          </a:bodyPr>
          <a:lstStyle/>
          <a:p>
            <a:r>
              <a:rPr lang="en-US" b="0" dirty="0" smtClean="0"/>
              <a:t>May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714444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What are three things you’re looking forward to after high school?</a:t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What are three things you’re nervous or unsure about?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Reflect and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26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1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12</a:t>
            </a:r>
            <a:r>
              <a:rPr lang="en-US" baseline="30000" dirty="0" smtClean="0"/>
              <a:t>TH</a:t>
            </a:r>
            <a:r>
              <a:rPr lang="en-US" dirty="0" smtClean="0"/>
              <a:t> GRADE STUDENTS NEED TO DO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College: It’s A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12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320" y="1592991"/>
            <a:ext cx="5212080" cy="457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592991"/>
            <a:ext cx="5212080" cy="4568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College = education after high school.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2144" y="6267141"/>
            <a:ext cx="3810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chemeClr val="accent1"/>
                </a:solidFill>
                <a:latin typeface="Franklin Gothic Book" panose="020B0503020102020204" pitchFamily="34" charset="0"/>
              </a:rPr>
              <a:t>Oregon Tradeswomen, Inc./Dawn Jones Redstone</a:t>
            </a:r>
            <a:endParaRPr lang="en-US" sz="1050" i="1" dirty="0">
              <a:solidFill>
                <a:schemeClr val="accent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Right Triangle 9"/>
          <p:cNvSpPr/>
          <p:nvPr/>
        </p:nvSpPr>
        <p:spPr>
          <a:xfrm rot="16200000">
            <a:off x="9865894" y="4531895"/>
            <a:ext cx="2326105" cy="2326105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1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What do you imagine yourself doing in 15 years?</a:t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How will you get there?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Reflect and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5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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FOCUS ON BEING SUCCESSFUL IN SCHOOL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Achieve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8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well in school.</a:t>
            </a:r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398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the right classes.</a:t>
            </a:r>
            <a:endParaRPr lang="en-US" dirty="0"/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504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Prepare for college admission tests.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411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OGTC 2021">
      <a:dk1>
        <a:sysClr val="windowText" lastClr="000000"/>
      </a:dk1>
      <a:lt1>
        <a:sysClr val="window" lastClr="FFFFFF"/>
      </a:lt1>
      <a:dk2>
        <a:srgbClr val="00AEEF"/>
      </a:dk2>
      <a:lt2>
        <a:srgbClr val="C9F1FF"/>
      </a:lt2>
      <a:accent1>
        <a:srgbClr val="253271"/>
      </a:accent1>
      <a:accent2>
        <a:srgbClr val="8CC63F"/>
      </a:accent2>
      <a:accent3>
        <a:srgbClr val="BFBFBF"/>
      </a:accent3>
      <a:accent4>
        <a:srgbClr val="D0E8B2"/>
      </a:accent4>
      <a:accent5>
        <a:srgbClr val="FF421D"/>
      </a:accent5>
      <a:accent6>
        <a:srgbClr val="007F42"/>
      </a:accent6>
      <a:hlink>
        <a:srgbClr val="00AEEF"/>
      </a:hlink>
      <a:folHlink>
        <a:srgbClr val="D8D8D8"/>
      </a:folHlink>
    </a:clrScheme>
    <a:fontScheme name="OGTC 2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GTC Template 2021.potx" id="{F09AF68C-F932-4165-A6D6-A0F0080BD630}" vid="{D3DE3A35-46AD-4BA4-A548-6E6DC1D127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</TotalTime>
  <Words>2071</Words>
  <Application>Microsoft Office PowerPoint</Application>
  <PresentationFormat>Widescreen</PresentationFormat>
  <Paragraphs>177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Corbel</vt:lpstr>
      <vt:lpstr>Franklin Gothic Book</vt:lpstr>
      <vt:lpstr>Franklin Gothic Medium</vt:lpstr>
      <vt:lpstr>Webdings</vt:lpstr>
      <vt:lpstr>Wingdings</vt:lpstr>
      <vt:lpstr>Wingdings 2</vt:lpstr>
      <vt:lpstr>Basis</vt:lpstr>
      <vt:lpstr>Instructions</vt:lpstr>
      <vt:lpstr>Instructions</vt:lpstr>
      <vt:lpstr>College: It’s A Plan</vt:lpstr>
      <vt:lpstr>College = education after high school.</vt:lpstr>
      <vt:lpstr>What do you imagine yourself doing in 15 years?  How will you get there?</vt:lpstr>
      <vt:lpstr>Achieve</vt:lpstr>
      <vt:lpstr>Do well in school.</vt:lpstr>
      <vt:lpstr>Take the right classes.</vt:lpstr>
      <vt:lpstr>Prepare for college admission tests.</vt:lpstr>
      <vt:lpstr>Engage</vt:lpstr>
      <vt:lpstr>Get involved.</vt:lpstr>
      <vt:lpstr>Spend time with good people.</vt:lpstr>
      <vt:lpstr>Make good choices.</vt:lpstr>
      <vt:lpstr>Explore</vt:lpstr>
      <vt:lpstr>Explore college and career options.</vt:lpstr>
      <vt:lpstr>Learn about paying for college.</vt:lpstr>
      <vt:lpstr>Get organized and get help.</vt:lpstr>
      <vt:lpstr>Make your plan</vt:lpstr>
      <vt:lpstr>How are you feeling about your plans for after high school?</vt:lpstr>
      <vt:lpstr>Apply to college.</vt:lpstr>
      <vt:lpstr>APPLY: Key dates</vt:lpstr>
      <vt:lpstr>Pay for college.</vt:lpstr>
      <vt:lpstr>PAY: Key dates</vt:lpstr>
      <vt:lpstr>Go to college.</vt:lpstr>
      <vt:lpstr>GO: Key dates</vt:lpstr>
      <vt:lpstr>What are three things you’re looking forward to after high school?  What are three things you’re nervous or unsure about?</vt:lpstr>
      <vt:lpstr>PowerPoint Presentation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Beck, Dana</dc:creator>
  <cp:lastModifiedBy>Beck, Dana</cp:lastModifiedBy>
  <cp:revision>36</cp:revision>
  <dcterms:created xsi:type="dcterms:W3CDTF">2021-07-13T19:36:39Z</dcterms:created>
  <dcterms:modified xsi:type="dcterms:W3CDTF">2021-08-09T17:14:47Z</dcterms:modified>
</cp:coreProperties>
</file>