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48" r:id="rId5"/>
  </p:sldMasterIdLst>
  <p:notesMasterIdLst>
    <p:notesMasterId r:id="rId36"/>
  </p:notesMasterIdLst>
  <p:sldIdLst>
    <p:sldId id="286" r:id="rId6"/>
    <p:sldId id="257" r:id="rId7"/>
    <p:sldId id="282" r:id="rId8"/>
    <p:sldId id="258" r:id="rId9"/>
    <p:sldId id="265" r:id="rId10"/>
    <p:sldId id="259" r:id="rId11"/>
    <p:sldId id="260" r:id="rId12"/>
    <p:sldId id="261" r:id="rId13"/>
    <p:sldId id="262" r:id="rId14"/>
    <p:sldId id="263" r:id="rId15"/>
    <p:sldId id="264" r:id="rId16"/>
    <p:sldId id="271" r:id="rId17"/>
    <p:sldId id="266" r:id="rId18"/>
    <p:sldId id="267" r:id="rId19"/>
    <p:sldId id="272" r:id="rId20"/>
    <p:sldId id="273" r:id="rId21"/>
    <p:sldId id="268" r:id="rId22"/>
    <p:sldId id="275" r:id="rId23"/>
    <p:sldId id="276" r:id="rId24"/>
    <p:sldId id="278" r:id="rId25"/>
    <p:sldId id="277" r:id="rId26"/>
    <p:sldId id="279" r:id="rId27"/>
    <p:sldId id="274" r:id="rId28"/>
    <p:sldId id="269" r:id="rId29"/>
    <p:sldId id="270" r:id="rId30"/>
    <p:sldId id="280" r:id="rId31"/>
    <p:sldId id="283" r:id="rId32"/>
    <p:sldId id="281"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21D"/>
    <a:srgbClr val="253270"/>
    <a:srgbClr val="00AEEF"/>
    <a:srgbClr val="C8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46AF4-D362-4E58-AA81-525D21A061C1}" v="1" dt="2024-01-23T23:13:43.368"/>
    <p1510:client id="{D4DFFE3F-6046-8E20-96B2-DC8A396099FC}" v="56" dt="2024-01-23T22:54:17.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7432" autoAdjust="0"/>
  </p:normalViewPr>
  <p:slideViewPr>
    <p:cSldViewPr snapToGrid="0">
      <p:cViewPr varScale="1">
        <p:scale>
          <a:sx n="123" d="100"/>
          <a:sy n="123" d="100"/>
        </p:scale>
        <p:origin x="18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Ashley Raven" userId="bc0eac5a-1c04-4247-afe6-4c565f2d1052" providerId="ADAL" clId="{62246AF4-D362-4E58-AA81-525D21A061C1}"/>
    <pc:docChg chg="modSld">
      <pc:chgData name="Rodriguez, Ashley Raven" userId="bc0eac5a-1c04-4247-afe6-4c565f2d1052" providerId="ADAL" clId="{62246AF4-D362-4E58-AA81-525D21A061C1}" dt="2024-01-23T23:13:48.224" v="1" actId="1076"/>
      <pc:docMkLst>
        <pc:docMk/>
      </pc:docMkLst>
      <pc:sldChg chg="modSp mod">
        <pc:chgData name="Rodriguez, Ashley Raven" userId="bc0eac5a-1c04-4247-afe6-4c565f2d1052" providerId="ADAL" clId="{62246AF4-D362-4E58-AA81-525D21A061C1}" dt="2024-01-23T23:13:48.224" v="1" actId="1076"/>
        <pc:sldMkLst>
          <pc:docMk/>
          <pc:sldMk cId="1726347379" sldId="286"/>
        </pc:sldMkLst>
        <pc:spChg chg="mod">
          <ac:chgData name="Rodriguez, Ashley Raven" userId="bc0eac5a-1c04-4247-afe6-4c565f2d1052" providerId="ADAL" clId="{62246AF4-D362-4E58-AA81-525D21A061C1}" dt="2024-01-23T23:13:48.224" v="1" actId="1076"/>
          <ac:spMkLst>
            <pc:docMk/>
            <pc:sldMk cId="1726347379" sldId="286"/>
            <ac:spMk id="2" creationId="{F31E526A-9D40-88A0-87AB-5F49ED47B198}"/>
          </ac:spMkLst>
        </pc:spChg>
        <pc:spChg chg="mod">
          <ac:chgData name="Rodriguez, Ashley Raven" userId="bc0eac5a-1c04-4247-afe6-4c565f2d1052" providerId="ADAL" clId="{62246AF4-D362-4E58-AA81-525D21A061C1}" dt="2024-01-23T23:13:43.368" v="0"/>
          <ac:spMkLst>
            <pc:docMk/>
            <pc:sldMk cId="1726347379" sldId="286"/>
            <ac:spMk id="3" creationId="{13214EEF-52A2-B237-766E-C4457D5387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337D2-3EEC-448D-A795-EADD4DC3828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7720D-D293-4222-8478-E729530A892C}" type="slidenum">
              <a:rPr lang="en-US" smtClean="0"/>
              <a:t>‹#›</a:t>
            </a:fld>
            <a:endParaRPr lang="en-US"/>
          </a:p>
        </p:txBody>
      </p:sp>
    </p:spTree>
    <p:extLst>
      <p:ext uri="{BB962C8B-B14F-4D97-AF65-F5344CB8AC3E}">
        <p14:creationId xmlns:p14="http://schemas.microsoft.com/office/powerpoint/2010/main" val="358934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that our time together provides you with all the information you’ll need. But remember – you don’t have to know it all! Financial aid forms can be complicated, and every student and family’s situation is different. There may be some students whose personal circumstances mean they have more complicated responses to the questions on the form. That’s what I’m here for! In fact, we’re particularly grateful for volunteers who can help with the more straightforward cases because it ensures we can devote more time to those who need more in-depth assistance. I’ll say it several times throughout this presentation because I really do mean it. If you don’t know the answer, that’s okay! That’s a great time to encourage the student or family to talk to me </a:t>
            </a:r>
            <a:r>
              <a:rPr lang="en-US" i="1"/>
              <a:t>(and/or fill in the name/s of the people in your building who have the expertise to help with these situations).</a:t>
            </a:r>
            <a:endParaRPr lang="en-US" i="0"/>
          </a:p>
          <a:p>
            <a:endParaRPr lang="en-US" i="0"/>
          </a:p>
          <a:p>
            <a:r>
              <a:rPr lang="en-US" i="0"/>
              <a:t>Here’s what we </a:t>
            </a:r>
            <a:r>
              <a:rPr lang="en-US" b="1" i="0"/>
              <a:t>will</a:t>
            </a:r>
            <a:r>
              <a:rPr lang="en-US" b="0" i="0"/>
              <a:t> be talking about today: </a:t>
            </a:r>
          </a:p>
          <a:p>
            <a:pPr marL="228600" indent="-228600">
              <a:buAutoNum type="arabicPeriod"/>
            </a:pPr>
            <a:r>
              <a:rPr lang="en-US" b="0" i="0"/>
              <a:t>Getting to know each other and why we think it’s important for all FAFSA/ORSAA volunteers to receive training this year, especially;</a:t>
            </a:r>
          </a:p>
          <a:p>
            <a:pPr marL="228600" indent="-228600">
              <a:buAutoNum type="arabicPeriod"/>
            </a:pPr>
            <a:r>
              <a:rPr lang="en-US" b="0" i="0"/>
              <a:t>What students and families should have done before they see you and what you can do if they haven’t completed those steps;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a:t>What’s new or different from the last time you saw a FAFSA or ORSAA;</a:t>
            </a:r>
          </a:p>
          <a:p>
            <a:pPr marL="228600" indent="-228600">
              <a:buAutoNum type="arabicPeriod"/>
            </a:pPr>
            <a:r>
              <a:rPr lang="en-US" b="0" i="0"/>
              <a:t>How to get started with the applications;</a:t>
            </a:r>
          </a:p>
          <a:p>
            <a:pPr marL="228600" indent="-228600">
              <a:buAutoNum type="arabicPeriod"/>
            </a:pPr>
            <a:r>
              <a:rPr lang="en-US" b="0" i="0"/>
              <a:t>What the forms look like;</a:t>
            </a:r>
          </a:p>
          <a:p>
            <a:pPr marL="228600" indent="-228600">
              <a:buAutoNum type="arabicPeriod"/>
            </a:pPr>
            <a:r>
              <a:rPr lang="en-US" b="0" i="0"/>
              <a:t>Some common questions students and families might have; </a:t>
            </a:r>
          </a:p>
          <a:p>
            <a:pPr marL="228600" indent="-228600">
              <a:buAutoNum type="arabicPeriod"/>
            </a:pPr>
            <a:r>
              <a:rPr lang="en-US" b="0" i="0"/>
              <a:t>Final thoughts &amp; reminders.</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2</a:t>
            </a:fld>
            <a:endParaRPr lang="en-US"/>
          </a:p>
        </p:txBody>
      </p:sp>
    </p:spTree>
    <p:extLst>
      <p:ext uri="{BB962C8B-B14F-4D97-AF65-F5344CB8AC3E}">
        <p14:creationId xmlns:p14="http://schemas.microsoft.com/office/powerpoint/2010/main" val="223454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Because the ORSAA generally mirrors the FAFSA, it has also been redesigned for this year and beyond. Most, but not all, of what we’ll be talking about will be true for both forms. I’ve put a “FAFSA only” symbol in the upper right hand corner for those things that are true only for students completing the FAFSA.</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11</a:t>
            </a:fld>
            <a:endParaRPr lang="en-US"/>
          </a:p>
        </p:txBody>
      </p:sp>
    </p:spTree>
    <p:extLst>
      <p:ext uri="{BB962C8B-B14F-4D97-AF65-F5344CB8AC3E}">
        <p14:creationId xmlns:p14="http://schemas.microsoft.com/office/powerpoint/2010/main" val="101006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 is that students and families arrive to the completion event ready to complete their applications. Let’s talk about what that means – and what you can do if they come without being as prepared as we’d like.</a:t>
            </a:r>
          </a:p>
        </p:txBody>
      </p:sp>
      <p:sp>
        <p:nvSpPr>
          <p:cNvPr id="4" name="Slide Number Placeholder 3"/>
          <p:cNvSpPr>
            <a:spLocks noGrp="1"/>
          </p:cNvSpPr>
          <p:nvPr>
            <p:ph type="sldNum" sz="quarter" idx="5"/>
          </p:nvPr>
        </p:nvSpPr>
        <p:spPr/>
        <p:txBody>
          <a:bodyPr/>
          <a:lstStyle/>
          <a:p>
            <a:fld id="{6D47720D-D293-4222-8478-E729530A892C}" type="slidenum">
              <a:rPr lang="en-US" smtClean="0"/>
              <a:t>12</a:t>
            </a:fld>
            <a:endParaRPr lang="en-US"/>
          </a:p>
        </p:txBody>
      </p:sp>
    </p:spTree>
    <p:extLst>
      <p:ext uri="{BB962C8B-B14F-4D97-AF65-F5344CB8AC3E}">
        <p14:creationId xmlns:p14="http://schemas.microsoft.com/office/powerpoint/2010/main" val="295390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the students and the contributing parent will need to have their own individual email addresses. </a:t>
            </a:r>
          </a:p>
          <a:p>
            <a:r>
              <a:rPr lang="en-US"/>
              <a:t>Students should use one that is </a:t>
            </a:r>
            <a:r>
              <a:rPr lang="en-US" i="1"/>
              <a:t>not</a:t>
            </a:r>
            <a:r>
              <a:rPr lang="en-US" i="0"/>
              <a:t> their school email. </a:t>
            </a:r>
          </a:p>
          <a:p>
            <a:endParaRPr lang="en-US" i="0"/>
          </a:p>
          <a:p>
            <a:r>
              <a:rPr lang="en-US" i="0"/>
              <a:t>If you discover that one or both do not have an appropriate email address, your first step is to help them get set up with one. </a:t>
            </a:r>
          </a:p>
          <a:p>
            <a:r>
              <a:rPr lang="en-US" i="0"/>
              <a:t>Gmail is likely the easiest, but they can choose any option they’d like to – and that they will be able to easily check from their home or phone. </a:t>
            </a:r>
          </a:p>
          <a:p>
            <a:r>
              <a:rPr lang="en-US" i="0"/>
              <a:t>Please encourage students to choose an email address that can be used for professional purposes. </a:t>
            </a:r>
            <a:r>
              <a:rPr lang="en-US" i="0" err="1"/>
              <a:t>FirstNameLastName</a:t>
            </a:r>
            <a:r>
              <a:rPr lang="en-US" i="0"/>
              <a:t> is a good choice. SexyBaller121 is not.</a:t>
            </a:r>
          </a:p>
          <a:p>
            <a:endParaRPr lang="en-US" i="0"/>
          </a:p>
          <a:p>
            <a:r>
              <a:rPr lang="en-US" i="0"/>
              <a:t>You might have heard me use the term “contributing parent.” This is one of the changes for the Better FAFSA and the redesigned ORSAA. Make a note of it – we’ll come back to it later. </a:t>
            </a:r>
          </a:p>
        </p:txBody>
      </p:sp>
      <p:sp>
        <p:nvSpPr>
          <p:cNvPr id="4" name="Slide Number Placeholder 3"/>
          <p:cNvSpPr>
            <a:spLocks noGrp="1"/>
          </p:cNvSpPr>
          <p:nvPr>
            <p:ph type="sldNum" sz="quarter" idx="5"/>
          </p:nvPr>
        </p:nvSpPr>
        <p:spPr/>
        <p:txBody>
          <a:bodyPr/>
          <a:lstStyle/>
          <a:p>
            <a:fld id="{6D47720D-D293-4222-8478-E729530A892C}" type="slidenum">
              <a:rPr lang="en-US" smtClean="0"/>
              <a:t>13</a:t>
            </a:fld>
            <a:endParaRPr lang="en-US"/>
          </a:p>
        </p:txBody>
      </p:sp>
    </p:spTree>
    <p:extLst>
      <p:ext uri="{BB962C8B-B14F-4D97-AF65-F5344CB8AC3E}">
        <p14:creationId xmlns:p14="http://schemas.microsoft.com/office/powerpoint/2010/main" val="326453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thing that both the student and contributing parent each need to have is an FSA ID. Again, these will be unique for each family member. Parents who have older children who are in college probably already have an FSA ID, and they can and should use it. </a:t>
            </a:r>
          </a:p>
          <a:p>
            <a:endParaRPr lang="en-US"/>
          </a:p>
          <a:p>
            <a:r>
              <a:rPr lang="en-US"/>
              <a:t>If either the student or contributing parent don’t have an FSA ID, they’ll need to get one before they can complete the FAFSA. </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14</a:t>
            </a:fld>
            <a:endParaRPr lang="en-US"/>
          </a:p>
        </p:txBody>
      </p:sp>
    </p:spTree>
    <p:extLst>
      <p:ext uri="{BB962C8B-B14F-4D97-AF65-F5344CB8AC3E}">
        <p14:creationId xmlns:p14="http://schemas.microsoft.com/office/powerpoint/2010/main" val="313965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Getting the FSA ID may not be automatic. It can take a few days for the process to happen, so it’s possible that this will be the final FAFSA-related step a family can do in this session. </a:t>
            </a:r>
          </a:p>
          <a:p>
            <a:endParaRPr lang="en-US"/>
          </a:p>
          <a:p>
            <a:r>
              <a:rPr lang="en-US"/>
              <a:t>If that’s the case, and the student or family is anxious to do more, you can offer other options that will help them pay for college. For example, encourage the student to complete their Oregon Promise application if they plan to attend an Oregon community college. They could start the OSAC scholarship application. Or they can search for other scholarship opportunities using Oregon Goes To College’s scholarship calendar.</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15</a:t>
            </a:fld>
            <a:endParaRPr lang="en-US"/>
          </a:p>
        </p:txBody>
      </p:sp>
    </p:spTree>
    <p:extLst>
      <p:ext uri="{BB962C8B-B14F-4D97-AF65-F5344CB8AC3E}">
        <p14:creationId xmlns:p14="http://schemas.microsoft.com/office/powerpoint/2010/main" val="326502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to the nuts-and-bolts of filling out the form, let’s talk about some of the key changes. If you’ve ever filled out a FAFSA or ORSAA before, either for yourself, your child or another student, this new “Better FAFSA” will look different and should take less time. If you’ve never filled out a FAFSA or ORSAA before, this next section should still help set the stage for what you need to know to help students. </a:t>
            </a:r>
          </a:p>
          <a:p>
            <a:endParaRPr lang="en-US"/>
          </a:p>
          <a:p>
            <a:r>
              <a:rPr lang="en-US"/>
              <a:t>There are several changes, but let’s talk about the most significant ones.</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7720D-D293-4222-8478-E729530A89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4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form is significantly shorter. </a:t>
            </a:r>
          </a:p>
          <a:p>
            <a:endParaRPr lang="en-US"/>
          </a:p>
          <a:p>
            <a:r>
              <a:rPr lang="en-US"/>
              <a:t>Last year’s FAFSA had 103 possible questions to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The Better FAFSA, can only be completed online, and it will use skip logic to direct students and parents to the questions they need to answer.</a:t>
            </a:r>
          </a:p>
          <a:p>
            <a:r>
              <a:rPr lang="en-US">
                <a:effectLst/>
              </a:rPr>
              <a:t>Applicants will be able to skip as many as 26 questions, depending on their individual circumstances. Some applicants will have to answer as few as 18 questions on the form.</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17</a:t>
            </a:fld>
            <a:endParaRPr lang="en-US"/>
          </a:p>
        </p:txBody>
      </p:sp>
    </p:spTree>
    <p:extLst>
      <p:ext uri="{BB962C8B-B14F-4D97-AF65-F5344CB8AC3E}">
        <p14:creationId xmlns:p14="http://schemas.microsoft.com/office/powerpoint/2010/main" val="405538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recent past, applicants could choose to use the IRS Data Retrieval Tool to reduce the paperwork burden by having their tax information automatically uploaded. For families that could choose this option, it often made the form easier, but not everyone could –or wanted to- use the tool. </a:t>
            </a:r>
          </a:p>
          <a:p>
            <a:endParaRPr lang="en-US"/>
          </a:p>
          <a:p>
            <a:r>
              <a:rPr lang="en-US"/>
              <a:t>On the Better FAFSA, there is no choice. All applications will be connected to the IRS’s database through the IRS Direct Data Exchange. The good news is this means families don’t need to have their tax information with them to complete the forms. It should also reduce the number of errors, which will make the process go faster for everyone.</a:t>
            </a:r>
          </a:p>
        </p:txBody>
      </p:sp>
      <p:sp>
        <p:nvSpPr>
          <p:cNvPr id="4" name="Slide Number Placeholder 3"/>
          <p:cNvSpPr>
            <a:spLocks noGrp="1"/>
          </p:cNvSpPr>
          <p:nvPr>
            <p:ph type="sldNum" sz="quarter" idx="5"/>
          </p:nvPr>
        </p:nvSpPr>
        <p:spPr/>
        <p:txBody>
          <a:bodyPr/>
          <a:lstStyle/>
          <a:p>
            <a:fld id="{6D47720D-D293-4222-8478-E729530A892C}" type="slidenum">
              <a:rPr lang="en-US" smtClean="0"/>
              <a:t>18</a:t>
            </a:fld>
            <a:endParaRPr lang="en-US"/>
          </a:p>
        </p:txBody>
      </p:sp>
    </p:spTree>
    <p:extLst>
      <p:ext uri="{BB962C8B-B14F-4D97-AF65-F5344CB8AC3E}">
        <p14:creationId xmlns:p14="http://schemas.microsoft.com/office/powerpoint/2010/main" val="242231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some vocabulary changes. For example, </a:t>
            </a:r>
          </a:p>
          <a:p>
            <a:endParaRPr lang="en-US"/>
          </a:p>
          <a:p>
            <a:pPr marL="171450" indent="-171450">
              <a:buFont typeface="Arial" panose="020B0604020202020204" pitchFamily="34" charset="0"/>
              <a:buChar char="•"/>
            </a:pPr>
            <a:r>
              <a:rPr lang="en-US"/>
              <a:t>EFC, or expected family contribution, is gone. Instead, the new calculation of a family’s ability to contribute will be called the Student Aid Index</a:t>
            </a:r>
          </a:p>
          <a:p>
            <a:pPr marL="171450" indent="-171450">
              <a:buFont typeface="Arial" panose="020B0604020202020204" pitchFamily="34" charset="0"/>
              <a:buChar char="•"/>
            </a:pPr>
            <a:r>
              <a:rPr lang="en-US"/>
              <a:t>Students will not receive a Student Aid Report, or SAR, after they complete the FAFSA. Instead, they will get a FAFSA Summary Submission</a:t>
            </a:r>
          </a:p>
          <a:p>
            <a:pPr marL="171450" indent="-171450">
              <a:buFont typeface="Arial" panose="020B0604020202020204" pitchFamily="34" charset="0"/>
              <a:buChar char="•"/>
            </a:pPr>
            <a:r>
              <a:rPr lang="en-US"/>
              <a:t>Some language changes are in keeping with the times – “room and board” and “unusual or special circumstances” are out. “Food and housing” and “personal circumstances” are in.</a:t>
            </a:r>
          </a:p>
        </p:txBody>
      </p:sp>
      <p:sp>
        <p:nvSpPr>
          <p:cNvPr id="4" name="Slide Number Placeholder 3"/>
          <p:cNvSpPr>
            <a:spLocks noGrp="1"/>
          </p:cNvSpPr>
          <p:nvPr>
            <p:ph type="sldNum" sz="quarter" idx="5"/>
          </p:nvPr>
        </p:nvSpPr>
        <p:spPr/>
        <p:txBody>
          <a:bodyPr/>
          <a:lstStyle/>
          <a:p>
            <a:fld id="{6D47720D-D293-4222-8478-E729530A892C}" type="slidenum">
              <a:rPr lang="en-US" smtClean="0"/>
              <a:t>19</a:t>
            </a:fld>
            <a:endParaRPr lang="en-US"/>
          </a:p>
        </p:txBody>
      </p:sp>
    </p:spTree>
    <p:extLst>
      <p:ext uri="{BB962C8B-B14F-4D97-AF65-F5344CB8AC3E}">
        <p14:creationId xmlns:p14="http://schemas.microsoft.com/office/powerpoint/2010/main" val="143171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major vocabulary change is related to parents. Instead of having a “Financial Aid Parent,” the new preferred term is “contributor.”</a:t>
            </a:r>
          </a:p>
          <a:p>
            <a:endParaRPr lang="en-US"/>
          </a:p>
          <a:p>
            <a:r>
              <a:rPr lang="en-US"/>
              <a:t>There is also a key change in which parent’s is the contributor, and therefore is the one required to complete the application. In the past, the FAFSA Parent was the one who the student lived with more. </a:t>
            </a:r>
          </a:p>
          <a:p>
            <a:endParaRPr lang="en-US"/>
          </a:p>
          <a:p>
            <a:r>
              <a:rPr lang="en-US"/>
              <a:t>Note this BIG CHANGE: the contributing parent is the one who contributes the most financially. This is the parent who needs to complete the application.</a:t>
            </a:r>
          </a:p>
        </p:txBody>
      </p:sp>
      <p:sp>
        <p:nvSpPr>
          <p:cNvPr id="4" name="Slide Number Placeholder 3"/>
          <p:cNvSpPr>
            <a:spLocks noGrp="1"/>
          </p:cNvSpPr>
          <p:nvPr>
            <p:ph type="sldNum" sz="quarter" idx="5"/>
          </p:nvPr>
        </p:nvSpPr>
        <p:spPr/>
        <p:txBody>
          <a:bodyPr/>
          <a:lstStyle/>
          <a:p>
            <a:fld id="{6D47720D-D293-4222-8478-E729530A892C}" type="slidenum">
              <a:rPr lang="en-US" smtClean="0"/>
              <a:t>20</a:t>
            </a:fld>
            <a:endParaRPr lang="en-US"/>
          </a:p>
        </p:txBody>
      </p:sp>
    </p:spTree>
    <p:extLst>
      <p:ext uri="{BB962C8B-B14F-4D97-AF65-F5344CB8AC3E}">
        <p14:creationId xmlns:p14="http://schemas.microsoft.com/office/powerpoint/2010/main" val="245566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getting acquainted with who is in the room and the task we’re all coming together for.</a:t>
            </a:r>
          </a:p>
        </p:txBody>
      </p:sp>
      <p:sp>
        <p:nvSpPr>
          <p:cNvPr id="4" name="Slide Number Placeholder 3"/>
          <p:cNvSpPr>
            <a:spLocks noGrp="1"/>
          </p:cNvSpPr>
          <p:nvPr>
            <p:ph type="sldNum" sz="quarter" idx="5"/>
          </p:nvPr>
        </p:nvSpPr>
        <p:spPr/>
        <p:txBody>
          <a:bodyPr/>
          <a:lstStyle/>
          <a:p>
            <a:fld id="{6D47720D-D293-4222-8478-E729530A892C}" type="slidenum">
              <a:rPr lang="en-US" smtClean="0"/>
              <a:t>3</a:t>
            </a:fld>
            <a:endParaRPr lang="en-US"/>
          </a:p>
        </p:txBody>
      </p:sp>
    </p:spTree>
    <p:extLst>
      <p:ext uri="{BB962C8B-B14F-4D97-AF65-F5344CB8AC3E}">
        <p14:creationId xmlns:p14="http://schemas.microsoft.com/office/powerpoint/2010/main" val="31836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form was previously available in English and Spanish. </a:t>
            </a:r>
          </a:p>
          <a:p>
            <a:endParaRPr lang="en-US"/>
          </a:p>
          <a:p>
            <a:r>
              <a:rPr lang="en-US"/>
              <a:t>The Better FAFSA, as well as resources and translation services, is now available in the 11 most common languages spoken in the US by English language learners. Please encourage students and families to use the form that is most comfortable for them – even if it isn’t necessarily the most comfortable for you.</a:t>
            </a:r>
          </a:p>
          <a:p>
            <a:endParaRPr lang="en-US"/>
          </a:p>
          <a:p>
            <a:r>
              <a:rPr lang="en-US"/>
              <a:t>The ORSAA will continue to be available in only English and Spanish.</a:t>
            </a:r>
          </a:p>
        </p:txBody>
      </p:sp>
      <p:sp>
        <p:nvSpPr>
          <p:cNvPr id="4" name="Slide Number Placeholder 3"/>
          <p:cNvSpPr>
            <a:spLocks noGrp="1"/>
          </p:cNvSpPr>
          <p:nvPr>
            <p:ph type="sldNum" sz="quarter" idx="5"/>
          </p:nvPr>
        </p:nvSpPr>
        <p:spPr/>
        <p:txBody>
          <a:bodyPr/>
          <a:lstStyle/>
          <a:p>
            <a:fld id="{6D47720D-D293-4222-8478-E729530A892C}" type="slidenum">
              <a:rPr lang="en-US" smtClean="0"/>
              <a:t>21</a:t>
            </a:fld>
            <a:endParaRPr lang="en-US"/>
          </a:p>
        </p:txBody>
      </p:sp>
    </p:spTree>
    <p:extLst>
      <p:ext uri="{BB962C8B-B14F-4D97-AF65-F5344CB8AC3E}">
        <p14:creationId xmlns:p14="http://schemas.microsoft.com/office/powerpoint/2010/main" val="3366104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students could list up to 10 colleges or universities on their application. These are the colleges the student has applied to or plans to apply to. Listing a college allows them to access the student aid index and other information in order to prepare a financial aid offer.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the Better FAFSA, students can now list up to 20 colleges or universities. Since the pandemic, the research tells us that students should have at least one local option on their list. </a:t>
            </a:r>
          </a:p>
          <a:p>
            <a:r>
              <a:rPr lang="en-US"/>
              <a:t>Therefore, we recommend that all students include their local community college in this list, even if they think they’ll only apply to 4 year colleges and universities. Please encourage them to do so. </a:t>
            </a:r>
          </a:p>
        </p:txBody>
      </p:sp>
      <p:sp>
        <p:nvSpPr>
          <p:cNvPr id="4" name="Slide Number Placeholder 3"/>
          <p:cNvSpPr>
            <a:spLocks noGrp="1"/>
          </p:cNvSpPr>
          <p:nvPr>
            <p:ph type="sldNum" sz="quarter" idx="5"/>
          </p:nvPr>
        </p:nvSpPr>
        <p:spPr/>
        <p:txBody>
          <a:bodyPr/>
          <a:lstStyle/>
          <a:p>
            <a:fld id="{6D47720D-D293-4222-8478-E729530A892C}" type="slidenum">
              <a:rPr lang="en-US" smtClean="0"/>
              <a:t>22</a:t>
            </a:fld>
            <a:endParaRPr lang="en-US"/>
          </a:p>
        </p:txBody>
      </p:sp>
    </p:spTree>
    <p:extLst>
      <p:ext uri="{BB962C8B-B14F-4D97-AF65-F5344CB8AC3E}">
        <p14:creationId xmlns:p14="http://schemas.microsoft.com/office/powerpoint/2010/main" val="203909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Now let’s get to the nuts-and-bolts of helping students and parents complete the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7720D-D293-4222-8478-E729530A89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46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and foremost, remember – you are here to help, but you do not have to be the expert! We are all in this together, and I certainly don’t expect you to have all the answers. If you don’t know the answer, please don’t guess – ask! The people in our school/organization who have more training and can help find answers are __________________________.</a:t>
            </a:r>
          </a:p>
        </p:txBody>
      </p:sp>
      <p:sp>
        <p:nvSpPr>
          <p:cNvPr id="4" name="Slide Number Placeholder 3"/>
          <p:cNvSpPr>
            <a:spLocks noGrp="1"/>
          </p:cNvSpPr>
          <p:nvPr>
            <p:ph type="sldNum" sz="quarter" idx="5"/>
          </p:nvPr>
        </p:nvSpPr>
        <p:spPr/>
        <p:txBody>
          <a:bodyPr/>
          <a:lstStyle/>
          <a:p>
            <a:fld id="{6D47720D-D293-4222-8478-E729530A892C}" type="slidenum">
              <a:rPr lang="en-US" smtClean="0"/>
              <a:t>24</a:t>
            </a:fld>
            <a:endParaRPr lang="en-US"/>
          </a:p>
        </p:txBody>
      </p:sp>
    </p:spTree>
    <p:extLst>
      <p:ext uri="{BB962C8B-B14F-4D97-AF65-F5344CB8AC3E}">
        <p14:creationId xmlns:p14="http://schemas.microsoft.com/office/powerpoint/2010/main" val="56621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everyone has their email addresses and FSA ID, it’s time to log in. </a:t>
            </a:r>
          </a:p>
          <a:p>
            <a:endParaRPr lang="en-US"/>
          </a:p>
          <a:p>
            <a:r>
              <a:rPr lang="en-US"/>
              <a:t>For the FAFSA, go to the Federal Student Aid website and choose “Complete the FAFSA Form” from the drop-down “FAFSA Form menu.”</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25</a:t>
            </a:fld>
            <a:endParaRPr lang="en-US"/>
          </a:p>
        </p:txBody>
      </p:sp>
    </p:spTree>
    <p:extLst>
      <p:ext uri="{BB962C8B-B14F-4D97-AF65-F5344CB8AC3E}">
        <p14:creationId xmlns:p14="http://schemas.microsoft.com/office/powerpoint/2010/main" val="94070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ORSAA, start on the Oregon Student Aid website and choose “FAFSA?ORSAA Filter Tool” from the “FAFSA/ORSAA” drop-down menu. This will take them through a series of questions that confirms which application they should complete. If it is determined they should complete the ORSAA, a button to start the form will appear.</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26</a:t>
            </a:fld>
            <a:endParaRPr lang="en-US"/>
          </a:p>
        </p:txBody>
      </p:sp>
    </p:spTree>
    <p:extLst>
      <p:ext uri="{BB962C8B-B14F-4D97-AF65-F5344CB8AC3E}">
        <p14:creationId xmlns:p14="http://schemas.microsoft.com/office/powerpoint/2010/main" val="192596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change “school staff” above to the name of the person you want volunteers to reach out to with questions)</a:t>
            </a:r>
          </a:p>
          <a:p>
            <a:endParaRPr lang="en-US" dirty="0"/>
          </a:p>
          <a:p>
            <a:r>
              <a:rPr lang="en-US" dirty="0"/>
              <a:t>The most important thing I hope you take away from our time together is that you are not alone and you do not have to know all the answers. When a student or parent has a situation that isn’t straightforward, please check in with me </a:t>
            </a:r>
            <a:r>
              <a:rPr lang="en-US" i="1" dirty="0"/>
              <a:t>(or the person in the school you want them to go to). </a:t>
            </a:r>
            <a:r>
              <a:rPr lang="en-US" i="0" dirty="0"/>
              <a:t>We value your time and effort in helping all students, and the more volunteers who can help, the more time we have to assist families who have personal circumstances that may require additional support. </a:t>
            </a:r>
          </a:p>
          <a:p>
            <a:endParaRPr lang="en-US" i="0" dirty="0"/>
          </a:p>
        </p:txBody>
      </p:sp>
      <p:sp>
        <p:nvSpPr>
          <p:cNvPr id="4" name="Slide Number Placeholder 3"/>
          <p:cNvSpPr>
            <a:spLocks noGrp="1"/>
          </p:cNvSpPr>
          <p:nvPr>
            <p:ph type="sldNum" sz="quarter" idx="5"/>
          </p:nvPr>
        </p:nvSpPr>
        <p:spPr/>
        <p:txBody>
          <a:bodyPr/>
          <a:lstStyle/>
          <a:p>
            <a:fld id="{6D47720D-D293-4222-8478-E729530A892C}" type="slidenum">
              <a:rPr lang="en-US" smtClean="0"/>
              <a:t>27</a:t>
            </a:fld>
            <a:endParaRPr lang="en-US"/>
          </a:p>
        </p:txBody>
      </p:sp>
    </p:spTree>
    <p:extLst>
      <p:ext uri="{BB962C8B-B14F-4D97-AF65-F5344CB8AC3E}">
        <p14:creationId xmlns:p14="http://schemas.microsoft.com/office/powerpoint/2010/main" val="105085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D47720D-D293-4222-8478-E729530A892C}" type="slidenum">
              <a:rPr lang="en-US" smtClean="0"/>
              <a:t>28</a:t>
            </a:fld>
            <a:endParaRPr lang="en-US"/>
          </a:p>
        </p:txBody>
      </p:sp>
    </p:spTree>
    <p:extLst>
      <p:ext uri="{BB962C8B-B14F-4D97-AF65-F5344CB8AC3E}">
        <p14:creationId xmlns:p14="http://schemas.microsoft.com/office/powerpoint/2010/main" val="2868251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7720D-D293-4222-8478-E729530A892C}" type="slidenum">
              <a:rPr lang="en-US" smtClean="0"/>
              <a:t>30</a:t>
            </a:fld>
            <a:endParaRPr lang="en-US"/>
          </a:p>
        </p:txBody>
      </p:sp>
    </p:spTree>
    <p:extLst>
      <p:ext uri="{BB962C8B-B14F-4D97-AF65-F5344CB8AC3E}">
        <p14:creationId xmlns:p14="http://schemas.microsoft.com/office/powerpoint/2010/main" val="375144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take a moment to think about the answer to this question – when is the last time you filled out a financial aid form? Then, let’s do some quick introductions to learn who is in the room. Please share your name and the last time you filled out a financial aid application – either for yourself, your child or someone else. </a:t>
            </a:r>
          </a:p>
          <a:p>
            <a:endParaRPr lang="en-US"/>
          </a:p>
          <a:p>
            <a:r>
              <a:rPr lang="en-US"/>
              <a:t>I’ll start. Again, my name is __________. I’ve been helping students with their FAFSAs and ORSAAs for _____ years. The last time I did was _____________.</a:t>
            </a:r>
          </a:p>
        </p:txBody>
      </p:sp>
      <p:sp>
        <p:nvSpPr>
          <p:cNvPr id="4" name="Slide Number Placeholder 3"/>
          <p:cNvSpPr>
            <a:spLocks noGrp="1"/>
          </p:cNvSpPr>
          <p:nvPr>
            <p:ph type="sldNum" sz="quarter" idx="5"/>
          </p:nvPr>
        </p:nvSpPr>
        <p:spPr/>
        <p:txBody>
          <a:bodyPr/>
          <a:lstStyle/>
          <a:p>
            <a:fld id="{6D47720D-D293-4222-8478-E729530A892C}" type="slidenum">
              <a:rPr lang="en-US" smtClean="0"/>
              <a:t>4</a:t>
            </a:fld>
            <a:endParaRPr lang="en-US"/>
          </a:p>
        </p:txBody>
      </p:sp>
    </p:spTree>
    <p:extLst>
      <p:ext uri="{BB962C8B-B14F-4D97-AF65-F5344CB8AC3E}">
        <p14:creationId xmlns:p14="http://schemas.microsoft.com/office/powerpoint/2010/main" val="87429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helpful that you’ve done this before. </a:t>
            </a:r>
          </a:p>
          <a:p>
            <a:endParaRPr lang="en-US"/>
          </a:p>
          <a:p>
            <a:r>
              <a:rPr lang="en-US"/>
              <a:t>But…</a:t>
            </a:r>
          </a:p>
          <a:p>
            <a:endParaRPr lang="en-US"/>
          </a:p>
          <a:p>
            <a:r>
              <a:rPr lang="en-US"/>
              <a:t>This year will be different! Back in 2020, Congress passed the FAFSA Simplification Act requiring changes to the FAFSA for students attending college in fall 2024 and beyond. We’re calling this Better FAFSA because it’s supposed to be better – simplified, streamlined and redesigned. </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5</a:t>
            </a:fld>
            <a:endParaRPr lang="en-US"/>
          </a:p>
        </p:txBody>
      </p:sp>
    </p:spTree>
    <p:extLst>
      <p:ext uri="{BB962C8B-B14F-4D97-AF65-F5344CB8AC3E}">
        <p14:creationId xmlns:p14="http://schemas.microsoft.com/office/powerpoint/2010/main" val="6842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discuss what you need to know about the changes and what you need to know to help students and families, how about a pop quiz? </a:t>
            </a:r>
          </a:p>
          <a:p>
            <a:r>
              <a:rPr lang="en-US"/>
              <a:t>Don’t worry – I’m not grading it. And it’s just two questions to make sure we all know what we’re here for! </a:t>
            </a:r>
          </a:p>
          <a:p>
            <a:endParaRPr lang="en-US"/>
          </a:p>
          <a:p>
            <a:r>
              <a:rPr lang="en-US"/>
              <a:t>FAFSA is an acronym. What does it stand for? Raise your hand when I read the response you think is correct.</a:t>
            </a:r>
          </a:p>
          <a:p>
            <a:pPr marL="228600" indent="-228600">
              <a:buAutoNum type="arabicPeriod"/>
            </a:pPr>
            <a:r>
              <a:rPr lang="en-US"/>
              <a:t>Finally Awarding Funds to Stellar Academics</a:t>
            </a:r>
          </a:p>
          <a:p>
            <a:pPr marL="228600" indent="-228600">
              <a:buAutoNum type="arabicPeriod"/>
            </a:pPr>
            <a:r>
              <a:rPr lang="en-US"/>
              <a:t>Federal Application For Student Aid</a:t>
            </a:r>
          </a:p>
          <a:p>
            <a:pPr marL="228600" indent="-228600">
              <a:buAutoNum type="arabicPeriod"/>
            </a:pPr>
            <a:r>
              <a:rPr lang="en-US"/>
              <a:t>Free Application for Federal Student Aid</a:t>
            </a:r>
          </a:p>
          <a:p>
            <a:pPr marL="228600" indent="-228600">
              <a:buAutoNum type="arabicPeriod"/>
            </a:pPr>
            <a:r>
              <a:rPr lang="en-US"/>
              <a:t>Financial Aid For Students of America</a:t>
            </a:r>
          </a:p>
        </p:txBody>
      </p:sp>
      <p:sp>
        <p:nvSpPr>
          <p:cNvPr id="4" name="Slide Number Placeholder 3"/>
          <p:cNvSpPr>
            <a:spLocks noGrp="1"/>
          </p:cNvSpPr>
          <p:nvPr>
            <p:ph type="sldNum" sz="quarter" idx="5"/>
          </p:nvPr>
        </p:nvSpPr>
        <p:spPr/>
        <p:txBody>
          <a:bodyPr/>
          <a:lstStyle/>
          <a:p>
            <a:fld id="{6D47720D-D293-4222-8478-E729530A892C}" type="slidenum">
              <a:rPr lang="en-US" smtClean="0"/>
              <a:t>6</a:t>
            </a:fld>
            <a:endParaRPr lang="en-US"/>
          </a:p>
        </p:txBody>
      </p:sp>
    </p:spTree>
    <p:extLst>
      <p:ext uri="{BB962C8B-B14F-4D97-AF65-F5344CB8AC3E}">
        <p14:creationId xmlns:p14="http://schemas.microsoft.com/office/powerpoint/2010/main" val="179654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Nice! Yes, those of you who chose #3, Free Application for Federal Student Aid are correct. </a:t>
            </a:r>
          </a:p>
          <a:p>
            <a:r>
              <a:rPr lang="en-US"/>
              <a:t>It’s a pretty good name because it says exactly what it is. </a:t>
            </a:r>
          </a:p>
          <a:p>
            <a:r>
              <a:rPr lang="en-US"/>
              <a:t>It’s free – no student should ever pay to complete or submit it. </a:t>
            </a:r>
          </a:p>
          <a:p>
            <a:r>
              <a:rPr lang="en-US"/>
              <a:t>It’s the application that most students will complete.</a:t>
            </a:r>
          </a:p>
          <a:p>
            <a:r>
              <a:rPr lang="en-US"/>
              <a:t>And they need to do that to access federal aid like Pell grants, federal work-study and government-backed loans. </a:t>
            </a:r>
          </a:p>
          <a:p>
            <a:r>
              <a:rPr lang="en-US"/>
              <a:t>In Oregon, this application is also used to determine if students are eligible for state aid like the Oregon Opportunity Grant. Students applying for Oregon Promise and many other scholarships both in and out of state should also complete a financial aid form, usually the FAFSA. </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7</a:t>
            </a:fld>
            <a:endParaRPr lang="en-US"/>
          </a:p>
        </p:txBody>
      </p:sp>
    </p:spTree>
    <p:extLst>
      <p:ext uri="{BB962C8B-B14F-4D97-AF65-F5344CB8AC3E}">
        <p14:creationId xmlns:p14="http://schemas.microsoft.com/office/powerpoint/2010/main" val="408044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last slide, I mentioned that “most students” complete the FAFSA. So what other financial aid application is out there? And who completes it? </a:t>
            </a:r>
          </a:p>
          <a:p>
            <a:endParaRPr lang="en-US"/>
          </a:p>
          <a:p>
            <a:r>
              <a:rPr lang="en-US"/>
              <a:t>What is the ORSAA? Again, raise your hand when I read the answer you think is correct.</a:t>
            </a:r>
          </a:p>
          <a:p>
            <a:pPr marL="228600" indent="-228600">
              <a:buAutoNum type="arabicPeriod"/>
            </a:pPr>
            <a:r>
              <a:rPr lang="en-US"/>
              <a:t>Oregon’s Really Super Aid Application</a:t>
            </a:r>
          </a:p>
          <a:p>
            <a:pPr marL="228600" indent="-228600">
              <a:buAutoNum type="arabicPeriod"/>
            </a:pPr>
            <a:r>
              <a:rPr lang="en-US"/>
              <a:t>Oregon Student Aid Application</a:t>
            </a:r>
          </a:p>
          <a:p>
            <a:pPr marL="228600" indent="-228600">
              <a:buAutoNum type="arabicPeriod"/>
            </a:pPr>
            <a:r>
              <a:rPr lang="en-US"/>
              <a:t>Oregon’s Request for Some Alternative Aid</a:t>
            </a:r>
          </a:p>
          <a:p>
            <a:pPr marL="228600" indent="-228600">
              <a:buAutoNum type="arabicPeriod"/>
            </a:pPr>
            <a:r>
              <a:rPr lang="en-US"/>
              <a:t>Other Reasons Students Ask for Aid</a:t>
            </a:r>
          </a:p>
        </p:txBody>
      </p:sp>
      <p:sp>
        <p:nvSpPr>
          <p:cNvPr id="4" name="Slide Number Placeholder 3"/>
          <p:cNvSpPr>
            <a:spLocks noGrp="1"/>
          </p:cNvSpPr>
          <p:nvPr>
            <p:ph type="sldNum" sz="quarter" idx="5"/>
          </p:nvPr>
        </p:nvSpPr>
        <p:spPr/>
        <p:txBody>
          <a:bodyPr/>
          <a:lstStyle/>
          <a:p>
            <a:fld id="{6D47720D-D293-4222-8478-E729530A892C}" type="slidenum">
              <a:rPr lang="en-US" smtClean="0"/>
              <a:t>8</a:t>
            </a:fld>
            <a:endParaRPr lang="en-US"/>
          </a:p>
        </p:txBody>
      </p:sp>
    </p:spTree>
    <p:extLst>
      <p:ext uri="{BB962C8B-B14F-4D97-AF65-F5344CB8AC3E}">
        <p14:creationId xmlns:p14="http://schemas.microsoft.com/office/powerpoint/2010/main" val="86865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of you who said number 2, Oregon Student Aid Application got it! </a:t>
            </a:r>
          </a:p>
          <a:p>
            <a:br>
              <a:rPr lang="en-US"/>
            </a:br>
            <a:r>
              <a:rPr lang="en-US"/>
              <a:t>Oregon students who are not eligible for federal financial aid should not complete the FAFSA. These students might still be eligible for state aid and so should complete the ORSAA. </a:t>
            </a:r>
          </a:p>
        </p:txBody>
      </p:sp>
      <p:sp>
        <p:nvSpPr>
          <p:cNvPr id="4" name="Slide Number Placeholder 3"/>
          <p:cNvSpPr>
            <a:spLocks noGrp="1"/>
          </p:cNvSpPr>
          <p:nvPr>
            <p:ph type="sldNum" sz="quarter" idx="5"/>
          </p:nvPr>
        </p:nvSpPr>
        <p:spPr/>
        <p:txBody>
          <a:bodyPr/>
          <a:lstStyle/>
          <a:p>
            <a:fld id="{6D47720D-D293-4222-8478-E729530A892C}" type="slidenum">
              <a:rPr lang="en-US" smtClean="0"/>
              <a:t>9</a:t>
            </a:fld>
            <a:endParaRPr lang="en-US"/>
          </a:p>
        </p:txBody>
      </p:sp>
    </p:spTree>
    <p:extLst>
      <p:ext uri="{BB962C8B-B14F-4D97-AF65-F5344CB8AC3E}">
        <p14:creationId xmlns:p14="http://schemas.microsoft.com/office/powerpoint/2010/main" val="33695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student doesn’t know which application to use, no problem! OSAC has a handy filter tool on their website. Ask the student or parent to answer the questions on that tool to determine which form they’ll need to complete. </a:t>
            </a:r>
          </a:p>
          <a:p>
            <a:endParaRPr lang="en-US"/>
          </a:p>
        </p:txBody>
      </p:sp>
      <p:sp>
        <p:nvSpPr>
          <p:cNvPr id="4" name="Slide Number Placeholder 3"/>
          <p:cNvSpPr>
            <a:spLocks noGrp="1"/>
          </p:cNvSpPr>
          <p:nvPr>
            <p:ph type="sldNum" sz="quarter" idx="5"/>
          </p:nvPr>
        </p:nvSpPr>
        <p:spPr/>
        <p:txBody>
          <a:bodyPr/>
          <a:lstStyle/>
          <a:p>
            <a:fld id="{6D47720D-D293-4222-8478-E729530A892C}" type="slidenum">
              <a:rPr lang="en-US" smtClean="0"/>
              <a:t>10</a:t>
            </a:fld>
            <a:endParaRPr lang="en-US"/>
          </a:p>
        </p:txBody>
      </p:sp>
    </p:spTree>
    <p:extLst>
      <p:ext uri="{BB962C8B-B14F-4D97-AF65-F5344CB8AC3E}">
        <p14:creationId xmlns:p14="http://schemas.microsoft.com/office/powerpoint/2010/main" val="3784569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a:t>Presentation Title</a:t>
            </a:r>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 OR EVENT &amp; DATE</a:t>
            </a:r>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smtClean="0">
                <a:ln>
                  <a:noFill/>
                </a:ln>
                <a:solidFill>
                  <a:srgbClr val="00AEEF"/>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00AEEF"/>
              </a:solidFill>
              <a:effectLst/>
              <a:uLnTx/>
              <a:uFillTx/>
              <a:latin typeface="Franklin Gothic Book"/>
              <a:ea typeface="+mn-ea"/>
              <a:cs typeface="+mn-cs"/>
            </a:endParaRPr>
          </a:p>
        </p:txBody>
      </p:sp>
    </p:spTree>
    <p:extLst>
      <p:ext uri="{BB962C8B-B14F-4D97-AF65-F5344CB8AC3E}">
        <p14:creationId xmlns:p14="http://schemas.microsoft.com/office/powerpoint/2010/main" val="382384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a:t>Click to type.</a:t>
            </a:r>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a:t>Heading</a:t>
            </a:r>
          </a:p>
        </p:txBody>
      </p:sp>
    </p:spTree>
    <p:extLst>
      <p:ext uri="{BB962C8B-B14F-4D97-AF65-F5344CB8AC3E}">
        <p14:creationId xmlns:p14="http://schemas.microsoft.com/office/powerpoint/2010/main" val="426624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Photo credit if needed</a:t>
            </a:r>
          </a:p>
        </p:txBody>
      </p:sp>
    </p:spTree>
    <p:extLst>
      <p:ext uri="{BB962C8B-B14F-4D97-AF65-F5344CB8AC3E}">
        <p14:creationId xmlns:p14="http://schemas.microsoft.com/office/powerpoint/2010/main" val="308880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a:t>Heading</a:t>
            </a:r>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Photo credit if needed</a:t>
            </a:r>
          </a:p>
        </p:txBody>
      </p:sp>
    </p:spTree>
    <p:extLst>
      <p:ext uri="{BB962C8B-B14F-4D97-AF65-F5344CB8AC3E}">
        <p14:creationId xmlns:p14="http://schemas.microsoft.com/office/powerpoint/2010/main" val="319197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a:t>Heading</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Tree>
    <p:extLst>
      <p:ext uri="{BB962C8B-B14F-4D97-AF65-F5344CB8AC3E}">
        <p14:creationId xmlns:p14="http://schemas.microsoft.com/office/powerpoint/2010/main" val="2465762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Tree>
    <p:extLst>
      <p:ext uri="{BB962C8B-B14F-4D97-AF65-F5344CB8AC3E}">
        <p14:creationId xmlns:p14="http://schemas.microsoft.com/office/powerpoint/2010/main" val="35360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a:t>Agenda or List</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smtClean="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a:t>#</a:t>
            </a:r>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a:t>#</a:t>
            </a:r>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a:t>#</a:t>
            </a:r>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a:t>#</a:t>
            </a:r>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a:t>#</a:t>
            </a:r>
          </a:p>
        </p:txBody>
      </p:sp>
    </p:spTree>
    <p:extLst>
      <p:ext uri="{BB962C8B-B14F-4D97-AF65-F5344CB8AC3E}">
        <p14:creationId xmlns:p14="http://schemas.microsoft.com/office/powerpoint/2010/main" val="49382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a:ea typeface="+mn-ea"/>
                <a:cs typeface="+mn-cs"/>
              </a:rPr>
              <a:t>We are the go-to resource for information about how to get ready for </a:t>
            </a:r>
            <a:r>
              <a:rPr kumimoji="0" lang="en-US" sz="3600" b="0" i="0" u="none" strike="noStrike" kern="1200" cap="none" spc="0" normalizeH="0" baseline="0" noProof="0">
                <a:ln>
                  <a:noFill/>
                </a:ln>
                <a:solidFill>
                  <a:srgbClr val="8CC63F"/>
                </a:solidFill>
                <a:effectLst/>
                <a:uLnTx/>
                <a:uFillTx/>
                <a:latin typeface="Franklin Gothic Book"/>
                <a:ea typeface="+mn-ea"/>
                <a:cs typeface="+mn-cs"/>
              </a:rPr>
              <a:t>education beyond high school</a:t>
            </a:r>
            <a:r>
              <a:rPr kumimoji="0" lang="en-US" sz="3600" b="0" i="0" u="none" strike="noStrike" kern="1200" cap="none" spc="0" normalizeH="0" baseline="0" noProof="0">
                <a:ln>
                  <a:noFill/>
                </a:ln>
                <a:solidFill>
                  <a:prstClr val="black"/>
                </a:solidFill>
                <a:effectLst/>
                <a:uLnTx/>
                <a:uFillTx/>
                <a:latin typeface="Franklin Gothic Book"/>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a:ea typeface="+mn-ea"/>
                <a:cs typeface="+mn-cs"/>
              </a:rPr>
              <a:t>We are a statewide initiative of Oregon GEAR UP.</a:t>
            </a:r>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AEEF"/>
                </a:solidFill>
                <a:effectLst/>
                <a:uLnTx/>
                <a:uFillTx/>
                <a:latin typeface="Franklin Gothic Medium"/>
                <a:ea typeface="+mn-ea"/>
                <a:cs typeface="+mn-cs"/>
              </a:rPr>
              <a:t>About Oregon Goes To College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47576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Franklin Gothic Medium"/>
                <a:ea typeface="+mn-ea"/>
                <a:cs typeface="+mn-cs"/>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a:t>info@oregongoestocollege.org</a:t>
            </a:r>
          </a:p>
        </p:txBody>
      </p:sp>
      <p:sp>
        <p:nvSpPr>
          <p:cNvPr id="8" name="Text Placeholder 4"/>
          <p:cNvSpPr>
            <a:spLocks noGrp="1"/>
          </p:cNvSpPr>
          <p:nvPr>
            <p:ph type="body" sz="quarter" idx="14" hasCustomPrompt="1"/>
          </p:nvPr>
        </p:nvSpPr>
        <p:spPr>
          <a:xfrm>
            <a:off x="1464129" y="4754974"/>
            <a:ext cx="9263743" cy="655226"/>
          </a:xfrm>
        </p:spPr>
        <p:txBody>
          <a:bodyPr/>
          <a:lstStyle>
            <a:lvl1pPr marL="0" indent="0" algn="ctr">
              <a:buNone/>
              <a:defRPr baseline="0"/>
            </a:lvl1pPr>
          </a:lstStyle>
          <a:p>
            <a:pPr lvl="0"/>
            <a:r>
              <a:rPr lang="en-US"/>
              <a:t>your.name@oregonstate.edu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75369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97FC-865C-563A-8B37-7BDA89DA3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978524-375D-2171-F4BB-1E39A584D328}"/>
              </a:ext>
            </a:extLst>
          </p:cNvPr>
          <p:cNvSpPr>
            <a:spLocks noGrp="1"/>
          </p:cNvSpPr>
          <p:nvPr>
            <p:ph type="dt" sz="half" idx="10"/>
          </p:nvPr>
        </p:nvSpPr>
        <p:spPr/>
        <p:txBody>
          <a:bodyPr/>
          <a:lstStyle/>
          <a:p>
            <a:fld id="{133751CB-5B89-4CB5-8B12-D00559668D28}" type="datetimeFigureOut">
              <a:rPr lang="en-US" smtClean="0"/>
              <a:t>1/23/2024</a:t>
            </a:fld>
            <a:endParaRPr lang="en-US"/>
          </a:p>
        </p:txBody>
      </p:sp>
      <p:sp>
        <p:nvSpPr>
          <p:cNvPr id="4" name="Footer Placeholder 3">
            <a:extLst>
              <a:ext uri="{FF2B5EF4-FFF2-40B4-BE49-F238E27FC236}">
                <a16:creationId xmlns:a16="http://schemas.microsoft.com/office/drawing/2014/main" id="{5BBE4709-034C-15C4-93AB-76D0B70AE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819F3E-1B28-7123-A70E-02BBC15D1299}"/>
              </a:ext>
            </a:extLst>
          </p:cNvPr>
          <p:cNvSpPr>
            <a:spLocks noGrp="1"/>
          </p:cNvSpPr>
          <p:nvPr>
            <p:ph type="sldNum" sz="quarter" idx="12"/>
          </p:nvPr>
        </p:nvSpPr>
        <p:spPr/>
        <p:txBody>
          <a:bodyPr/>
          <a:lstStyle/>
          <a:p>
            <a:fld id="{A1724B90-34A1-44C4-94F0-481EEA8E9A43}" type="slidenum">
              <a:rPr lang="en-US" smtClean="0"/>
              <a:t>‹#›</a:t>
            </a:fld>
            <a:endParaRPr lang="en-US"/>
          </a:p>
        </p:txBody>
      </p:sp>
    </p:spTree>
    <p:extLst>
      <p:ext uri="{BB962C8B-B14F-4D97-AF65-F5344CB8AC3E}">
        <p14:creationId xmlns:p14="http://schemas.microsoft.com/office/powerpoint/2010/main" val="14127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a:t>Heading</a:t>
            </a:r>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a:t>Click to type.</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smtClean="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Source if needed</a:t>
            </a:r>
          </a:p>
        </p:txBody>
      </p:sp>
    </p:spTree>
    <p:extLst>
      <p:ext uri="{BB962C8B-B14F-4D97-AF65-F5344CB8AC3E}">
        <p14:creationId xmlns:p14="http://schemas.microsoft.com/office/powerpoint/2010/main" val="278073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a:t>Section Header</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a:t>#</a:t>
            </a:r>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 OR MORE INFO</a:t>
            </a:r>
          </a:p>
        </p:txBody>
      </p:sp>
    </p:spTree>
    <p:extLst>
      <p:ext uri="{BB962C8B-B14F-4D97-AF65-F5344CB8AC3E}">
        <p14:creationId xmlns:p14="http://schemas.microsoft.com/office/powerpoint/2010/main" val="359260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a:t>Section Header</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a:t>#</a:t>
            </a:r>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 OR MORE INFO</a:t>
            </a:r>
          </a:p>
        </p:txBody>
      </p:sp>
    </p:spTree>
    <p:extLst>
      <p:ext uri="{BB962C8B-B14F-4D97-AF65-F5344CB8AC3E}">
        <p14:creationId xmlns:p14="http://schemas.microsoft.com/office/powerpoint/2010/main" val="322694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a:t>Click to type</a:t>
            </a:r>
          </a:p>
        </p:txBody>
      </p:sp>
      <p:sp>
        <p:nvSpPr>
          <p:cNvPr id="4" name="Date Placeholder 3"/>
          <p:cNvSpPr>
            <a:spLocks noGrp="1"/>
          </p:cNvSpPr>
          <p:nvPr>
            <p:ph type="dt" sz="half" idx="10"/>
          </p:nvPr>
        </p:nvSpPr>
        <p:spPr>
          <a:xfrm>
            <a:off x="622659" y="6223828"/>
            <a:ext cx="1371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Franklin Gothic Book"/>
                <a:ea typeface="+mn-ea"/>
                <a:cs typeface="+mn-cs"/>
                <a:sym typeface="Webdings" panose="05030102010509060703" pitchFamily="18" charset="2"/>
              </a:rPr>
              <a:t></a:t>
            </a:r>
            <a:endParaRPr kumimoji="0" lang="en-US" sz="4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a:t>Heading</a:t>
            </a:r>
          </a:p>
        </p:txBody>
      </p:sp>
    </p:spTree>
    <p:extLst>
      <p:ext uri="{BB962C8B-B14F-4D97-AF65-F5344CB8AC3E}">
        <p14:creationId xmlns:p14="http://schemas.microsoft.com/office/powerpoint/2010/main" val="87283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Title 7"/>
          <p:cNvSpPr>
            <a:spLocks noGrp="1"/>
          </p:cNvSpPr>
          <p:nvPr>
            <p:ph type="title" hasCustomPrompt="1"/>
          </p:nvPr>
        </p:nvSpPr>
        <p:spPr/>
        <p:txBody>
          <a:bodyPr anchor="t">
            <a:noAutofit/>
          </a:bodyPr>
          <a:lstStyle>
            <a:lvl1pPr>
              <a:defRPr/>
            </a:lvl1pPr>
          </a:lstStyle>
          <a:p>
            <a:r>
              <a:rPr lang="en-US"/>
              <a:t>Heading</a:t>
            </a:r>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a:t>Click to type.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31774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a:t>Click to type.</a:t>
            </a:r>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a:t>Heading</a:t>
            </a:r>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a:t>Click to type.</a:t>
            </a:r>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a:t>Heading</a:t>
            </a:r>
          </a:p>
        </p:txBody>
      </p:sp>
    </p:spTree>
    <p:extLst>
      <p:ext uri="{BB962C8B-B14F-4D97-AF65-F5344CB8AC3E}">
        <p14:creationId xmlns:p14="http://schemas.microsoft.com/office/powerpoint/2010/main" val="235496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700" b="0" i="0" u="none" strike="noStrike" kern="1200" cap="none" spc="0" normalizeH="0" baseline="0" noProof="0">
                <a:ln>
                  <a:noFill/>
                </a:ln>
                <a:solidFill>
                  <a:srgbClr val="8CC63F"/>
                </a:solidFill>
                <a:effectLst/>
                <a:uLnTx/>
                <a:uFillTx/>
                <a:latin typeface="Franklin Gothic Medium"/>
                <a:ea typeface="+mj-ea"/>
                <a:cs typeface="+mj-cs"/>
              </a:rPr>
              <a:t>“</a:t>
            </a: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700" b="0" i="0" u="none" strike="noStrike" kern="1200" cap="none" spc="0" normalizeH="0" baseline="0" noProof="0">
                <a:ln>
                  <a:noFill/>
                </a:ln>
                <a:solidFill>
                  <a:srgbClr val="8CC63F"/>
                </a:solidFill>
                <a:effectLst/>
                <a:uLnTx/>
                <a:uFillTx/>
                <a:latin typeface="Franklin Gothic Medium"/>
                <a:ea typeface="+mj-ea"/>
                <a:cs typeface="+mj-cs"/>
              </a:rPr>
              <a:t>“</a:t>
            </a: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a:t>Author of quote</a:t>
            </a:r>
            <a:endParaRPr lang="en-US"/>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4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dirty="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a:t>#</a:t>
            </a:r>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Source if needed</a:t>
            </a:r>
          </a:p>
        </p:txBody>
      </p:sp>
    </p:spTree>
    <p:extLst>
      <p:ext uri="{BB962C8B-B14F-4D97-AF65-F5344CB8AC3E}">
        <p14:creationId xmlns:p14="http://schemas.microsoft.com/office/powerpoint/2010/main" val="291420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6DFF08F-DC6B-4601-B491-B0F83F6DD2DA}" type="datetimeFigureOut">
              <a:rPr kumimoji="0" lang="en-US" sz="1200" b="0" i="0" u="none" strike="noStrike" kern="1200" cap="none" spc="0" normalizeH="0" baseline="0" noProof="0" smtClean="0">
                <a:ln>
                  <a:noFill/>
                </a:ln>
                <a:solidFill>
                  <a:srgbClr val="253271"/>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253271"/>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53271"/>
              </a:solidFill>
              <a:effectLst/>
              <a:uLnTx/>
              <a:uFillTx/>
              <a:latin typeface="Franklin Gothic Book"/>
              <a:ea typeface="+mn-ea"/>
              <a:cs typeface="+mn-cs"/>
            </a:endParaRPr>
          </a:p>
        </p:txBody>
      </p:sp>
    </p:spTree>
    <p:extLst>
      <p:ext uri="{BB962C8B-B14F-4D97-AF65-F5344CB8AC3E}">
        <p14:creationId xmlns:p14="http://schemas.microsoft.com/office/powerpoint/2010/main" val="350615266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02E3-55A0-2A6B-E2A2-E1C50E66C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B81E66-5803-B506-4FF9-093B78D6E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EB7C4-2ED6-0AAE-2AEF-4B089D0B5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751CB-5B89-4CB5-8B12-D00559668D28}" type="datetimeFigureOut">
              <a:rPr lang="en-US" smtClean="0"/>
              <a:t>1/23/2024</a:t>
            </a:fld>
            <a:endParaRPr lang="en-US"/>
          </a:p>
        </p:txBody>
      </p:sp>
      <p:sp>
        <p:nvSpPr>
          <p:cNvPr id="5" name="Footer Placeholder 4">
            <a:extLst>
              <a:ext uri="{FF2B5EF4-FFF2-40B4-BE49-F238E27FC236}">
                <a16:creationId xmlns:a16="http://schemas.microsoft.com/office/drawing/2014/main" id="{E2CE16B9-C131-717B-70F2-D5A8C17CF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724C5E-8B78-4372-51E7-2C86F8803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24B90-34A1-44C4-94F0-481EEA8E9A43}" type="slidenum">
              <a:rPr lang="en-US" smtClean="0"/>
              <a:t>‹#›</a:t>
            </a:fld>
            <a:endParaRPr lang="en-US"/>
          </a:p>
        </p:txBody>
      </p:sp>
    </p:spTree>
    <p:extLst>
      <p:ext uri="{BB962C8B-B14F-4D97-AF65-F5344CB8AC3E}">
        <p14:creationId xmlns:p14="http://schemas.microsoft.com/office/powerpoint/2010/main" val="381608958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regonstudentaid.gov/fafsa-orsaa/fafsaorsaa-filter-too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oregonstudentaid.gov/"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526A-9D40-88A0-87AB-5F49ED47B198}"/>
              </a:ext>
            </a:extLst>
          </p:cNvPr>
          <p:cNvSpPr>
            <a:spLocks noGrp="1"/>
          </p:cNvSpPr>
          <p:nvPr>
            <p:ph type="ctrTitle"/>
          </p:nvPr>
        </p:nvSpPr>
        <p:spPr>
          <a:xfrm>
            <a:off x="627018" y="990244"/>
            <a:ext cx="10668001" cy="2602763"/>
          </a:xfrm>
        </p:spPr>
        <p:txBody>
          <a:bodyPr/>
          <a:lstStyle/>
          <a:p>
            <a:r>
              <a:rPr lang="en-US" dirty="0"/>
              <a:t>FAFSA and ORSAA</a:t>
            </a:r>
          </a:p>
        </p:txBody>
      </p:sp>
      <p:sp>
        <p:nvSpPr>
          <p:cNvPr id="3" name="Content Placeholder 2">
            <a:extLst>
              <a:ext uri="{FF2B5EF4-FFF2-40B4-BE49-F238E27FC236}">
                <a16:creationId xmlns:a16="http://schemas.microsoft.com/office/drawing/2014/main" id="{13214EEF-52A2-B237-766E-C4457D5387F1}"/>
              </a:ext>
            </a:extLst>
          </p:cNvPr>
          <p:cNvSpPr>
            <a:spLocks noGrp="1"/>
          </p:cNvSpPr>
          <p:nvPr>
            <p:ph type="subTitle" idx="1"/>
          </p:nvPr>
        </p:nvSpPr>
        <p:spPr/>
        <p:txBody>
          <a:bodyPr vert="horz" lIns="91440" tIns="45720" rIns="91440" bIns="45720" rtlCol="0" anchor="t">
            <a:noAutofit/>
          </a:bodyPr>
          <a:lstStyle/>
          <a:p>
            <a:r>
              <a:rPr lang="en-US" dirty="0"/>
              <a:t>VOLUNTEER TRAINING</a:t>
            </a:r>
          </a:p>
        </p:txBody>
      </p:sp>
      <p:pic>
        <p:nvPicPr>
          <p:cNvPr id="5" name="Picture 4" descr="A blue and green circle with a graduation cap and text&#10;&#10;Description automatically generated">
            <a:extLst>
              <a:ext uri="{FF2B5EF4-FFF2-40B4-BE49-F238E27FC236}">
                <a16:creationId xmlns:a16="http://schemas.microsoft.com/office/drawing/2014/main" id="{55F3F790-4EE6-9FAA-9EE3-C36FD4D45CEF}"/>
              </a:ext>
            </a:extLst>
          </p:cNvPr>
          <p:cNvPicPr>
            <a:picLocks noChangeAspect="1"/>
          </p:cNvPicPr>
          <p:nvPr/>
        </p:nvPicPr>
        <p:blipFill>
          <a:blip r:embed="rId2"/>
          <a:stretch>
            <a:fillRect/>
          </a:stretch>
        </p:blipFill>
        <p:spPr>
          <a:xfrm>
            <a:off x="10017065" y="4762141"/>
            <a:ext cx="1790700" cy="1790700"/>
          </a:xfrm>
          <a:prstGeom prst="rect">
            <a:avLst/>
          </a:prstGeom>
        </p:spPr>
      </p:pic>
    </p:spTree>
    <p:extLst>
      <p:ext uri="{BB962C8B-B14F-4D97-AF65-F5344CB8AC3E}">
        <p14:creationId xmlns:p14="http://schemas.microsoft.com/office/powerpoint/2010/main" val="172634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3D6B-ECA2-B75C-00DB-DF8364FFEC20}"/>
              </a:ext>
            </a:extLst>
          </p:cNvPr>
          <p:cNvSpPr>
            <a:spLocks noGrp="1"/>
          </p:cNvSpPr>
          <p:nvPr>
            <p:ph type="title"/>
          </p:nvPr>
        </p:nvSpPr>
        <p:spPr/>
        <p:txBody>
          <a:bodyPr>
            <a:noAutofit/>
          </a:bodyPr>
          <a:lstStyle/>
          <a:p>
            <a:r>
              <a:rPr lang="en-US"/>
              <a:t>What is the ORSAA?</a:t>
            </a:r>
          </a:p>
        </p:txBody>
      </p:sp>
      <p:sp>
        <p:nvSpPr>
          <p:cNvPr id="4" name="TextBox 3">
            <a:extLst>
              <a:ext uri="{FF2B5EF4-FFF2-40B4-BE49-F238E27FC236}">
                <a16:creationId xmlns:a16="http://schemas.microsoft.com/office/drawing/2014/main" id="{CB73F77F-36F4-EF21-141A-0418C4713F67}"/>
              </a:ext>
            </a:extLst>
          </p:cNvPr>
          <p:cNvSpPr txBox="1"/>
          <p:nvPr/>
        </p:nvSpPr>
        <p:spPr>
          <a:xfrm>
            <a:off x="305753" y="6164581"/>
            <a:ext cx="9944236" cy="523220"/>
          </a:xfrm>
          <a:prstGeom prst="rect">
            <a:avLst/>
          </a:prstGeom>
          <a:noFill/>
        </p:spPr>
        <p:txBody>
          <a:bodyPr wrap="square">
            <a:spAutoFit/>
          </a:bodyPr>
          <a:lstStyle/>
          <a:p>
            <a:r>
              <a:rPr lang="en-US" sz="2800">
                <a:hlinkClick r:id="rId3">
                  <a:extLst>
                    <a:ext uri="{A12FA001-AC4F-418D-AE19-62706E023703}">
                      <ahyp:hlinkClr xmlns:ahyp="http://schemas.microsoft.com/office/drawing/2018/hyperlinkcolor" val="tx"/>
                    </a:ext>
                  </a:extLst>
                </a:hlinkClick>
              </a:rPr>
              <a:t>https://oregonstudentaid.gov/fafsa-orsaa/fafsaorsaa-filter-tool/</a:t>
            </a:r>
            <a:r>
              <a:rPr lang="en-US" sz="2800"/>
              <a:t> </a:t>
            </a:r>
          </a:p>
        </p:txBody>
      </p:sp>
      <p:pic>
        <p:nvPicPr>
          <p:cNvPr id="8" name="Content Placeholder 7">
            <a:extLst>
              <a:ext uri="{FF2B5EF4-FFF2-40B4-BE49-F238E27FC236}">
                <a16:creationId xmlns:a16="http://schemas.microsoft.com/office/drawing/2014/main" id="{DA1ECB95-CC83-62EE-0E15-A48015CE1BCC}"/>
              </a:ext>
            </a:extLst>
          </p:cNvPr>
          <p:cNvPicPr>
            <a:picLocks noGrp="1" noChangeAspect="1"/>
          </p:cNvPicPr>
          <p:nvPr>
            <p:ph idx="1"/>
          </p:nvPr>
        </p:nvPicPr>
        <p:blipFill>
          <a:blip r:embed="rId4"/>
          <a:stretch>
            <a:fillRect/>
          </a:stretch>
        </p:blipFill>
        <p:spPr>
          <a:xfrm>
            <a:off x="2570915" y="1600200"/>
            <a:ext cx="7067633" cy="4495800"/>
          </a:xfrm>
          <a:prstGeom prst="rect">
            <a:avLst/>
          </a:prstGeom>
          <a:ln>
            <a:solidFill>
              <a:srgbClr val="253270"/>
            </a:solidFill>
          </a:ln>
        </p:spPr>
      </p:pic>
    </p:spTree>
    <p:extLst>
      <p:ext uri="{BB962C8B-B14F-4D97-AF65-F5344CB8AC3E}">
        <p14:creationId xmlns:p14="http://schemas.microsoft.com/office/powerpoint/2010/main" val="322439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3681C-70F9-AF60-9E43-E52F3D09E0B8}"/>
              </a:ext>
            </a:extLst>
          </p:cNvPr>
          <p:cNvSpPr/>
          <p:nvPr/>
        </p:nvSpPr>
        <p:spPr>
          <a:xfrm>
            <a:off x="0" y="0"/>
            <a:ext cx="12192000" cy="6858000"/>
          </a:xfrm>
          <a:prstGeom prst="rect">
            <a:avLst/>
          </a:prstGeom>
          <a:solidFill>
            <a:srgbClr val="C8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blue starburst with red lines&#10;&#10;Description automatically generated">
            <a:extLst>
              <a:ext uri="{FF2B5EF4-FFF2-40B4-BE49-F238E27FC236}">
                <a16:creationId xmlns:a16="http://schemas.microsoft.com/office/drawing/2014/main" id="{8B2A319F-C98B-6272-604D-31641DFA4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485775"/>
            <a:ext cx="5886450" cy="5886450"/>
          </a:xfrm>
          <a:prstGeom prst="rect">
            <a:avLst/>
          </a:prstGeom>
        </p:spPr>
      </p:pic>
    </p:spTree>
    <p:extLst>
      <p:ext uri="{BB962C8B-B14F-4D97-AF65-F5344CB8AC3E}">
        <p14:creationId xmlns:p14="http://schemas.microsoft.com/office/powerpoint/2010/main" val="45629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7969-BDBD-BB49-0D23-8FBE19003A8C}"/>
              </a:ext>
            </a:extLst>
          </p:cNvPr>
          <p:cNvSpPr>
            <a:spLocks noGrp="1"/>
          </p:cNvSpPr>
          <p:nvPr>
            <p:ph type="title"/>
          </p:nvPr>
        </p:nvSpPr>
        <p:spPr/>
        <p:txBody>
          <a:bodyPr/>
          <a:lstStyle/>
          <a:p>
            <a:r>
              <a:rPr lang="en-US"/>
              <a:t>Before filling out the form</a:t>
            </a:r>
          </a:p>
        </p:txBody>
      </p:sp>
      <p:sp>
        <p:nvSpPr>
          <p:cNvPr id="4" name="Subtitle 3">
            <a:extLst>
              <a:ext uri="{FF2B5EF4-FFF2-40B4-BE49-F238E27FC236}">
                <a16:creationId xmlns:a16="http://schemas.microsoft.com/office/drawing/2014/main" id="{4FF6E33F-724A-53D6-FC17-DD8D6DDB2F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8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25CD7-22D6-094C-C5DA-FDE0369357C1}"/>
              </a:ext>
            </a:extLst>
          </p:cNvPr>
          <p:cNvSpPr>
            <a:spLocks noGrp="1"/>
          </p:cNvSpPr>
          <p:nvPr>
            <p:ph type="title"/>
          </p:nvPr>
        </p:nvSpPr>
        <p:spPr>
          <a:xfrm>
            <a:off x="609600" y="693419"/>
            <a:ext cx="10972800" cy="731520"/>
          </a:xfrm>
        </p:spPr>
        <p:txBody>
          <a:bodyPr anchor="t">
            <a:normAutofit/>
          </a:bodyPr>
          <a:lstStyle/>
          <a:p>
            <a:r>
              <a:rPr lang="en-US"/>
              <a:t>Email</a:t>
            </a:r>
          </a:p>
        </p:txBody>
      </p:sp>
      <p:sp>
        <p:nvSpPr>
          <p:cNvPr id="6" name="Content Placeholder 5">
            <a:extLst>
              <a:ext uri="{FF2B5EF4-FFF2-40B4-BE49-F238E27FC236}">
                <a16:creationId xmlns:a16="http://schemas.microsoft.com/office/drawing/2014/main" id="{26E35D57-AA5C-EE37-5830-18B43A832C8D}"/>
              </a:ext>
            </a:extLst>
          </p:cNvPr>
          <p:cNvSpPr>
            <a:spLocks noGrp="1"/>
          </p:cNvSpPr>
          <p:nvPr>
            <p:ph sz="half" idx="1"/>
          </p:nvPr>
        </p:nvSpPr>
        <p:spPr>
          <a:xfrm>
            <a:off x="605234" y="1600201"/>
            <a:ext cx="5263938" cy="4455271"/>
          </a:xfrm>
        </p:spPr>
        <p:txBody>
          <a:bodyPr>
            <a:normAutofit/>
          </a:bodyPr>
          <a:lstStyle/>
          <a:p>
            <a:pPr marL="571500" indent="-571500">
              <a:buFont typeface="Arial" panose="020B0604020202020204" pitchFamily="34" charset="0"/>
              <a:buChar char="•"/>
            </a:pPr>
            <a:r>
              <a:rPr lang="en-US"/>
              <a:t>Each person needs their own address</a:t>
            </a:r>
          </a:p>
          <a:p>
            <a:pPr marL="571500" indent="-571500">
              <a:buFont typeface="Arial" panose="020B0604020202020204" pitchFamily="34" charset="0"/>
              <a:buChar char="•"/>
            </a:pPr>
            <a:r>
              <a:rPr lang="en-US"/>
              <a:t>Personal, not school addresses</a:t>
            </a:r>
          </a:p>
          <a:p>
            <a:pPr marL="571500" indent="-571500">
              <a:buFont typeface="Arial" panose="020B0604020202020204" pitchFamily="34" charset="0"/>
              <a:buChar char="•"/>
            </a:pPr>
            <a:r>
              <a:rPr lang="en-US"/>
              <a:t>Professional addresses are best</a:t>
            </a:r>
          </a:p>
        </p:txBody>
      </p:sp>
      <p:pic>
        <p:nvPicPr>
          <p:cNvPr id="15" name="Content Placeholder 10" descr="Person holding mouse">
            <a:extLst>
              <a:ext uri="{FF2B5EF4-FFF2-40B4-BE49-F238E27FC236}">
                <a16:creationId xmlns:a16="http://schemas.microsoft.com/office/drawing/2014/main" id="{4BE08BB3-41C3-44B2-2549-2DFBB06BFF99}"/>
              </a:ext>
            </a:extLst>
          </p:cNvPr>
          <p:cNvPicPr>
            <a:picLocks noChangeAspect="1"/>
          </p:cNvPicPr>
          <p:nvPr/>
        </p:nvPicPr>
        <p:blipFill rotWithShape="1">
          <a:blip r:embed="rId3">
            <a:extLst>
              <a:ext uri="{28A0092B-C50C-407E-A947-70E740481C1C}">
                <a14:useLocalDpi xmlns:a14="http://schemas.microsoft.com/office/drawing/2010/main" val="0"/>
              </a:ext>
            </a:extLst>
          </a:blip>
          <a:srcRect l="11224" r="11224"/>
          <a:stretch/>
        </p:blipFill>
        <p:spPr>
          <a:xfrm>
            <a:off x="6423660" y="1600201"/>
            <a:ext cx="5212080" cy="4480560"/>
          </a:xfrm>
          <a:prstGeom prst="rect">
            <a:avLst/>
          </a:prstGeom>
        </p:spPr>
      </p:pic>
    </p:spTree>
    <p:extLst>
      <p:ext uri="{BB962C8B-B14F-4D97-AF65-F5344CB8AC3E}">
        <p14:creationId xmlns:p14="http://schemas.microsoft.com/office/powerpoint/2010/main" val="73363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6B883-143E-43B2-3FC3-8FAC40CEE62B}"/>
              </a:ext>
            </a:extLst>
          </p:cNvPr>
          <p:cNvSpPr>
            <a:spLocks noGrp="1"/>
          </p:cNvSpPr>
          <p:nvPr>
            <p:ph type="title"/>
          </p:nvPr>
        </p:nvSpPr>
        <p:spPr/>
        <p:txBody>
          <a:bodyPr/>
          <a:lstStyle/>
          <a:p>
            <a:r>
              <a:rPr lang="en-US"/>
              <a:t>FSA ID</a:t>
            </a:r>
          </a:p>
        </p:txBody>
      </p:sp>
      <p:sp>
        <p:nvSpPr>
          <p:cNvPr id="5" name="Content Placeholder 4">
            <a:extLst>
              <a:ext uri="{FF2B5EF4-FFF2-40B4-BE49-F238E27FC236}">
                <a16:creationId xmlns:a16="http://schemas.microsoft.com/office/drawing/2014/main" id="{24AEEE43-6822-2827-8F13-18CBE4A70BFD}"/>
              </a:ext>
            </a:extLst>
          </p:cNvPr>
          <p:cNvSpPr>
            <a:spLocks noGrp="1"/>
          </p:cNvSpPr>
          <p:nvPr>
            <p:ph sz="half" idx="1"/>
          </p:nvPr>
        </p:nvSpPr>
        <p:spPr/>
        <p:txBody>
          <a:bodyPr/>
          <a:lstStyle/>
          <a:p>
            <a:pPr marL="571500" indent="-571500">
              <a:buFont typeface="Arial" panose="020B0604020202020204" pitchFamily="34" charset="0"/>
              <a:buChar char="•"/>
            </a:pPr>
            <a:r>
              <a:rPr lang="en-US"/>
              <a:t>Each person needs their own FSA ID</a:t>
            </a:r>
          </a:p>
          <a:p>
            <a:pPr marL="571500" indent="-571500">
              <a:buFont typeface="Arial" panose="020B0604020202020204" pitchFamily="34" charset="0"/>
              <a:buChar char="•"/>
            </a:pPr>
            <a:r>
              <a:rPr lang="en-US"/>
              <a:t>Parents who have one from an older child don’t need a new one</a:t>
            </a:r>
          </a:p>
        </p:txBody>
      </p:sp>
      <p:pic>
        <p:nvPicPr>
          <p:cNvPr id="13" name="Picture 2" descr="Free Start Written on Asphalt Stock Photo">
            <a:extLst>
              <a:ext uri="{FF2B5EF4-FFF2-40B4-BE49-F238E27FC236}">
                <a16:creationId xmlns:a16="http://schemas.microsoft.com/office/drawing/2014/main" id="{F8C70EE7-3BAC-23E4-7DD6-EA9E4720C71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901" t="1620" r="14454" b="5903"/>
          <a:stretch/>
        </p:blipFill>
        <p:spPr bwMode="auto">
          <a:xfrm>
            <a:off x="6322830" y="1608650"/>
            <a:ext cx="5212080" cy="4480560"/>
          </a:xfrm>
          <a:prstGeom prst="rect">
            <a:avLst/>
          </a:prstGeom>
          <a:solidFill>
            <a:srgbClr val="FFFFFF"/>
          </a:solidFill>
        </p:spPr>
      </p:pic>
      <p:pic>
        <p:nvPicPr>
          <p:cNvPr id="15" name="Picture 14" descr="A green and blue starburst with red lines&#10;&#10;Description automatically generated">
            <a:extLst>
              <a:ext uri="{FF2B5EF4-FFF2-40B4-BE49-F238E27FC236}">
                <a16:creationId xmlns:a16="http://schemas.microsoft.com/office/drawing/2014/main" id="{7095A886-0122-8A4D-9C9A-9068C74BD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1737">
            <a:off x="9590512" y="109191"/>
            <a:ext cx="2489013" cy="2489013"/>
          </a:xfrm>
          <a:prstGeom prst="rect">
            <a:avLst/>
          </a:prstGeom>
        </p:spPr>
      </p:pic>
    </p:spTree>
    <p:extLst>
      <p:ext uri="{BB962C8B-B14F-4D97-AF65-F5344CB8AC3E}">
        <p14:creationId xmlns:p14="http://schemas.microsoft.com/office/powerpoint/2010/main" val="254317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76D50-98B5-E21C-03A5-24284F9369CC}"/>
              </a:ext>
            </a:extLst>
          </p:cNvPr>
          <p:cNvSpPr>
            <a:spLocks noGrp="1"/>
          </p:cNvSpPr>
          <p:nvPr>
            <p:ph type="title"/>
          </p:nvPr>
        </p:nvSpPr>
        <p:spPr/>
        <p:txBody>
          <a:bodyPr/>
          <a:lstStyle/>
          <a:p>
            <a:r>
              <a:rPr lang="en-US"/>
              <a:t>While waiting for an FSA ID</a:t>
            </a:r>
          </a:p>
        </p:txBody>
      </p:sp>
      <p:sp>
        <p:nvSpPr>
          <p:cNvPr id="7" name="Content Placeholder 6">
            <a:extLst>
              <a:ext uri="{FF2B5EF4-FFF2-40B4-BE49-F238E27FC236}">
                <a16:creationId xmlns:a16="http://schemas.microsoft.com/office/drawing/2014/main" id="{947DBBB8-02B9-0581-4B3A-AA9ED8C16A7C}"/>
              </a:ext>
            </a:extLst>
          </p:cNvPr>
          <p:cNvSpPr>
            <a:spLocks noGrp="1"/>
          </p:cNvSpPr>
          <p:nvPr>
            <p:ph sz="half" idx="1"/>
          </p:nvPr>
        </p:nvSpPr>
        <p:spPr/>
        <p:txBody>
          <a:bodyPr/>
          <a:lstStyle/>
          <a:p>
            <a:pPr marL="571500" indent="-571500">
              <a:buFont typeface="Arial" panose="020B0604020202020204" pitchFamily="34" charset="0"/>
              <a:buChar char="•"/>
            </a:pPr>
            <a:r>
              <a:rPr lang="en-US"/>
              <a:t>Oregon Promise</a:t>
            </a:r>
          </a:p>
          <a:p>
            <a:pPr marL="571500" indent="-571500">
              <a:buFont typeface="Arial" panose="020B0604020202020204" pitchFamily="34" charset="0"/>
              <a:buChar char="•"/>
            </a:pPr>
            <a:r>
              <a:rPr lang="en-US"/>
              <a:t>OSAC Scholarship</a:t>
            </a:r>
          </a:p>
          <a:p>
            <a:pPr marL="571500" indent="-571500">
              <a:buFont typeface="Arial" panose="020B0604020202020204" pitchFamily="34" charset="0"/>
              <a:buChar char="•"/>
            </a:pPr>
            <a:r>
              <a:rPr lang="en-US"/>
              <a:t>Other scholarships</a:t>
            </a:r>
          </a:p>
        </p:txBody>
      </p:sp>
      <p:pic>
        <p:nvPicPr>
          <p:cNvPr id="10" name="Content Placeholder 9" descr="Piggy bank collection top view">
            <a:extLst>
              <a:ext uri="{FF2B5EF4-FFF2-40B4-BE49-F238E27FC236}">
                <a16:creationId xmlns:a16="http://schemas.microsoft.com/office/drawing/2014/main" id="{AE8720AD-4749-DB35-470D-E871021431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22347" b="22347"/>
          <a:stretch/>
        </p:blipFill>
        <p:spPr>
          <a:xfrm>
            <a:off x="6322830" y="1600201"/>
            <a:ext cx="5212080" cy="4480560"/>
          </a:xfrm>
        </p:spPr>
      </p:pic>
      <p:pic>
        <p:nvPicPr>
          <p:cNvPr id="4" name="Picture 3" descr="A green and blue starburst with red lines&#10;&#10;Description automatically generated">
            <a:extLst>
              <a:ext uri="{FF2B5EF4-FFF2-40B4-BE49-F238E27FC236}">
                <a16:creationId xmlns:a16="http://schemas.microsoft.com/office/drawing/2014/main" id="{51811B0C-9FBA-106B-2115-FC2FBE1D0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1737">
            <a:off x="9590512" y="109191"/>
            <a:ext cx="2489013" cy="2489013"/>
          </a:xfrm>
          <a:prstGeom prst="rect">
            <a:avLst/>
          </a:prstGeom>
        </p:spPr>
      </p:pic>
    </p:spTree>
    <p:extLst>
      <p:ext uri="{BB962C8B-B14F-4D97-AF65-F5344CB8AC3E}">
        <p14:creationId xmlns:p14="http://schemas.microsoft.com/office/powerpoint/2010/main" val="150902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7969-BDBD-BB49-0D23-8FBE19003A8C}"/>
              </a:ext>
            </a:extLst>
          </p:cNvPr>
          <p:cNvSpPr>
            <a:spLocks noGrp="1"/>
          </p:cNvSpPr>
          <p:nvPr>
            <p:ph type="title"/>
          </p:nvPr>
        </p:nvSpPr>
        <p:spPr/>
        <p:txBody>
          <a:bodyPr/>
          <a:lstStyle/>
          <a:p>
            <a:r>
              <a:rPr lang="en-US"/>
              <a:t>Better FAFSA* </a:t>
            </a:r>
          </a:p>
        </p:txBody>
      </p:sp>
      <p:sp>
        <p:nvSpPr>
          <p:cNvPr id="4" name="Subtitle 3">
            <a:extLst>
              <a:ext uri="{FF2B5EF4-FFF2-40B4-BE49-F238E27FC236}">
                <a16:creationId xmlns:a16="http://schemas.microsoft.com/office/drawing/2014/main" id="{4FF6E33F-724A-53D6-FC17-DD8D6DDB2F9E}"/>
              </a:ext>
            </a:extLst>
          </p:cNvPr>
          <p:cNvSpPr>
            <a:spLocks noGrp="1"/>
          </p:cNvSpPr>
          <p:nvPr>
            <p:ph type="subTitle" idx="1"/>
          </p:nvPr>
        </p:nvSpPr>
        <p:spPr/>
        <p:txBody>
          <a:bodyPr/>
          <a:lstStyle/>
          <a:p>
            <a:r>
              <a:rPr lang="en-US"/>
              <a:t>WHAT ARE THE CHANGES? </a:t>
            </a:r>
          </a:p>
          <a:p>
            <a:endParaRPr lang="en-US"/>
          </a:p>
          <a:p>
            <a:r>
              <a:rPr lang="en-US"/>
              <a:t>*and ORSAA</a:t>
            </a:r>
          </a:p>
        </p:txBody>
      </p:sp>
    </p:spTree>
    <p:extLst>
      <p:ext uri="{BB962C8B-B14F-4D97-AF65-F5344CB8AC3E}">
        <p14:creationId xmlns:p14="http://schemas.microsoft.com/office/powerpoint/2010/main" val="54514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ooden blocks with question marks">
            <a:extLst>
              <a:ext uri="{FF2B5EF4-FFF2-40B4-BE49-F238E27FC236}">
                <a16:creationId xmlns:a16="http://schemas.microsoft.com/office/drawing/2014/main" id="{689A4B0D-6FDF-AD0B-E6FC-664B98DED679}"/>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rcRect/>
          <a:stretch/>
        </p:blipFill>
        <p:spPr>
          <a:xfrm>
            <a:off x="631825" y="1887736"/>
            <a:ext cx="5233988" cy="3925491"/>
          </a:xfrm>
        </p:spPr>
      </p:pic>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sp>
        <p:nvSpPr>
          <p:cNvPr id="5" name="Content Placeholder 4">
            <a:extLst>
              <a:ext uri="{FF2B5EF4-FFF2-40B4-BE49-F238E27FC236}">
                <a16:creationId xmlns:a16="http://schemas.microsoft.com/office/drawing/2014/main" id="{22687A40-E682-C30D-200A-0B9BA510F4AF}"/>
              </a:ext>
            </a:extLst>
          </p:cNvPr>
          <p:cNvSpPr>
            <a:spLocks noGrp="1"/>
          </p:cNvSpPr>
          <p:nvPr>
            <p:ph sz="half" idx="14"/>
          </p:nvPr>
        </p:nvSpPr>
        <p:spPr/>
        <p:txBody>
          <a:bodyPr/>
          <a:lstStyle/>
          <a:p>
            <a:r>
              <a:rPr lang="en-US" sz="6600" b="1">
                <a:solidFill>
                  <a:schemeClr val="accent5"/>
                </a:solidFill>
              </a:rPr>
              <a:t>Shorter form: </a:t>
            </a:r>
          </a:p>
          <a:p>
            <a:r>
              <a:rPr lang="en-US" sz="4800"/>
              <a:t>As few as 18 questions to answer</a:t>
            </a:r>
          </a:p>
        </p:txBody>
      </p:sp>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spTree>
    <p:extLst>
      <p:ext uri="{BB962C8B-B14F-4D97-AF65-F5344CB8AC3E}">
        <p14:creationId xmlns:p14="http://schemas.microsoft.com/office/powerpoint/2010/main" val="366334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sual woman with hand on hip">
            <a:extLst>
              <a:ext uri="{FF2B5EF4-FFF2-40B4-BE49-F238E27FC236}">
                <a16:creationId xmlns:a16="http://schemas.microsoft.com/office/drawing/2014/main" id="{510A6D7F-C858-00AB-E4DA-BE70B7ED3C9D}"/>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1895460" y="2754630"/>
            <a:ext cx="2012423" cy="3346133"/>
          </a:xfrm>
        </p:spPr>
      </p:pic>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sp>
        <p:nvSpPr>
          <p:cNvPr id="5" name="Content Placeholder 4">
            <a:extLst>
              <a:ext uri="{FF2B5EF4-FFF2-40B4-BE49-F238E27FC236}">
                <a16:creationId xmlns:a16="http://schemas.microsoft.com/office/drawing/2014/main" id="{22687A40-E682-C30D-200A-0B9BA510F4AF}"/>
              </a:ext>
            </a:extLst>
          </p:cNvPr>
          <p:cNvSpPr>
            <a:spLocks noGrp="1"/>
          </p:cNvSpPr>
          <p:nvPr>
            <p:ph sz="half" idx="14"/>
          </p:nvPr>
        </p:nvSpPr>
        <p:spPr/>
        <p:txBody>
          <a:bodyPr/>
          <a:lstStyle/>
          <a:p>
            <a:r>
              <a:rPr lang="en-US" sz="6600" b="1">
                <a:solidFill>
                  <a:schemeClr val="accent5"/>
                </a:solidFill>
              </a:rPr>
              <a:t>Everyone</a:t>
            </a:r>
            <a:r>
              <a:rPr lang="en-US" sz="6000">
                <a:solidFill>
                  <a:schemeClr val="accent5"/>
                </a:solidFill>
              </a:rPr>
              <a:t> </a:t>
            </a:r>
            <a:r>
              <a:rPr lang="en-US" sz="4800"/>
              <a:t>connects to the IRS database</a:t>
            </a:r>
            <a:endParaRPr lang="en-US" sz="6000"/>
          </a:p>
        </p:txBody>
      </p:sp>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pic>
        <p:nvPicPr>
          <p:cNvPr id="4" name="Picture 3" descr="A green and blue starburst with red lines&#10;&#10;Description automatically generated">
            <a:extLst>
              <a:ext uri="{FF2B5EF4-FFF2-40B4-BE49-F238E27FC236}">
                <a16:creationId xmlns:a16="http://schemas.microsoft.com/office/drawing/2014/main" id="{9BDE236B-01A9-5BA6-31B5-C265E93F7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1737">
            <a:off x="9590512" y="109191"/>
            <a:ext cx="2489013" cy="2489013"/>
          </a:xfrm>
          <a:prstGeom prst="rect">
            <a:avLst/>
          </a:prstGeom>
        </p:spPr>
      </p:pic>
      <p:sp>
        <p:nvSpPr>
          <p:cNvPr id="8" name="Rectangle 7">
            <a:extLst>
              <a:ext uri="{FF2B5EF4-FFF2-40B4-BE49-F238E27FC236}">
                <a16:creationId xmlns:a16="http://schemas.microsoft.com/office/drawing/2014/main" id="{619ACCDF-F565-922F-06D8-C8A3B34653B2}"/>
              </a:ext>
            </a:extLst>
          </p:cNvPr>
          <p:cNvSpPr/>
          <p:nvPr/>
        </p:nvSpPr>
        <p:spPr>
          <a:xfrm rot="20333355">
            <a:off x="910882" y="2064820"/>
            <a:ext cx="1751570" cy="8699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t>Connect to IRS?</a:t>
            </a:r>
          </a:p>
        </p:txBody>
      </p:sp>
      <p:sp>
        <p:nvSpPr>
          <p:cNvPr id="9" name="Rectangle 8">
            <a:extLst>
              <a:ext uri="{FF2B5EF4-FFF2-40B4-BE49-F238E27FC236}">
                <a16:creationId xmlns:a16="http://schemas.microsoft.com/office/drawing/2014/main" id="{416D0169-4870-35C2-B67E-6E17318CC340}"/>
              </a:ext>
            </a:extLst>
          </p:cNvPr>
          <p:cNvSpPr/>
          <p:nvPr/>
        </p:nvSpPr>
        <p:spPr>
          <a:xfrm rot="1170680">
            <a:off x="3205076" y="1713153"/>
            <a:ext cx="1935578" cy="12196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t>Don’t connect to IRS?</a:t>
            </a:r>
          </a:p>
        </p:txBody>
      </p:sp>
    </p:spTree>
    <p:extLst>
      <p:ext uri="{BB962C8B-B14F-4D97-AF65-F5344CB8AC3E}">
        <p14:creationId xmlns:p14="http://schemas.microsoft.com/office/powerpoint/2010/main" val="393768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o sign outline">
            <a:extLst>
              <a:ext uri="{FF2B5EF4-FFF2-40B4-BE49-F238E27FC236}">
                <a16:creationId xmlns:a16="http://schemas.microsoft.com/office/drawing/2014/main" id="{65D3A7A3-5749-386B-AD59-FC5205F2A07D}"/>
              </a:ext>
            </a:extLst>
          </p:cNvPr>
          <p:cNvPicPr>
            <a:picLocks noGrp="1" noChangeAspect="1"/>
          </p:cNvPicPr>
          <p:nvPr>
            <p:ph sz="half"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662" y="857428"/>
            <a:ext cx="6352362" cy="6352362"/>
          </a:xfrm>
        </p:spPr>
      </p:pic>
      <p:sp>
        <p:nvSpPr>
          <p:cNvPr id="4" name="Content Placeholder 3">
            <a:extLst>
              <a:ext uri="{FF2B5EF4-FFF2-40B4-BE49-F238E27FC236}">
                <a16:creationId xmlns:a16="http://schemas.microsoft.com/office/drawing/2014/main" id="{CF689732-F54F-EECE-4501-EED050595C76}"/>
              </a:ext>
            </a:extLst>
          </p:cNvPr>
          <p:cNvSpPr>
            <a:spLocks noGrp="1"/>
          </p:cNvSpPr>
          <p:nvPr>
            <p:ph sz="half" idx="13"/>
          </p:nvPr>
        </p:nvSpPr>
        <p:spPr/>
        <p:txBody>
          <a:bodyPr vert="horz" lIns="91440" tIns="45720" rIns="91440" bIns="45720" rtlCol="0" anchor="t">
            <a:noAutofit/>
          </a:bodyPr>
          <a:lstStyle/>
          <a:p>
            <a:endParaRPr lang="en-US"/>
          </a:p>
          <a:p>
            <a:r>
              <a:rPr lang="en-US"/>
              <a:t>Old vocabulary, like: </a:t>
            </a:r>
          </a:p>
          <a:p>
            <a:r>
              <a:rPr lang="en-US"/>
              <a:t>Expected Family Contribution (EFC)</a:t>
            </a:r>
          </a:p>
          <a:p>
            <a:r>
              <a:rPr lang="en-US"/>
              <a:t>Student Aid Report</a:t>
            </a:r>
          </a:p>
          <a:p>
            <a:r>
              <a:rPr lang="en-US"/>
              <a:t>“Room and Board” </a:t>
            </a:r>
          </a:p>
        </p:txBody>
      </p:sp>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sp>
        <p:nvSpPr>
          <p:cNvPr id="8" name="Content Placeholder 3">
            <a:extLst>
              <a:ext uri="{FF2B5EF4-FFF2-40B4-BE49-F238E27FC236}">
                <a16:creationId xmlns:a16="http://schemas.microsoft.com/office/drawing/2014/main" id="{2D64E9B2-1276-C456-BC1F-2E2D83362F5A}"/>
              </a:ext>
            </a:extLst>
          </p:cNvPr>
          <p:cNvSpPr txBox="1">
            <a:spLocks/>
          </p:cNvSpPr>
          <p:nvPr/>
        </p:nvSpPr>
        <p:spPr>
          <a:xfrm>
            <a:off x="6570478" y="1783080"/>
            <a:ext cx="5234260" cy="45010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400"/>
              </a:spcBef>
              <a:buClr>
                <a:schemeClr val="accent1"/>
              </a:buClr>
              <a:buSzPct val="80000"/>
              <a:buFont typeface="Wingdings" panose="05000000000000000000" pitchFamily="2" charset="2"/>
              <a:buNone/>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32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8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6000" b="1">
                <a:solidFill>
                  <a:schemeClr val="accent5"/>
                </a:solidFill>
              </a:rPr>
              <a:t>New Vocabulary</a:t>
            </a:r>
          </a:p>
          <a:p>
            <a:endParaRPr lang="en-US"/>
          </a:p>
        </p:txBody>
      </p:sp>
    </p:spTree>
    <p:extLst>
      <p:ext uri="{BB962C8B-B14F-4D97-AF65-F5344CB8AC3E}">
        <p14:creationId xmlns:p14="http://schemas.microsoft.com/office/powerpoint/2010/main" val="31499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C0DF-B785-BEC2-1F44-A5AE8460FD3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00D61208-3127-380D-285B-654C6DF1A3BC}"/>
              </a:ext>
            </a:extLst>
          </p:cNvPr>
          <p:cNvSpPr>
            <a:spLocks noGrp="1"/>
          </p:cNvSpPr>
          <p:nvPr>
            <p:ph idx="1"/>
          </p:nvPr>
        </p:nvSpPr>
        <p:spPr/>
        <p:txBody>
          <a:bodyPr/>
          <a:lstStyle/>
          <a:p>
            <a:r>
              <a:rPr lang="en-US"/>
              <a:t>Introductions</a:t>
            </a:r>
          </a:p>
        </p:txBody>
      </p:sp>
      <p:sp>
        <p:nvSpPr>
          <p:cNvPr id="4" name="Text Placeholder 3">
            <a:extLst>
              <a:ext uri="{FF2B5EF4-FFF2-40B4-BE49-F238E27FC236}">
                <a16:creationId xmlns:a16="http://schemas.microsoft.com/office/drawing/2014/main" id="{689C654B-038E-E733-0BA8-FFB56820B4EC}"/>
              </a:ext>
            </a:extLst>
          </p:cNvPr>
          <p:cNvSpPr>
            <a:spLocks noGrp="1"/>
          </p:cNvSpPr>
          <p:nvPr>
            <p:ph type="body" sz="quarter" idx="14"/>
          </p:nvPr>
        </p:nvSpPr>
        <p:spPr/>
        <p:txBody>
          <a:bodyPr/>
          <a:lstStyle/>
          <a:p>
            <a:r>
              <a:rPr lang="en-US"/>
              <a:t>1</a:t>
            </a:r>
          </a:p>
        </p:txBody>
      </p:sp>
      <p:sp>
        <p:nvSpPr>
          <p:cNvPr id="5" name="Content Placeholder 4">
            <a:extLst>
              <a:ext uri="{FF2B5EF4-FFF2-40B4-BE49-F238E27FC236}">
                <a16:creationId xmlns:a16="http://schemas.microsoft.com/office/drawing/2014/main" id="{4B4D8BB2-5A45-A3AA-C924-C24114C150BC}"/>
              </a:ext>
            </a:extLst>
          </p:cNvPr>
          <p:cNvSpPr>
            <a:spLocks noGrp="1"/>
          </p:cNvSpPr>
          <p:nvPr>
            <p:ph idx="15"/>
          </p:nvPr>
        </p:nvSpPr>
        <p:spPr/>
        <p:txBody>
          <a:bodyPr/>
          <a:lstStyle/>
          <a:p>
            <a:r>
              <a:rPr lang="en-US"/>
              <a:t>Before applying</a:t>
            </a:r>
          </a:p>
        </p:txBody>
      </p:sp>
      <p:sp>
        <p:nvSpPr>
          <p:cNvPr id="6" name="Text Placeholder 5">
            <a:extLst>
              <a:ext uri="{FF2B5EF4-FFF2-40B4-BE49-F238E27FC236}">
                <a16:creationId xmlns:a16="http://schemas.microsoft.com/office/drawing/2014/main" id="{D4DEAC49-C772-9C2B-690D-2797E4035E20}"/>
              </a:ext>
            </a:extLst>
          </p:cNvPr>
          <p:cNvSpPr>
            <a:spLocks noGrp="1"/>
          </p:cNvSpPr>
          <p:nvPr>
            <p:ph type="body" sz="quarter" idx="16"/>
          </p:nvPr>
        </p:nvSpPr>
        <p:spPr/>
        <p:txBody>
          <a:bodyPr/>
          <a:lstStyle/>
          <a:p>
            <a:r>
              <a:rPr lang="en-US"/>
              <a:t>2</a:t>
            </a:r>
          </a:p>
        </p:txBody>
      </p:sp>
      <p:sp>
        <p:nvSpPr>
          <p:cNvPr id="7" name="Content Placeholder 6">
            <a:extLst>
              <a:ext uri="{FF2B5EF4-FFF2-40B4-BE49-F238E27FC236}">
                <a16:creationId xmlns:a16="http://schemas.microsoft.com/office/drawing/2014/main" id="{EAED8D24-EB73-7070-592D-8FC195FD0352}"/>
              </a:ext>
            </a:extLst>
          </p:cNvPr>
          <p:cNvSpPr>
            <a:spLocks noGrp="1"/>
          </p:cNvSpPr>
          <p:nvPr>
            <p:ph idx="17"/>
          </p:nvPr>
        </p:nvSpPr>
        <p:spPr/>
        <p:txBody>
          <a:bodyPr/>
          <a:lstStyle/>
          <a:p>
            <a:r>
              <a:rPr lang="en-US"/>
              <a:t>What’s new on the Better FAFSA</a:t>
            </a:r>
          </a:p>
        </p:txBody>
      </p:sp>
      <p:sp>
        <p:nvSpPr>
          <p:cNvPr id="8" name="Text Placeholder 7">
            <a:extLst>
              <a:ext uri="{FF2B5EF4-FFF2-40B4-BE49-F238E27FC236}">
                <a16:creationId xmlns:a16="http://schemas.microsoft.com/office/drawing/2014/main" id="{E027D980-04EB-6912-CFA2-201BEEC03634}"/>
              </a:ext>
            </a:extLst>
          </p:cNvPr>
          <p:cNvSpPr>
            <a:spLocks noGrp="1"/>
          </p:cNvSpPr>
          <p:nvPr>
            <p:ph type="body" sz="quarter" idx="18"/>
          </p:nvPr>
        </p:nvSpPr>
        <p:spPr/>
        <p:txBody>
          <a:bodyPr/>
          <a:lstStyle/>
          <a:p>
            <a:r>
              <a:rPr lang="en-US"/>
              <a:t>3</a:t>
            </a:r>
          </a:p>
        </p:txBody>
      </p:sp>
      <p:sp>
        <p:nvSpPr>
          <p:cNvPr id="9" name="Content Placeholder 8">
            <a:extLst>
              <a:ext uri="{FF2B5EF4-FFF2-40B4-BE49-F238E27FC236}">
                <a16:creationId xmlns:a16="http://schemas.microsoft.com/office/drawing/2014/main" id="{A1D18CB0-C54C-B5CC-9143-3982B1DD5BC1}"/>
              </a:ext>
            </a:extLst>
          </p:cNvPr>
          <p:cNvSpPr>
            <a:spLocks noGrp="1"/>
          </p:cNvSpPr>
          <p:nvPr>
            <p:ph idx="19"/>
          </p:nvPr>
        </p:nvSpPr>
        <p:spPr/>
        <p:txBody>
          <a:bodyPr/>
          <a:lstStyle/>
          <a:p>
            <a:r>
              <a:rPr lang="en-US"/>
              <a:t>Filling out the form</a:t>
            </a:r>
          </a:p>
        </p:txBody>
      </p:sp>
      <p:sp>
        <p:nvSpPr>
          <p:cNvPr id="10" name="Text Placeholder 9">
            <a:extLst>
              <a:ext uri="{FF2B5EF4-FFF2-40B4-BE49-F238E27FC236}">
                <a16:creationId xmlns:a16="http://schemas.microsoft.com/office/drawing/2014/main" id="{DBED2159-AFF1-665A-35C8-0255EB4E2CDB}"/>
              </a:ext>
            </a:extLst>
          </p:cNvPr>
          <p:cNvSpPr>
            <a:spLocks noGrp="1"/>
          </p:cNvSpPr>
          <p:nvPr>
            <p:ph type="body" sz="quarter" idx="20"/>
          </p:nvPr>
        </p:nvSpPr>
        <p:spPr/>
        <p:txBody>
          <a:bodyPr/>
          <a:lstStyle/>
          <a:p>
            <a:r>
              <a:rPr lang="en-US"/>
              <a:t>4</a:t>
            </a:r>
          </a:p>
        </p:txBody>
      </p:sp>
      <p:sp>
        <p:nvSpPr>
          <p:cNvPr id="11" name="Content Placeholder 10">
            <a:extLst>
              <a:ext uri="{FF2B5EF4-FFF2-40B4-BE49-F238E27FC236}">
                <a16:creationId xmlns:a16="http://schemas.microsoft.com/office/drawing/2014/main" id="{786A99B3-451C-1F6B-BF81-0A7F8E757510}"/>
              </a:ext>
            </a:extLst>
          </p:cNvPr>
          <p:cNvSpPr>
            <a:spLocks noGrp="1"/>
          </p:cNvSpPr>
          <p:nvPr>
            <p:ph idx="21"/>
          </p:nvPr>
        </p:nvSpPr>
        <p:spPr/>
        <p:txBody>
          <a:bodyPr/>
          <a:lstStyle/>
          <a:p>
            <a:r>
              <a:rPr lang="en-US"/>
              <a:t>Next steps</a:t>
            </a:r>
          </a:p>
        </p:txBody>
      </p:sp>
      <p:sp>
        <p:nvSpPr>
          <p:cNvPr id="12" name="Text Placeholder 11">
            <a:extLst>
              <a:ext uri="{FF2B5EF4-FFF2-40B4-BE49-F238E27FC236}">
                <a16:creationId xmlns:a16="http://schemas.microsoft.com/office/drawing/2014/main" id="{FD3DA77A-0BD7-D2AE-3FCB-4950A0B11A76}"/>
              </a:ext>
            </a:extLst>
          </p:cNvPr>
          <p:cNvSpPr>
            <a:spLocks noGrp="1"/>
          </p:cNvSpPr>
          <p:nvPr>
            <p:ph type="body" sz="quarter" idx="22"/>
          </p:nvPr>
        </p:nvSpPr>
        <p:spPr/>
        <p:txBody>
          <a:bodyPr/>
          <a:lstStyle/>
          <a:p>
            <a:r>
              <a:rPr lang="en-US"/>
              <a:t>5</a:t>
            </a:r>
          </a:p>
        </p:txBody>
      </p:sp>
    </p:spTree>
    <p:extLst>
      <p:ext uri="{BB962C8B-B14F-4D97-AF65-F5344CB8AC3E}">
        <p14:creationId xmlns:p14="http://schemas.microsoft.com/office/powerpoint/2010/main" val="186606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689732-F54F-EECE-4501-EED050595C76}"/>
              </a:ext>
            </a:extLst>
          </p:cNvPr>
          <p:cNvSpPr>
            <a:spLocks noGrp="1"/>
          </p:cNvSpPr>
          <p:nvPr>
            <p:ph sz="half" idx="13"/>
          </p:nvPr>
        </p:nvSpPr>
        <p:spPr/>
        <p:txBody>
          <a:bodyPr/>
          <a:lstStyle/>
          <a:p>
            <a:r>
              <a:rPr lang="en-US"/>
              <a:t>Financial aid parent was the one the student lived with more than 50% of the year.</a:t>
            </a:r>
          </a:p>
        </p:txBody>
      </p:sp>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pic>
        <p:nvPicPr>
          <p:cNvPr id="2" name="Content Placeholder 5">
            <a:extLst>
              <a:ext uri="{FF2B5EF4-FFF2-40B4-BE49-F238E27FC236}">
                <a16:creationId xmlns:a16="http://schemas.microsoft.com/office/drawing/2014/main" id="{C57D287A-1F20-5778-2441-AA962A9B763B}"/>
              </a:ext>
            </a:extLst>
          </p:cNvPr>
          <p:cNvPicPr>
            <a:picLocks noGrp="1" noChangeAspect="1"/>
          </p:cNvPicPr>
          <p:nvPr>
            <p:ph sz="half" idx="14"/>
          </p:nvPr>
        </p:nvPicPr>
        <p:blipFill>
          <a:blip r:embed="rId3"/>
          <a:stretch>
            <a:fillRect/>
          </a:stretch>
        </p:blipFill>
        <p:spPr>
          <a:xfrm>
            <a:off x="6564933" y="1600200"/>
            <a:ext cx="4931122" cy="4500563"/>
          </a:xfrm>
          <a:noFill/>
        </p:spPr>
      </p:pic>
    </p:spTree>
    <p:extLst>
      <p:ext uri="{BB962C8B-B14F-4D97-AF65-F5344CB8AC3E}">
        <p14:creationId xmlns:p14="http://schemas.microsoft.com/office/powerpoint/2010/main" val="16684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ouple of speech bubbles with flags">
            <a:extLst>
              <a:ext uri="{FF2B5EF4-FFF2-40B4-BE49-F238E27FC236}">
                <a16:creationId xmlns:a16="http://schemas.microsoft.com/office/drawing/2014/main" id="{82B80598-DC52-CFC8-682A-1667986D5930}"/>
              </a:ext>
            </a:extLst>
          </p:cNvPr>
          <p:cNvPicPr>
            <a:picLocks noGrp="1" noChangeAspect="1"/>
          </p:cNvPicPr>
          <p:nvPr>
            <p:ph sz="half" idx="13"/>
          </p:nvPr>
        </p:nvPicPr>
        <p:blipFill rotWithShape="1">
          <a:blip r:embed="rId3">
            <a:extLst>
              <a:ext uri="{28A0092B-C50C-407E-A947-70E740481C1C}">
                <a14:useLocalDpi xmlns:a14="http://schemas.microsoft.com/office/drawing/2010/main" val="0"/>
              </a:ext>
            </a:extLst>
          </a:blip>
          <a:srcRect l="16107" t="-13684" r="16056" b="10527"/>
          <a:stretch/>
        </p:blipFill>
        <p:spPr>
          <a:xfrm>
            <a:off x="635260" y="1600200"/>
            <a:ext cx="5230368" cy="4480560"/>
          </a:xfrm>
        </p:spPr>
      </p:pic>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sp>
        <p:nvSpPr>
          <p:cNvPr id="5" name="Content Placeholder 4">
            <a:extLst>
              <a:ext uri="{FF2B5EF4-FFF2-40B4-BE49-F238E27FC236}">
                <a16:creationId xmlns:a16="http://schemas.microsoft.com/office/drawing/2014/main" id="{22687A40-E682-C30D-200A-0B9BA510F4AF}"/>
              </a:ext>
            </a:extLst>
          </p:cNvPr>
          <p:cNvSpPr>
            <a:spLocks noGrp="1"/>
          </p:cNvSpPr>
          <p:nvPr>
            <p:ph sz="half" idx="14"/>
          </p:nvPr>
        </p:nvSpPr>
        <p:spPr/>
        <p:txBody>
          <a:bodyPr/>
          <a:lstStyle/>
          <a:p>
            <a:r>
              <a:rPr lang="en-US" sz="6600" b="1">
                <a:solidFill>
                  <a:schemeClr val="accent5"/>
                </a:solidFill>
              </a:rPr>
              <a:t>12 most common languages</a:t>
            </a:r>
          </a:p>
        </p:txBody>
      </p:sp>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pic>
        <p:nvPicPr>
          <p:cNvPr id="8" name="Picture 7" descr="A green and blue starburst with red lines&#10;&#10;Description automatically generated">
            <a:extLst>
              <a:ext uri="{FF2B5EF4-FFF2-40B4-BE49-F238E27FC236}">
                <a16:creationId xmlns:a16="http://schemas.microsoft.com/office/drawing/2014/main" id="{10A596C4-59B7-4E65-7474-5ED6F4A9F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1737">
            <a:off x="9590512" y="109191"/>
            <a:ext cx="2489013" cy="2489013"/>
          </a:xfrm>
          <a:prstGeom prst="rect">
            <a:avLst/>
          </a:prstGeom>
        </p:spPr>
      </p:pic>
    </p:spTree>
    <p:extLst>
      <p:ext uri="{BB962C8B-B14F-4D97-AF65-F5344CB8AC3E}">
        <p14:creationId xmlns:p14="http://schemas.microsoft.com/office/powerpoint/2010/main" val="8320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hoolhouse outline">
            <a:extLst>
              <a:ext uri="{FF2B5EF4-FFF2-40B4-BE49-F238E27FC236}">
                <a16:creationId xmlns:a16="http://schemas.microsoft.com/office/drawing/2014/main" id="{F730358C-C822-66AC-6876-F742AF3F54A6}"/>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207" y="3389724"/>
            <a:ext cx="914400" cy="914400"/>
          </a:xfrm>
        </p:spPr>
      </p:pic>
      <p:sp>
        <p:nvSpPr>
          <p:cNvPr id="3" name="Title 2">
            <a:extLst>
              <a:ext uri="{FF2B5EF4-FFF2-40B4-BE49-F238E27FC236}">
                <a16:creationId xmlns:a16="http://schemas.microsoft.com/office/drawing/2014/main" id="{2063A141-3684-7213-123D-53429F62252A}"/>
              </a:ext>
            </a:extLst>
          </p:cNvPr>
          <p:cNvSpPr>
            <a:spLocks noGrp="1"/>
          </p:cNvSpPr>
          <p:nvPr>
            <p:ph type="title"/>
          </p:nvPr>
        </p:nvSpPr>
        <p:spPr/>
        <p:txBody>
          <a:bodyPr/>
          <a:lstStyle/>
          <a:p>
            <a:r>
              <a:rPr lang="en-US"/>
              <a:t>Old Form</a:t>
            </a:r>
          </a:p>
        </p:txBody>
      </p:sp>
      <p:pic>
        <p:nvPicPr>
          <p:cNvPr id="9" name="Content Placeholder 8" descr="Schoolhouse with solid fill">
            <a:extLst>
              <a:ext uri="{FF2B5EF4-FFF2-40B4-BE49-F238E27FC236}">
                <a16:creationId xmlns:a16="http://schemas.microsoft.com/office/drawing/2014/main" id="{09F32943-B171-7F2C-D742-D0B00C685FF9}"/>
              </a:ext>
            </a:extLst>
          </p:cNvPr>
          <p:cNvPicPr>
            <a:picLocks noGrp="1" noChangeAspect="1"/>
          </p:cNvPicPr>
          <p:nvPr>
            <p:ph sz="half" idx="1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8329" y="3389724"/>
            <a:ext cx="914400" cy="914400"/>
          </a:xfrm>
        </p:spPr>
      </p:pic>
      <p:sp>
        <p:nvSpPr>
          <p:cNvPr id="6" name="Text Placeholder 5">
            <a:extLst>
              <a:ext uri="{FF2B5EF4-FFF2-40B4-BE49-F238E27FC236}">
                <a16:creationId xmlns:a16="http://schemas.microsoft.com/office/drawing/2014/main" id="{45E1C82F-20AF-5B7A-2F23-49324B9CD478}"/>
              </a:ext>
            </a:extLst>
          </p:cNvPr>
          <p:cNvSpPr>
            <a:spLocks noGrp="1"/>
          </p:cNvSpPr>
          <p:nvPr>
            <p:ph type="body" sz="quarter" idx="15"/>
          </p:nvPr>
        </p:nvSpPr>
        <p:spPr/>
        <p:txBody>
          <a:bodyPr/>
          <a:lstStyle/>
          <a:p>
            <a:r>
              <a:rPr lang="en-US"/>
              <a:t>Better FAFSA</a:t>
            </a:r>
          </a:p>
        </p:txBody>
      </p:sp>
      <p:pic>
        <p:nvPicPr>
          <p:cNvPr id="10" name="Content Placeholder 6" descr="Schoolhouse outline">
            <a:extLst>
              <a:ext uri="{FF2B5EF4-FFF2-40B4-BE49-F238E27FC236}">
                <a16:creationId xmlns:a16="http://schemas.microsoft.com/office/drawing/2014/main" id="{F8DECB27-7415-7AF7-8D90-49F03A219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2578" y="3389724"/>
            <a:ext cx="914400" cy="914400"/>
          </a:xfrm>
          <a:prstGeom prst="rect">
            <a:avLst/>
          </a:prstGeom>
        </p:spPr>
      </p:pic>
      <p:pic>
        <p:nvPicPr>
          <p:cNvPr id="11" name="Content Placeholder 8" descr="Schoolhouse with solid fill">
            <a:extLst>
              <a:ext uri="{FF2B5EF4-FFF2-40B4-BE49-F238E27FC236}">
                <a16:creationId xmlns:a16="http://schemas.microsoft.com/office/drawing/2014/main" id="{9679ADE8-EE9E-B64C-72BE-94B44EB01F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5700" y="3389724"/>
            <a:ext cx="914400" cy="914400"/>
          </a:xfrm>
          <a:prstGeom prst="rect">
            <a:avLst/>
          </a:prstGeom>
        </p:spPr>
      </p:pic>
      <p:pic>
        <p:nvPicPr>
          <p:cNvPr id="17" name="Content Placeholder 8" descr="Schoolhouse with solid fill">
            <a:extLst>
              <a:ext uri="{FF2B5EF4-FFF2-40B4-BE49-F238E27FC236}">
                <a16:creationId xmlns:a16="http://schemas.microsoft.com/office/drawing/2014/main" id="{6AFC0E41-E22D-CAED-A90C-383ABDAFD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644" y="4304124"/>
            <a:ext cx="914400" cy="914400"/>
          </a:xfrm>
          <a:prstGeom prst="rect">
            <a:avLst/>
          </a:prstGeom>
        </p:spPr>
      </p:pic>
      <p:pic>
        <p:nvPicPr>
          <p:cNvPr id="18" name="Content Placeholder 6" descr="Schoolhouse outline">
            <a:extLst>
              <a:ext uri="{FF2B5EF4-FFF2-40B4-BE49-F238E27FC236}">
                <a16:creationId xmlns:a16="http://schemas.microsoft.com/office/drawing/2014/main" id="{2BF76147-3916-06C9-E3A1-B17A80936E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3893" y="4304124"/>
            <a:ext cx="914400" cy="914400"/>
          </a:xfrm>
          <a:prstGeom prst="rect">
            <a:avLst/>
          </a:prstGeom>
        </p:spPr>
      </p:pic>
      <p:pic>
        <p:nvPicPr>
          <p:cNvPr id="20" name="Content Placeholder 8" descr="Schoolhouse with solid fill">
            <a:extLst>
              <a:ext uri="{FF2B5EF4-FFF2-40B4-BE49-F238E27FC236}">
                <a16:creationId xmlns:a16="http://schemas.microsoft.com/office/drawing/2014/main" id="{3196029F-3CD6-242E-5969-176CCE44FF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4008" y="4296505"/>
            <a:ext cx="914400" cy="914400"/>
          </a:xfrm>
          <a:prstGeom prst="rect">
            <a:avLst/>
          </a:prstGeom>
        </p:spPr>
      </p:pic>
      <p:pic>
        <p:nvPicPr>
          <p:cNvPr id="21" name="Content Placeholder 6" descr="Schoolhouse outline">
            <a:extLst>
              <a:ext uri="{FF2B5EF4-FFF2-40B4-BE49-F238E27FC236}">
                <a16:creationId xmlns:a16="http://schemas.microsoft.com/office/drawing/2014/main" id="{312868A0-EBA4-B122-D31E-A2E71066AB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8257" y="4296505"/>
            <a:ext cx="914400" cy="914400"/>
          </a:xfrm>
          <a:prstGeom prst="rect">
            <a:avLst/>
          </a:prstGeom>
        </p:spPr>
      </p:pic>
      <p:pic>
        <p:nvPicPr>
          <p:cNvPr id="28" name="Content Placeholder 6" descr="Schoolhouse outline">
            <a:extLst>
              <a:ext uri="{FF2B5EF4-FFF2-40B4-BE49-F238E27FC236}">
                <a16:creationId xmlns:a16="http://schemas.microsoft.com/office/drawing/2014/main" id="{AAC3244A-8F24-0FB0-B969-0648DB20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3742" y="2578194"/>
            <a:ext cx="914400" cy="914400"/>
          </a:xfrm>
          <a:prstGeom prst="rect">
            <a:avLst/>
          </a:prstGeom>
        </p:spPr>
      </p:pic>
      <p:pic>
        <p:nvPicPr>
          <p:cNvPr id="29" name="Content Placeholder 8" descr="Schoolhouse with solid fill">
            <a:extLst>
              <a:ext uri="{FF2B5EF4-FFF2-40B4-BE49-F238E27FC236}">
                <a16:creationId xmlns:a16="http://schemas.microsoft.com/office/drawing/2014/main" id="{4B99D4AE-76F9-66D0-AB5C-EBFBEC14BC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3857" y="2570575"/>
            <a:ext cx="914400" cy="914400"/>
          </a:xfrm>
          <a:prstGeom prst="rect">
            <a:avLst/>
          </a:prstGeom>
        </p:spPr>
      </p:pic>
      <p:pic>
        <p:nvPicPr>
          <p:cNvPr id="30" name="Content Placeholder 6" descr="Schoolhouse outline">
            <a:extLst>
              <a:ext uri="{FF2B5EF4-FFF2-40B4-BE49-F238E27FC236}">
                <a16:creationId xmlns:a16="http://schemas.microsoft.com/office/drawing/2014/main" id="{0D05EA9F-5991-2655-4F80-98B03B227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4153" y="2524854"/>
            <a:ext cx="914400" cy="914400"/>
          </a:xfrm>
          <a:prstGeom prst="rect">
            <a:avLst/>
          </a:prstGeom>
        </p:spPr>
      </p:pic>
      <p:pic>
        <p:nvPicPr>
          <p:cNvPr id="31" name="Content Placeholder 8" descr="Schoolhouse with solid fill">
            <a:extLst>
              <a:ext uri="{FF2B5EF4-FFF2-40B4-BE49-F238E27FC236}">
                <a16:creationId xmlns:a16="http://schemas.microsoft.com/office/drawing/2014/main" id="{D83CF9D8-BEA9-58A0-90CF-562DA634C6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7275" y="2524854"/>
            <a:ext cx="914400" cy="914400"/>
          </a:xfrm>
          <a:prstGeom prst="rect">
            <a:avLst/>
          </a:prstGeom>
        </p:spPr>
      </p:pic>
      <p:pic>
        <p:nvPicPr>
          <p:cNvPr id="32" name="Content Placeholder 6" descr="Schoolhouse outline">
            <a:extLst>
              <a:ext uri="{FF2B5EF4-FFF2-40B4-BE49-F238E27FC236}">
                <a16:creationId xmlns:a16="http://schemas.microsoft.com/office/drawing/2014/main" id="{AE21BE96-D054-FE41-22C3-2E1268664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1524" y="2524854"/>
            <a:ext cx="914400" cy="914400"/>
          </a:xfrm>
          <a:prstGeom prst="rect">
            <a:avLst/>
          </a:prstGeom>
        </p:spPr>
      </p:pic>
      <p:pic>
        <p:nvPicPr>
          <p:cNvPr id="33" name="Content Placeholder 8" descr="Schoolhouse with solid fill">
            <a:extLst>
              <a:ext uri="{FF2B5EF4-FFF2-40B4-BE49-F238E27FC236}">
                <a16:creationId xmlns:a16="http://schemas.microsoft.com/office/drawing/2014/main" id="{27903776-5E0E-8D0F-65E8-B90097479F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4646" y="2524854"/>
            <a:ext cx="914400" cy="914400"/>
          </a:xfrm>
          <a:prstGeom prst="rect">
            <a:avLst/>
          </a:prstGeom>
        </p:spPr>
      </p:pic>
      <p:pic>
        <p:nvPicPr>
          <p:cNvPr id="34" name="Content Placeholder 8" descr="Schoolhouse with solid fill">
            <a:extLst>
              <a:ext uri="{FF2B5EF4-FFF2-40B4-BE49-F238E27FC236}">
                <a16:creationId xmlns:a16="http://schemas.microsoft.com/office/drawing/2014/main" id="{D50FB4C7-10DF-2FA4-61C9-84D5AAEB2C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8590" y="3439254"/>
            <a:ext cx="914400" cy="914400"/>
          </a:xfrm>
          <a:prstGeom prst="rect">
            <a:avLst/>
          </a:prstGeom>
        </p:spPr>
      </p:pic>
      <p:pic>
        <p:nvPicPr>
          <p:cNvPr id="35" name="Content Placeholder 6" descr="Schoolhouse outline">
            <a:extLst>
              <a:ext uri="{FF2B5EF4-FFF2-40B4-BE49-F238E27FC236}">
                <a16:creationId xmlns:a16="http://schemas.microsoft.com/office/drawing/2014/main" id="{17FC2E1F-CB9F-ED9B-9187-FA3D63CEED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2839" y="3439254"/>
            <a:ext cx="914400" cy="914400"/>
          </a:xfrm>
          <a:prstGeom prst="rect">
            <a:avLst/>
          </a:prstGeom>
        </p:spPr>
      </p:pic>
      <p:pic>
        <p:nvPicPr>
          <p:cNvPr id="36" name="Content Placeholder 8" descr="Schoolhouse with solid fill">
            <a:extLst>
              <a:ext uri="{FF2B5EF4-FFF2-40B4-BE49-F238E27FC236}">
                <a16:creationId xmlns:a16="http://schemas.microsoft.com/office/drawing/2014/main" id="{87E6EF4F-7F85-1EE4-B4AE-5E2092DEDF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52954" y="3431635"/>
            <a:ext cx="914400" cy="914400"/>
          </a:xfrm>
          <a:prstGeom prst="rect">
            <a:avLst/>
          </a:prstGeom>
        </p:spPr>
      </p:pic>
      <p:pic>
        <p:nvPicPr>
          <p:cNvPr id="37" name="Content Placeholder 6" descr="Schoolhouse outline">
            <a:extLst>
              <a:ext uri="{FF2B5EF4-FFF2-40B4-BE49-F238E27FC236}">
                <a16:creationId xmlns:a16="http://schemas.microsoft.com/office/drawing/2014/main" id="{5594BE61-F056-521C-33DC-DC340D5443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27203" y="3431635"/>
            <a:ext cx="914400" cy="914400"/>
          </a:xfrm>
          <a:prstGeom prst="rect">
            <a:avLst/>
          </a:prstGeom>
        </p:spPr>
      </p:pic>
      <p:pic>
        <p:nvPicPr>
          <p:cNvPr id="38" name="Content Placeholder 6" descr="Schoolhouse outline">
            <a:extLst>
              <a:ext uri="{FF2B5EF4-FFF2-40B4-BE49-F238E27FC236}">
                <a16:creationId xmlns:a16="http://schemas.microsoft.com/office/drawing/2014/main" id="{3569CD5A-4F44-139E-A63C-2B6C18E37F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6710" y="4296505"/>
            <a:ext cx="914400" cy="914400"/>
          </a:xfrm>
          <a:prstGeom prst="rect">
            <a:avLst/>
          </a:prstGeom>
        </p:spPr>
      </p:pic>
      <p:pic>
        <p:nvPicPr>
          <p:cNvPr id="39" name="Content Placeholder 8" descr="Schoolhouse with solid fill">
            <a:extLst>
              <a:ext uri="{FF2B5EF4-FFF2-40B4-BE49-F238E27FC236}">
                <a16:creationId xmlns:a16="http://schemas.microsoft.com/office/drawing/2014/main" id="{4C88B672-568F-6592-ABC5-7CDA0850CC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9832" y="4296505"/>
            <a:ext cx="914400" cy="914400"/>
          </a:xfrm>
          <a:prstGeom prst="rect">
            <a:avLst/>
          </a:prstGeom>
        </p:spPr>
      </p:pic>
      <p:pic>
        <p:nvPicPr>
          <p:cNvPr id="40" name="Content Placeholder 6" descr="Schoolhouse outline">
            <a:extLst>
              <a:ext uri="{FF2B5EF4-FFF2-40B4-BE49-F238E27FC236}">
                <a16:creationId xmlns:a16="http://schemas.microsoft.com/office/drawing/2014/main" id="{85C053DE-D87F-204E-837E-A463AF310D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4081" y="4296505"/>
            <a:ext cx="914400" cy="914400"/>
          </a:xfrm>
          <a:prstGeom prst="rect">
            <a:avLst/>
          </a:prstGeom>
        </p:spPr>
      </p:pic>
      <p:pic>
        <p:nvPicPr>
          <p:cNvPr id="41" name="Content Placeholder 8" descr="Schoolhouse with solid fill">
            <a:extLst>
              <a:ext uri="{FF2B5EF4-FFF2-40B4-BE49-F238E27FC236}">
                <a16:creationId xmlns:a16="http://schemas.microsoft.com/office/drawing/2014/main" id="{3A53078F-A6F5-831E-8CB9-F55E4FAD99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27203" y="4296505"/>
            <a:ext cx="914400" cy="914400"/>
          </a:xfrm>
          <a:prstGeom prst="rect">
            <a:avLst/>
          </a:prstGeom>
        </p:spPr>
      </p:pic>
      <p:pic>
        <p:nvPicPr>
          <p:cNvPr id="42" name="Content Placeholder 8" descr="Schoolhouse with solid fill">
            <a:extLst>
              <a:ext uri="{FF2B5EF4-FFF2-40B4-BE49-F238E27FC236}">
                <a16:creationId xmlns:a16="http://schemas.microsoft.com/office/drawing/2014/main" id="{DE6AA18F-2FC9-8CEF-A631-B72F61479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61147" y="5210905"/>
            <a:ext cx="914400" cy="914400"/>
          </a:xfrm>
          <a:prstGeom prst="rect">
            <a:avLst/>
          </a:prstGeom>
        </p:spPr>
      </p:pic>
      <p:pic>
        <p:nvPicPr>
          <p:cNvPr id="43" name="Content Placeholder 6" descr="Schoolhouse outline">
            <a:extLst>
              <a:ext uri="{FF2B5EF4-FFF2-40B4-BE49-F238E27FC236}">
                <a16:creationId xmlns:a16="http://schemas.microsoft.com/office/drawing/2014/main" id="{3E0A123E-8171-1325-3750-CF0022CF83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5396" y="5210905"/>
            <a:ext cx="914400" cy="914400"/>
          </a:xfrm>
          <a:prstGeom prst="rect">
            <a:avLst/>
          </a:prstGeom>
        </p:spPr>
      </p:pic>
      <p:pic>
        <p:nvPicPr>
          <p:cNvPr id="44" name="Content Placeholder 8" descr="Schoolhouse with solid fill">
            <a:extLst>
              <a:ext uri="{FF2B5EF4-FFF2-40B4-BE49-F238E27FC236}">
                <a16:creationId xmlns:a16="http://schemas.microsoft.com/office/drawing/2014/main" id="{931A0950-8AE2-01C3-0B7D-61A183D6D8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35511" y="5203286"/>
            <a:ext cx="914400" cy="914400"/>
          </a:xfrm>
          <a:prstGeom prst="rect">
            <a:avLst/>
          </a:prstGeom>
        </p:spPr>
      </p:pic>
      <p:pic>
        <p:nvPicPr>
          <p:cNvPr id="45" name="Content Placeholder 6" descr="Schoolhouse outline">
            <a:extLst>
              <a:ext uri="{FF2B5EF4-FFF2-40B4-BE49-F238E27FC236}">
                <a16:creationId xmlns:a16="http://schemas.microsoft.com/office/drawing/2014/main" id="{88E6DEE7-C8FA-BE0C-3228-B633298947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09760" y="5203286"/>
            <a:ext cx="914400" cy="914400"/>
          </a:xfrm>
          <a:prstGeom prst="rect">
            <a:avLst/>
          </a:prstGeom>
        </p:spPr>
      </p:pic>
      <p:pic>
        <p:nvPicPr>
          <p:cNvPr id="50" name="Content Placeholder 6" descr="Schoolhouse outline">
            <a:extLst>
              <a:ext uri="{FF2B5EF4-FFF2-40B4-BE49-F238E27FC236}">
                <a16:creationId xmlns:a16="http://schemas.microsoft.com/office/drawing/2014/main" id="{B7FB8C1A-1782-C261-35A3-953544FD18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0963" y="2532473"/>
            <a:ext cx="914400" cy="914400"/>
          </a:xfrm>
          <a:prstGeom prst="rect">
            <a:avLst/>
          </a:prstGeom>
        </p:spPr>
      </p:pic>
      <p:pic>
        <p:nvPicPr>
          <p:cNvPr id="51" name="Content Placeholder 8" descr="Schoolhouse with solid fill">
            <a:extLst>
              <a:ext uri="{FF2B5EF4-FFF2-40B4-BE49-F238E27FC236}">
                <a16:creationId xmlns:a16="http://schemas.microsoft.com/office/drawing/2014/main" id="{24DB85AF-6B4D-4213-7F4C-E18E652EC5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62393" y="3439254"/>
            <a:ext cx="914400" cy="914400"/>
          </a:xfrm>
          <a:prstGeom prst="rect">
            <a:avLst/>
          </a:prstGeom>
        </p:spPr>
      </p:pic>
      <p:pic>
        <p:nvPicPr>
          <p:cNvPr id="52" name="Content Placeholder 6" descr="Schoolhouse outline">
            <a:extLst>
              <a:ext uri="{FF2B5EF4-FFF2-40B4-BE49-F238E27FC236}">
                <a16:creationId xmlns:a16="http://schemas.microsoft.com/office/drawing/2014/main" id="{47977C71-EBA3-A3D7-708E-DE7161DCD9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3520" y="4304124"/>
            <a:ext cx="914400" cy="914400"/>
          </a:xfrm>
          <a:prstGeom prst="rect">
            <a:avLst/>
          </a:prstGeom>
        </p:spPr>
      </p:pic>
      <p:pic>
        <p:nvPicPr>
          <p:cNvPr id="53" name="Content Placeholder 8" descr="Schoolhouse with solid fill">
            <a:extLst>
              <a:ext uri="{FF2B5EF4-FFF2-40B4-BE49-F238E27FC236}">
                <a16:creationId xmlns:a16="http://schemas.microsoft.com/office/drawing/2014/main" id="{B69E68D1-E5AA-40C6-2024-9812FD8DB9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4950" y="5210905"/>
            <a:ext cx="914400" cy="914400"/>
          </a:xfrm>
          <a:prstGeom prst="rect">
            <a:avLst/>
          </a:prstGeom>
        </p:spPr>
      </p:pic>
      <p:sp>
        <p:nvSpPr>
          <p:cNvPr id="54" name="Content Placeholder 4">
            <a:extLst>
              <a:ext uri="{FF2B5EF4-FFF2-40B4-BE49-F238E27FC236}">
                <a16:creationId xmlns:a16="http://schemas.microsoft.com/office/drawing/2014/main" id="{FE9F9C73-E0F8-4834-D083-0AF16C1E783A}"/>
              </a:ext>
            </a:extLst>
          </p:cNvPr>
          <p:cNvSpPr txBox="1">
            <a:spLocks/>
          </p:cNvSpPr>
          <p:nvPr/>
        </p:nvSpPr>
        <p:spPr>
          <a:xfrm>
            <a:off x="6448482" y="1600200"/>
            <a:ext cx="5164588" cy="45010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400"/>
              </a:spcBef>
              <a:buClr>
                <a:schemeClr val="bg1"/>
              </a:buClr>
              <a:buSzPct val="80000"/>
              <a:buFont typeface="Wingdings" panose="05000000000000000000" pitchFamily="2" charset="2"/>
              <a:buNone/>
              <a:defRPr sz="3600" kern="1200">
                <a:solidFill>
                  <a:schemeClr val="bg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32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8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6600" b="1">
                <a:solidFill>
                  <a:schemeClr val="accent5"/>
                </a:solidFill>
              </a:rPr>
              <a:t>More colleges</a:t>
            </a:r>
          </a:p>
        </p:txBody>
      </p:sp>
    </p:spTree>
    <p:extLst>
      <p:ext uri="{BB962C8B-B14F-4D97-AF65-F5344CB8AC3E}">
        <p14:creationId xmlns:p14="http://schemas.microsoft.com/office/powerpoint/2010/main" val="94008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7969-BDBD-BB49-0D23-8FBE19003A8C}"/>
              </a:ext>
            </a:extLst>
          </p:cNvPr>
          <p:cNvSpPr>
            <a:spLocks noGrp="1"/>
          </p:cNvSpPr>
          <p:nvPr>
            <p:ph type="title"/>
          </p:nvPr>
        </p:nvSpPr>
        <p:spPr/>
        <p:txBody>
          <a:bodyPr/>
          <a:lstStyle/>
          <a:p>
            <a:r>
              <a:rPr lang="en-US"/>
              <a:t>Filling out the form</a:t>
            </a:r>
          </a:p>
        </p:txBody>
      </p:sp>
      <p:sp>
        <p:nvSpPr>
          <p:cNvPr id="4" name="Subtitle 3">
            <a:extLst>
              <a:ext uri="{FF2B5EF4-FFF2-40B4-BE49-F238E27FC236}">
                <a16:creationId xmlns:a16="http://schemas.microsoft.com/office/drawing/2014/main" id="{4FF6E33F-724A-53D6-FC17-DD8D6DDB2F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183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1A240E4-7B14-2B6D-C31C-1A7D8F34F8F8}"/>
              </a:ext>
            </a:extLst>
          </p:cNvPr>
          <p:cNvSpPr>
            <a:spLocks noGrp="1"/>
          </p:cNvSpPr>
          <p:nvPr>
            <p:ph type="title"/>
          </p:nvPr>
        </p:nvSpPr>
        <p:spPr>
          <a:xfrm>
            <a:off x="609600" y="693419"/>
            <a:ext cx="10972800" cy="731520"/>
          </a:xfrm>
        </p:spPr>
        <p:txBody>
          <a:bodyPr anchor="t">
            <a:normAutofit/>
          </a:bodyPr>
          <a:lstStyle/>
          <a:p>
            <a:r>
              <a:rPr lang="en-US"/>
              <a:t>You are not alone</a:t>
            </a:r>
          </a:p>
        </p:txBody>
      </p:sp>
      <p:pic>
        <p:nvPicPr>
          <p:cNvPr id="8" name="Content Placeholder 7" descr="Team putting hands in and smiling">
            <a:extLst>
              <a:ext uri="{FF2B5EF4-FFF2-40B4-BE49-F238E27FC236}">
                <a16:creationId xmlns:a16="http://schemas.microsoft.com/office/drawing/2014/main" id="{BD0330E9-00BD-A133-A6DA-9E6F9CDD8C8C}"/>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t="3519" b="37055"/>
          <a:stretch/>
        </p:blipFill>
        <p:spPr>
          <a:xfrm>
            <a:off x="609600" y="1615439"/>
            <a:ext cx="10972800" cy="4352544"/>
          </a:xfrm>
          <a:noFill/>
        </p:spPr>
      </p:pic>
    </p:spTree>
    <p:extLst>
      <p:ext uri="{BB962C8B-B14F-4D97-AF65-F5344CB8AC3E}">
        <p14:creationId xmlns:p14="http://schemas.microsoft.com/office/powerpoint/2010/main" val="3602717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DA40-1974-EBFC-1A96-482E05B211EA}"/>
              </a:ext>
            </a:extLst>
          </p:cNvPr>
          <p:cNvSpPr>
            <a:spLocks noGrp="1"/>
          </p:cNvSpPr>
          <p:nvPr>
            <p:ph type="title"/>
          </p:nvPr>
        </p:nvSpPr>
        <p:spPr/>
        <p:txBody>
          <a:bodyPr/>
          <a:lstStyle/>
          <a:p>
            <a:r>
              <a:rPr kumimoji="0" lang="en-US" sz="4400" b="0" i="0" u="none" strike="noStrike" kern="1200" cap="none" spc="0" normalizeH="0" baseline="0" noProof="0">
                <a:ln>
                  <a:noFill/>
                </a:ln>
                <a:solidFill>
                  <a:srgbClr val="00AEEF"/>
                </a:solidFill>
                <a:effectLst/>
                <a:uLnTx/>
                <a:uFillTx/>
                <a:latin typeface="Franklin Gothic Medium"/>
                <a:ea typeface="+mj-ea"/>
                <a:cs typeface="+mj-cs"/>
              </a:rPr>
              <a:t>Where do I log in?</a:t>
            </a:r>
            <a:br>
              <a:rPr kumimoji="0" lang="en-US" sz="4400" b="0" i="0" u="none" strike="noStrike" kern="1200" cap="none" spc="0" normalizeH="0" baseline="0" noProof="0">
                <a:ln>
                  <a:noFill/>
                </a:ln>
                <a:solidFill>
                  <a:srgbClr val="00AEEF"/>
                </a:solidFill>
                <a:effectLst/>
                <a:uLnTx/>
                <a:uFillTx/>
                <a:latin typeface="Franklin Gothic Medium"/>
                <a:ea typeface="+mj-ea"/>
                <a:cs typeface="+mj-cs"/>
              </a:rPr>
            </a:br>
            <a:endParaRPr lang="en-US"/>
          </a:p>
        </p:txBody>
      </p:sp>
      <p:sp>
        <p:nvSpPr>
          <p:cNvPr id="6" name="Title 1">
            <a:extLst>
              <a:ext uri="{FF2B5EF4-FFF2-40B4-BE49-F238E27FC236}">
                <a16:creationId xmlns:a16="http://schemas.microsoft.com/office/drawing/2014/main" id="{8BDA0136-4311-0F25-7FDA-BD75567C2464}"/>
              </a:ext>
            </a:extLst>
          </p:cNvPr>
          <p:cNvSpPr txBox="1">
            <a:spLocks/>
          </p:cNvSpPr>
          <p:nvPr/>
        </p:nvSpPr>
        <p:spPr>
          <a:xfrm>
            <a:off x="609600" y="693419"/>
            <a:ext cx="10972800" cy="7315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AEEF"/>
              </a:solidFill>
              <a:effectLst/>
              <a:uLnTx/>
              <a:uFillTx/>
              <a:latin typeface="Franklin Gothic Medium"/>
              <a:ea typeface="+mj-ea"/>
              <a:cs typeface="+mj-cs"/>
            </a:endParaRPr>
          </a:p>
        </p:txBody>
      </p:sp>
      <p:sp>
        <p:nvSpPr>
          <p:cNvPr id="9" name="TextBox 8">
            <a:extLst>
              <a:ext uri="{FF2B5EF4-FFF2-40B4-BE49-F238E27FC236}">
                <a16:creationId xmlns:a16="http://schemas.microsoft.com/office/drawing/2014/main" id="{350E96CC-D20C-9136-47E6-070AAE42B8E0}"/>
              </a:ext>
            </a:extLst>
          </p:cNvPr>
          <p:cNvSpPr txBox="1"/>
          <p:nvPr/>
        </p:nvSpPr>
        <p:spPr>
          <a:xfrm>
            <a:off x="1062990" y="5969655"/>
            <a:ext cx="3691973" cy="523220"/>
          </a:xfrm>
          <a:prstGeom prst="rect">
            <a:avLst/>
          </a:prstGeom>
          <a:noFill/>
        </p:spPr>
        <p:txBody>
          <a:bodyPr wrap="none" rtlCol="0">
            <a:spAutoFit/>
          </a:bodyPr>
          <a:lstStyle/>
          <a:p>
            <a:r>
              <a:rPr lang="en-US" sz="2800" dirty="0">
                <a:hlinkClick r:id="rId3"/>
              </a:rPr>
              <a:t>https://studentaid.gov/</a:t>
            </a:r>
            <a:r>
              <a:rPr lang="en-US" sz="2800" dirty="0"/>
              <a:t> </a:t>
            </a:r>
          </a:p>
        </p:txBody>
      </p:sp>
      <p:pic>
        <p:nvPicPr>
          <p:cNvPr id="17" name="Picture 16">
            <a:extLst>
              <a:ext uri="{FF2B5EF4-FFF2-40B4-BE49-F238E27FC236}">
                <a16:creationId xmlns:a16="http://schemas.microsoft.com/office/drawing/2014/main" id="{06A024F8-B185-7371-3339-5A03608AC805}"/>
              </a:ext>
            </a:extLst>
          </p:cNvPr>
          <p:cNvPicPr>
            <a:picLocks noChangeAspect="1"/>
          </p:cNvPicPr>
          <p:nvPr/>
        </p:nvPicPr>
        <p:blipFill rotWithShape="1">
          <a:blip r:embed="rId4"/>
          <a:srcRect t="12419"/>
          <a:stretch/>
        </p:blipFill>
        <p:spPr>
          <a:xfrm>
            <a:off x="1062990" y="1424939"/>
            <a:ext cx="9662160" cy="4443411"/>
          </a:xfrm>
          <a:prstGeom prst="rect">
            <a:avLst/>
          </a:prstGeom>
        </p:spPr>
      </p:pic>
      <p:sp>
        <p:nvSpPr>
          <p:cNvPr id="19" name="Arrow: Right 18">
            <a:extLst>
              <a:ext uri="{FF2B5EF4-FFF2-40B4-BE49-F238E27FC236}">
                <a16:creationId xmlns:a16="http://schemas.microsoft.com/office/drawing/2014/main" id="{0F0E3D9E-A406-21F2-B8B2-9DDD62270FC6}"/>
              </a:ext>
            </a:extLst>
          </p:cNvPr>
          <p:cNvSpPr/>
          <p:nvPr/>
        </p:nvSpPr>
        <p:spPr>
          <a:xfrm rot="13047734">
            <a:off x="3715324" y="2368749"/>
            <a:ext cx="1766432" cy="570548"/>
          </a:xfrm>
          <a:prstGeom prst="rightArrow">
            <a:avLst/>
          </a:prstGeom>
          <a:solidFill>
            <a:srgbClr val="FF421D"/>
          </a:solidFill>
          <a:ln>
            <a:solidFill>
              <a:srgbClr val="FF4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green and blue starburst with red lines&#10;&#10;Description automatically generated">
            <a:extLst>
              <a:ext uri="{FF2B5EF4-FFF2-40B4-BE49-F238E27FC236}">
                <a16:creationId xmlns:a16="http://schemas.microsoft.com/office/drawing/2014/main" id="{89EA5A28-CF6C-EABB-66D2-6A9978226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21737">
            <a:off x="9590512" y="109191"/>
            <a:ext cx="2489013" cy="2489013"/>
          </a:xfrm>
          <a:prstGeom prst="rect">
            <a:avLst/>
          </a:prstGeom>
        </p:spPr>
      </p:pic>
    </p:spTree>
    <p:extLst>
      <p:ext uri="{BB962C8B-B14F-4D97-AF65-F5344CB8AC3E}">
        <p14:creationId xmlns:p14="http://schemas.microsoft.com/office/powerpoint/2010/main" val="230292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8188-BE84-862B-0B99-D022F2EE13A8}"/>
              </a:ext>
            </a:extLst>
          </p:cNvPr>
          <p:cNvSpPr>
            <a:spLocks noGrp="1"/>
          </p:cNvSpPr>
          <p:nvPr>
            <p:ph type="title"/>
          </p:nvPr>
        </p:nvSpPr>
        <p:spPr/>
        <p:txBody>
          <a:bodyPr/>
          <a:lstStyle/>
          <a:p>
            <a:r>
              <a:rPr kumimoji="0" lang="en-US" sz="4400" b="0" i="0" u="none" strike="noStrike" kern="1200" cap="none" spc="0" normalizeH="0" baseline="0" noProof="0">
                <a:ln>
                  <a:noFill/>
                </a:ln>
                <a:solidFill>
                  <a:srgbClr val="00AEEF"/>
                </a:solidFill>
                <a:effectLst/>
                <a:uLnTx/>
                <a:uFillTx/>
                <a:latin typeface="Franklin Gothic Medium"/>
                <a:ea typeface="+mj-ea"/>
                <a:cs typeface="+mj-cs"/>
              </a:rPr>
              <a:t>Where do I log in?</a:t>
            </a:r>
            <a:br>
              <a:rPr kumimoji="0" lang="en-US" sz="4400" b="0" i="0" u="none" strike="noStrike" kern="1200" cap="none" spc="0" normalizeH="0" baseline="0" noProof="0">
                <a:ln>
                  <a:noFill/>
                </a:ln>
                <a:solidFill>
                  <a:srgbClr val="00AEEF"/>
                </a:solidFill>
                <a:effectLst/>
                <a:uLnTx/>
                <a:uFillTx/>
                <a:latin typeface="Franklin Gothic Medium"/>
                <a:ea typeface="+mj-ea"/>
                <a:cs typeface="+mj-cs"/>
              </a:rPr>
            </a:br>
            <a:endParaRPr lang="en-US"/>
          </a:p>
        </p:txBody>
      </p:sp>
      <p:sp>
        <p:nvSpPr>
          <p:cNvPr id="3" name="TextBox 2">
            <a:extLst>
              <a:ext uri="{FF2B5EF4-FFF2-40B4-BE49-F238E27FC236}">
                <a16:creationId xmlns:a16="http://schemas.microsoft.com/office/drawing/2014/main" id="{25897620-61A9-2DF2-E73F-3BC3B0BC60AC}"/>
              </a:ext>
            </a:extLst>
          </p:cNvPr>
          <p:cNvSpPr txBox="1"/>
          <p:nvPr/>
        </p:nvSpPr>
        <p:spPr>
          <a:xfrm>
            <a:off x="838200" y="6147787"/>
            <a:ext cx="11044951" cy="523220"/>
          </a:xfrm>
          <a:prstGeom prst="rect">
            <a:avLst/>
          </a:prstGeom>
          <a:noFill/>
        </p:spPr>
        <p:txBody>
          <a:bodyPr wrap="square">
            <a:spAutoFit/>
          </a:bodyPr>
          <a:lstStyle/>
          <a:p>
            <a:r>
              <a:rPr lang="en-US" sz="2800" dirty="0">
                <a:hlinkClick r:id="rId3"/>
              </a:rPr>
              <a:t>https://oregonstudentaid.gov</a:t>
            </a:r>
            <a:r>
              <a:rPr lang="en-US" sz="2800" dirty="0"/>
              <a:t> </a:t>
            </a:r>
          </a:p>
        </p:txBody>
      </p:sp>
      <p:pic>
        <p:nvPicPr>
          <p:cNvPr id="4" name="Picture 3">
            <a:extLst>
              <a:ext uri="{FF2B5EF4-FFF2-40B4-BE49-F238E27FC236}">
                <a16:creationId xmlns:a16="http://schemas.microsoft.com/office/drawing/2014/main" id="{BCC9A7E3-8E48-2C10-FCBC-93CC5B798FE3}"/>
              </a:ext>
            </a:extLst>
          </p:cNvPr>
          <p:cNvPicPr>
            <a:picLocks noChangeAspect="1"/>
          </p:cNvPicPr>
          <p:nvPr/>
        </p:nvPicPr>
        <p:blipFill>
          <a:blip r:embed="rId4"/>
          <a:stretch>
            <a:fillRect/>
          </a:stretch>
        </p:blipFill>
        <p:spPr>
          <a:xfrm>
            <a:off x="838200" y="1292118"/>
            <a:ext cx="10515600" cy="4967526"/>
          </a:xfrm>
          <a:prstGeom prst="rect">
            <a:avLst/>
          </a:prstGeom>
        </p:spPr>
      </p:pic>
      <p:sp>
        <p:nvSpPr>
          <p:cNvPr id="7" name="Arrow: Right 6">
            <a:extLst>
              <a:ext uri="{FF2B5EF4-FFF2-40B4-BE49-F238E27FC236}">
                <a16:creationId xmlns:a16="http://schemas.microsoft.com/office/drawing/2014/main" id="{1C3D9047-D4D3-61EF-2023-FF73B7E04E3D}"/>
              </a:ext>
            </a:extLst>
          </p:cNvPr>
          <p:cNvSpPr/>
          <p:nvPr/>
        </p:nvSpPr>
        <p:spPr>
          <a:xfrm rot="1313631">
            <a:off x="5601275" y="2646180"/>
            <a:ext cx="1766432" cy="570548"/>
          </a:xfrm>
          <a:prstGeom prst="rightArrow">
            <a:avLst/>
          </a:prstGeom>
          <a:solidFill>
            <a:srgbClr val="FF421D"/>
          </a:solidFill>
          <a:ln>
            <a:solidFill>
              <a:srgbClr val="FF4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764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F1DC-854F-E7AF-1A73-0042ACDD763E}"/>
              </a:ext>
            </a:extLst>
          </p:cNvPr>
          <p:cNvSpPr>
            <a:spLocks noGrp="1"/>
          </p:cNvSpPr>
          <p:nvPr>
            <p:ph type="title"/>
          </p:nvPr>
        </p:nvSpPr>
        <p:spPr/>
        <p:txBody>
          <a:bodyPr/>
          <a:lstStyle/>
          <a:p>
            <a:r>
              <a:rPr lang="en-US" dirty="0"/>
              <a:t>Key Reminders</a:t>
            </a:r>
          </a:p>
        </p:txBody>
      </p:sp>
      <p:sp>
        <p:nvSpPr>
          <p:cNvPr id="3" name="Content Placeholder 2">
            <a:extLst>
              <a:ext uri="{FF2B5EF4-FFF2-40B4-BE49-F238E27FC236}">
                <a16:creationId xmlns:a16="http://schemas.microsoft.com/office/drawing/2014/main" id="{F3CC92D1-D364-EB2A-59F7-B54443BF3757}"/>
              </a:ext>
            </a:extLst>
          </p:cNvPr>
          <p:cNvSpPr>
            <a:spLocks noGrp="1"/>
          </p:cNvSpPr>
          <p:nvPr>
            <p:ph idx="1"/>
          </p:nvPr>
        </p:nvSpPr>
        <p:spPr/>
        <p:txBody>
          <a:bodyPr/>
          <a:lstStyle/>
          <a:p>
            <a:r>
              <a:rPr lang="en-US" dirty="0"/>
              <a:t>You are not alone! </a:t>
            </a:r>
          </a:p>
        </p:txBody>
      </p:sp>
      <p:sp>
        <p:nvSpPr>
          <p:cNvPr id="4" name="Text Placeholder 3">
            <a:extLst>
              <a:ext uri="{FF2B5EF4-FFF2-40B4-BE49-F238E27FC236}">
                <a16:creationId xmlns:a16="http://schemas.microsoft.com/office/drawing/2014/main" id="{DEBBEA72-1FF4-F4AE-1329-EE30693CFAA5}"/>
              </a:ext>
            </a:extLst>
          </p:cNvPr>
          <p:cNvSpPr>
            <a:spLocks noGrp="1"/>
          </p:cNvSpPr>
          <p:nvPr>
            <p:ph type="body" sz="quarter" idx="14"/>
          </p:nvPr>
        </p:nvSpPr>
        <p:spPr/>
        <p:txBody>
          <a:bodyPr/>
          <a:lstStyle/>
          <a:p>
            <a:r>
              <a:rPr lang="en-US" dirty="0"/>
              <a:t>1</a:t>
            </a:r>
          </a:p>
        </p:txBody>
      </p:sp>
      <p:sp>
        <p:nvSpPr>
          <p:cNvPr id="5" name="Content Placeholder 4">
            <a:extLst>
              <a:ext uri="{FF2B5EF4-FFF2-40B4-BE49-F238E27FC236}">
                <a16:creationId xmlns:a16="http://schemas.microsoft.com/office/drawing/2014/main" id="{4F3DBBF9-1643-3373-C2BA-23529556043D}"/>
              </a:ext>
            </a:extLst>
          </p:cNvPr>
          <p:cNvSpPr>
            <a:spLocks noGrp="1"/>
          </p:cNvSpPr>
          <p:nvPr>
            <p:ph idx="15"/>
          </p:nvPr>
        </p:nvSpPr>
        <p:spPr/>
        <p:txBody>
          <a:bodyPr/>
          <a:lstStyle/>
          <a:p>
            <a:r>
              <a:rPr lang="en-US" dirty="0"/>
              <a:t>You do not have to know all the answers.</a:t>
            </a:r>
          </a:p>
        </p:txBody>
      </p:sp>
      <p:sp>
        <p:nvSpPr>
          <p:cNvPr id="6" name="Text Placeholder 5">
            <a:extLst>
              <a:ext uri="{FF2B5EF4-FFF2-40B4-BE49-F238E27FC236}">
                <a16:creationId xmlns:a16="http://schemas.microsoft.com/office/drawing/2014/main" id="{3F0C26F4-E625-210D-328F-735C1742E636}"/>
              </a:ext>
            </a:extLst>
          </p:cNvPr>
          <p:cNvSpPr>
            <a:spLocks noGrp="1"/>
          </p:cNvSpPr>
          <p:nvPr>
            <p:ph type="body" sz="quarter" idx="16"/>
          </p:nvPr>
        </p:nvSpPr>
        <p:spPr/>
        <p:txBody>
          <a:bodyPr/>
          <a:lstStyle/>
          <a:p>
            <a:r>
              <a:rPr lang="en-US" dirty="0"/>
              <a:t>2</a:t>
            </a:r>
          </a:p>
        </p:txBody>
      </p:sp>
      <p:sp>
        <p:nvSpPr>
          <p:cNvPr id="7" name="Content Placeholder 6">
            <a:extLst>
              <a:ext uri="{FF2B5EF4-FFF2-40B4-BE49-F238E27FC236}">
                <a16:creationId xmlns:a16="http://schemas.microsoft.com/office/drawing/2014/main" id="{CE59D483-945D-EE95-0ABE-FA8005709622}"/>
              </a:ext>
            </a:extLst>
          </p:cNvPr>
          <p:cNvSpPr>
            <a:spLocks noGrp="1"/>
          </p:cNvSpPr>
          <p:nvPr>
            <p:ph idx="17"/>
          </p:nvPr>
        </p:nvSpPr>
        <p:spPr/>
        <p:txBody>
          <a:bodyPr/>
          <a:lstStyle/>
          <a:p>
            <a:r>
              <a:rPr lang="en-US" dirty="0"/>
              <a:t>If you’re stumped, check in with school staff.</a:t>
            </a:r>
          </a:p>
        </p:txBody>
      </p:sp>
      <p:sp>
        <p:nvSpPr>
          <p:cNvPr id="8" name="Text Placeholder 7">
            <a:extLst>
              <a:ext uri="{FF2B5EF4-FFF2-40B4-BE49-F238E27FC236}">
                <a16:creationId xmlns:a16="http://schemas.microsoft.com/office/drawing/2014/main" id="{CE8E8A27-7FC5-9C28-446C-9CC18172EBD7}"/>
              </a:ext>
            </a:extLst>
          </p:cNvPr>
          <p:cNvSpPr>
            <a:spLocks noGrp="1"/>
          </p:cNvSpPr>
          <p:nvPr>
            <p:ph type="body" sz="quarter" idx="18"/>
          </p:nvPr>
        </p:nvSpPr>
        <p:spPr/>
        <p:txBody>
          <a:bodyPr/>
          <a:lstStyle/>
          <a:p>
            <a:r>
              <a:rPr lang="en-US" dirty="0"/>
              <a:t>3</a:t>
            </a:r>
          </a:p>
        </p:txBody>
      </p:sp>
      <p:sp>
        <p:nvSpPr>
          <p:cNvPr id="9" name="Content Placeholder 8">
            <a:extLst>
              <a:ext uri="{FF2B5EF4-FFF2-40B4-BE49-F238E27FC236}">
                <a16:creationId xmlns:a16="http://schemas.microsoft.com/office/drawing/2014/main" id="{1E19545A-4E6C-B5E0-B9C8-9F10A94797E1}"/>
              </a:ext>
            </a:extLst>
          </p:cNvPr>
          <p:cNvSpPr>
            <a:spLocks noGrp="1"/>
          </p:cNvSpPr>
          <p:nvPr>
            <p:ph idx="19"/>
          </p:nvPr>
        </p:nvSpPr>
        <p:spPr>
          <a:xfrm>
            <a:off x="1533490" y="4318635"/>
            <a:ext cx="10044560" cy="1298607"/>
          </a:xfrm>
        </p:spPr>
        <p:txBody>
          <a:bodyPr/>
          <a:lstStyle/>
          <a:p>
            <a:r>
              <a:rPr lang="en-US" dirty="0"/>
              <a:t>Find more information at OregonGoesToCollege.org  or studentaid.gov</a:t>
            </a:r>
          </a:p>
        </p:txBody>
      </p:sp>
      <p:sp>
        <p:nvSpPr>
          <p:cNvPr id="10" name="Text Placeholder 9">
            <a:extLst>
              <a:ext uri="{FF2B5EF4-FFF2-40B4-BE49-F238E27FC236}">
                <a16:creationId xmlns:a16="http://schemas.microsoft.com/office/drawing/2014/main" id="{46DF695A-B399-6C57-2779-5ADA07A4DEB5}"/>
              </a:ext>
            </a:extLst>
          </p:cNvPr>
          <p:cNvSpPr>
            <a:spLocks noGrp="1"/>
          </p:cNvSpPr>
          <p:nvPr>
            <p:ph type="body" sz="quarter" idx="20"/>
          </p:nvPr>
        </p:nvSpPr>
        <p:spPr>
          <a:xfrm>
            <a:off x="631368" y="4574508"/>
            <a:ext cx="731838" cy="731838"/>
          </a:xfrm>
        </p:spPr>
        <p:txBody>
          <a:bodyPr/>
          <a:lstStyle/>
          <a:p>
            <a:r>
              <a:rPr lang="en-US" dirty="0"/>
              <a:t>4</a:t>
            </a:r>
          </a:p>
        </p:txBody>
      </p:sp>
    </p:spTree>
    <p:extLst>
      <p:ext uri="{BB962C8B-B14F-4D97-AF65-F5344CB8AC3E}">
        <p14:creationId xmlns:p14="http://schemas.microsoft.com/office/powerpoint/2010/main" val="4012677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8DAA31-47F0-20DA-A1A9-40B238D253D9}"/>
              </a:ext>
            </a:extLst>
          </p:cNvPr>
          <p:cNvSpPr>
            <a:spLocks noGrp="1"/>
          </p:cNvSpPr>
          <p:nvPr>
            <p:ph type="body" sz="quarter" idx="13"/>
          </p:nvPr>
        </p:nvSpPr>
        <p:spPr>
          <a:xfrm>
            <a:off x="701040" y="1915799"/>
            <a:ext cx="10789285" cy="2459037"/>
          </a:xfrm>
        </p:spPr>
        <p:txBody>
          <a:bodyPr/>
          <a:lstStyle/>
          <a:p>
            <a:r>
              <a:rPr lang="en-US" sz="16600" dirty="0"/>
              <a:t>Questions?</a:t>
            </a:r>
          </a:p>
        </p:txBody>
      </p:sp>
      <p:sp>
        <p:nvSpPr>
          <p:cNvPr id="5" name="Text Placeholder 4">
            <a:extLst>
              <a:ext uri="{FF2B5EF4-FFF2-40B4-BE49-F238E27FC236}">
                <a16:creationId xmlns:a16="http://schemas.microsoft.com/office/drawing/2014/main" id="{A1EF8B02-5741-5FE8-63DC-9FAB4E1E746D}"/>
              </a:ext>
            </a:extLst>
          </p:cNvPr>
          <p:cNvSpPr>
            <a:spLocks noGrp="1"/>
          </p:cNvSpPr>
          <p:nvPr>
            <p:ph type="body" sz="half" idx="15"/>
          </p:nvPr>
        </p:nvSpPr>
        <p:spPr/>
        <p:txBody>
          <a:bodyPr/>
          <a:lstStyle/>
          <a:p>
            <a:endParaRPr lang="en-US"/>
          </a:p>
        </p:txBody>
      </p:sp>
    </p:spTree>
    <p:extLst>
      <p:ext uri="{BB962C8B-B14F-4D97-AF65-F5344CB8AC3E}">
        <p14:creationId xmlns:p14="http://schemas.microsoft.com/office/powerpoint/2010/main" val="57555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19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7969-BDBD-BB49-0D23-8FBE19003A8C}"/>
              </a:ext>
            </a:extLst>
          </p:cNvPr>
          <p:cNvSpPr>
            <a:spLocks noGrp="1"/>
          </p:cNvSpPr>
          <p:nvPr>
            <p:ph type="title"/>
          </p:nvPr>
        </p:nvSpPr>
        <p:spPr/>
        <p:txBody>
          <a:bodyPr/>
          <a:lstStyle/>
          <a:p>
            <a:r>
              <a:rPr lang="en-US"/>
              <a:t>Introductions</a:t>
            </a:r>
          </a:p>
        </p:txBody>
      </p:sp>
      <p:sp>
        <p:nvSpPr>
          <p:cNvPr id="4" name="Subtitle 3">
            <a:extLst>
              <a:ext uri="{FF2B5EF4-FFF2-40B4-BE49-F238E27FC236}">
                <a16:creationId xmlns:a16="http://schemas.microsoft.com/office/drawing/2014/main" id="{4FF6E33F-724A-53D6-FC17-DD8D6DDB2F9E}"/>
              </a:ext>
            </a:extLst>
          </p:cNvPr>
          <p:cNvSpPr>
            <a:spLocks noGrp="1"/>
          </p:cNvSpPr>
          <p:nvPr>
            <p:ph type="subTitle" idx="1"/>
          </p:nvPr>
        </p:nvSpPr>
        <p:spPr/>
        <p:txBody>
          <a:bodyPr/>
          <a:lstStyle/>
          <a:p>
            <a:r>
              <a:rPr lang="en-US"/>
              <a:t>(AND A POP QUIZ … OR TWO!)</a:t>
            </a:r>
          </a:p>
        </p:txBody>
      </p:sp>
    </p:spTree>
    <p:extLst>
      <p:ext uri="{BB962C8B-B14F-4D97-AF65-F5344CB8AC3E}">
        <p14:creationId xmlns:p14="http://schemas.microsoft.com/office/powerpoint/2010/main" val="629225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DB97A-4690-5CB6-5E0F-ADB6ABA206D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6575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B1F88-FF17-6BD7-CFE8-ADAA57E18F1A}"/>
              </a:ext>
            </a:extLst>
          </p:cNvPr>
          <p:cNvSpPr>
            <a:spLocks noGrp="1"/>
          </p:cNvSpPr>
          <p:nvPr>
            <p:ph type="title"/>
          </p:nvPr>
        </p:nvSpPr>
        <p:spPr>
          <a:xfrm>
            <a:off x="622657" y="2131422"/>
            <a:ext cx="10946686" cy="2595155"/>
          </a:xfrm>
        </p:spPr>
        <p:txBody>
          <a:bodyPr/>
          <a:lstStyle/>
          <a:p>
            <a:pPr marL="0" indent="0" algn="ctr">
              <a:buNone/>
            </a:pPr>
            <a:r>
              <a:rPr lang="en-US" sz="8000" b="1">
                <a:latin typeface="+mj-lt"/>
              </a:rPr>
              <a:t>When is the last time you filled out a financial aid application?</a:t>
            </a:r>
          </a:p>
        </p:txBody>
      </p:sp>
      <p:sp>
        <p:nvSpPr>
          <p:cNvPr id="4" name="Text Placeholder 3">
            <a:extLst>
              <a:ext uri="{FF2B5EF4-FFF2-40B4-BE49-F238E27FC236}">
                <a16:creationId xmlns:a16="http://schemas.microsoft.com/office/drawing/2014/main" id="{EFCACDA9-7AF7-8AC8-B8C1-6DB01783E09D}"/>
              </a:ext>
            </a:extLst>
          </p:cNvPr>
          <p:cNvSpPr>
            <a:spLocks noGrp="1"/>
          </p:cNvSpPr>
          <p:nvPr>
            <p:ph type="body" sz="quarter" idx="13"/>
          </p:nvPr>
        </p:nvSpPr>
        <p:spPr/>
        <p:txBody>
          <a:bodyPr/>
          <a:lstStyle/>
          <a:p>
            <a:r>
              <a:rPr lang="en-US"/>
              <a:t>Think-Pair-Share</a:t>
            </a:r>
          </a:p>
        </p:txBody>
      </p:sp>
    </p:spTree>
    <p:extLst>
      <p:ext uri="{BB962C8B-B14F-4D97-AF65-F5344CB8AC3E}">
        <p14:creationId xmlns:p14="http://schemas.microsoft.com/office/powerpoint/2010/main" val="334447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lue and white logo&#10;&#10;Description automatically generated">
            <a:extLst>
              <a:ext uri="{FF2B5EF4-FFF2-40B4-BE49-F238E27FC236}">
                <a16:creationId xmlns:a16="http://schemas.microsoft.com/office/drawing/2014/main" id="{875F42AF-46ED-B30F-944F-C91F41D5728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710" r="16710"/>
          <a:stretch>
            <a:fillRect/>
          </a:stretch>
        </p:blipFill>
        <p:spPr/>
      </p:pic>
      <p:sp>
        <p:nvSpPr>
          <p:cNvPr id="7" name="Text Placeholder 6">
            <a:extLst>
              <a:ext uri="{FF2B5EF4-FFF2-40B4-BE49-F238E27FC236}">
                <a16:creationId xmlns:a16="http://schemas.microsoft.com/office/drawing/2014/main" id="{09B69652-5DA2-54DD-B532-85C970436466}"/>
              </a:ext>
            </a:extLst>
          </p:cNvPr>
          <p:cNvSpPr>
            <a:spLocks noGrp="1"/>
          </p:cNvSpPr>
          <p:nvPr>
            <p:ph type="body" sz="half" idx="13"/>
          </p:nvPr>
        </p:nvSpPr>
        <p:spPr/>
        <p:txBody>
          <a:bodyPr/>
          <a:lstStyle/>
          <a:p>
            <a:endParaRPr lang="en-US"/>
          </a:p>
        </p:txBody>
      </p:sp>
      <p:sp>
        <p:nvSpPr>
          <p:cNvPr id="8" name="Content Placeholder 7">
            <a:extLst>
              <a:ext uri="{FF2B5EF4-FFF2-40B4-BE49-F238E27FC236}">
                <a16:creationId xmlns:a16="http://schemas.microsoft.com/office/drawing/2014/main" id="{CF37A072-4493-81F1-21CA-E3B12F8F5D26}"/>
              </a:ext>
            </a:extLst>
          </p:cNvPr>
          <p:cNvSpPr>
            <a:spLocks noGrp="1"/>
          </p:cNvSpPr>
          <p:nvPr>
            <p:ph sz="half" idx="14"/>
          </p:nvPr>
        </p:nvSpPr>
        <p:spPr>
          <a:xfrm>
            <a:off x="631368" y="1920240"/>
            <a:ext cx="5234260" cy="4181018"/>
          </a:xfrm>
        </p:spPr>
        <p:txBody>
          <a:bodyPr/>
          <a:lstStyle/>
          <a:p>
            <a:pPr marL="571500" indent="-571500">
              <a:buFont typeface="Arial" panose="020B0604020202020204" pitchFamily="34" charset="0"/>
              <a:buChar char="•"/>
            </a:pPr>
            <a:r>
              <a:rPr lang="en-US"/>
              <a:t>Passed by Congress in 2020</a:t>
            </a:r>
          </a:p>
          <a:p>
            <a:pPr marL="571500" indent="-571500">
              <a:buFont typeface="Arial" panose="020B0604020202020204" pitchFamily="34" charset="0"/>
              <a:buChar char="•"/>
            </a:pPr>
            <a:r>
              <a:rPr lang="en-US"/>
              <a:t>For students attending college in fall 2024+</a:t>
            </a:r>
          </a:p>
          <a:p>
            <a:pPr marL="571500" indent="-571500">
              <a:buFont typeface="Arial" panose="020B0604020202020204" pitchFamily="34" charset="0"/>
              <a:buChar char="•"/>
            </a:pPr>
            <a:r>
              <a:rPr lang="en-US" sz="4400" b="1"/>
              <a:t>Simplified</a:t>
            </a:r>
            <a:br>
              <a:rPr lang="en-US" sz="4400" b="1"/>
            </a:br>
            <a:r>
              <a:rPr lang="en-US" sz="4400" b="1"/>
              <a:t>Streamlined Redesigned</a:t>
            </a:r>
          </a:p>
        </p:txBody>
      </p:sp>
      <p:sp>
        <p:nvSpPr>
          <p:cNvPr id="5" name="Title 4">
            <a:extLst>
              <a:ext uri="{FF2B5EF4-FFF2-40B4-BE49-F238E27FC236}">
                <a16:creationId xmlns:a16="http://schemas.microsoft.com/office/drawing/2014/main" id="{6E999ED9-7AD2-74C0-1089-59AA7FB92472}"/>
              </a:ext>
            </a:extLst>
          </p:cNvPr>
          <p:cNvSpPr>
            <a:spLocks noGrp="1"/>
          </p:cNvSpPr>
          <p:nvPr>
            <p:ph type="title"/>
          </p:nvPr>
        </p:nvSpPr>
        <p:spPr/>
        <p:txBody>
          <a:bodyPr/>
          <a:lstStyle/>
          <a:p>
            <a:r>
              <a:rPr lang="en-US"/>
              <a:t>FAFSA Simplification Act</a:t>
            </a:r>
          </a:p>
        </p:txBody>
      </p:sp>
    </p:spTree>
    <p:extLst>
      <p:ext uri="{BB962C8B-B14F-4D97-AF65-F5344CB8AC3E}">
        <p14:creationId xmlns:p14="http://schemas.microsoft.com/office/powerpoint/2010/main" val="391226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D966-EE60-DDDA-4A04-22A5CB68E62C}"/>
              </a:ext>
            </a:extLst>
          </p:cNvPr>
          <p:cNvSpPr>
            <a:spLocks noGrp="1"/>
          </p:cNvSpPr>
          <p:nvPr>
            <p:ph type="title"/>
          </p:nvPr>
        </p:nvSpPr>
        <p:spPr/>
        <p:txBody>
          <a:bodyPr/>
          <a:lstStyle/>
          <a:p>
            <a:r>
              <a:rPr lang="en-US">
                <a:solidFill>
                  <a:srgbClr val="00AEEF"/>
                </a:solidFill>
                <a:latin typeface="Franklin Gothic Medium" panose="020B0603020102020204" pitchFamily="34" charset="0"/>
              </a:rPr>
              <a:t>What does FAFSA stand for?</a:t>
            </a:r>
          </a:p>
        </p:txBody>
      </p:sp>
      <p:sp>
        <p:nvSpPr>
          <p:cNvPr id="3" name="Content Placeholder 2">
            <a:extLst>
              <a:ext uri="{FF2B5EF4-FFF2-40B4-BE49-F238E27FC236}">
                <a16:creationId xmlns:a16="http://schemas.microsoft.com/office/drawing/2014/main" id="{9E511C42-66D4-2AD3-68EB-3DD7A7A5BCD8}"/>
              </a:ext>
            </a:extLst>
          </p:cNvPr>
          <p:cNvSpPr>
            <a:spLocks noGrp="1"/>
          </p:cNvSpPr>
          <p:nvPr>
            <p:ph idx="1"/>
          </p:nvPr>
        </p:nvSpPr>
        <p:spPr/>
        <p:txBody>
          <a:bodyPr/>
          <a:lstStyle/>
          <a:p>
            <a:pPr marL="742950" indent="-742950">
              <a:lnSpc>
                <a:spcPct val="114000"/>
              </a:lnSpc>
              <a:buAutoNum type="arabicPeriod"/>
            </a:pPr>
            <a:r>
              <a:rPr lang="en-US" sz="4400"/>
              <a:t>Finally Awarding Funds to Stellar Academics</a:t>
            </a:r>
          </a:p>
          <a:p>
            <a:pPr marL="742950" indent="-742950">
              <a:lnSpc>
                <a:spcPct val="114000"/>
              </a:lnSpc>
              <a:buAutoNum type="arabicPeriod"/>
            </a:pPr>
            <a:r>
              <a:rPr lang="en-US" sz="4400"/>
              <a:t>Federal Application For Student Aid</a:t>
            </a:r>
          </a:p>
          <a:p>
            <a:pPr marL="742950" indent="-742950">
              <a:lnSpc>
                <a:spcPct val="114000"/>
              </a:lnSpc>
              <a:buAutoNum type="arabicPeriod"/>
            </a:pPr>
            <a:r>
              <a:rPr lang="en-US" sz="4400"/>
              <a:t>Free Application for Federal Student Aid</a:t>
            </a:r>
          </a:p>
          <a:p>
            <a:pPr marL="742950" indent="-742950">
              <a:lnSpc>
                <a:spcPct val="114000"/>
              </a:lnSpc>
              <a:buAutoNum type="arabicPeriod"/>
            </a:pPr>
            <a:r>
              <a:rPr lang="en-US" sz="4400"/>
              <a:t>Financial Aid For Students of America</a:t>
            </a:r>
          </a:p>
        </p:txBody>
      </p:sp>
      <p:sp>
        <p:nvSpPr>
          <p:cNvPr id="4" name="Text Placeholder 3">
            <a:extLst>
              <a:ext uri="{FF2B5EF4-FFF2-40B4-BE49-F238E27FC236}">
                <a16:creationId xmlns:a16="http://schemas.microsoft.com/office/drawing/2014/main" id="{0F3D2D99-A42A-890D-D6BD-866C4EB9CB1B}"/>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2347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7EC58-714F-67DD-B094-BF6020662C0B}"/>
              </a:ext>
            </a:extLst>
          </p:cNvPr>
          <p:cNvSpPr>
            <a:spLocks noGrp="1"/>
          </p:cNvSpPr>
          <p:nvPr>
            <p:ph type="title"/>
          </p:nvPr>
        </p:nvSpPr>
        <p:spPr/>
        <p:txBody>
          <a:bodyPr/>
          <a:lstStyle/>
          <a:p>
            <a:r>
              <a:rPr lang="en-US">
                <a:solidFill>
                  <a:srgbClr val="00AEEF"/>
                </a:solidFill>
                <a:latin typeface="Franklin Gothic Medium" panose="020B0603020102020204" pitchFamily="34" charset="0"/>
              </a:rPr>
              <a:t>What does FAFSA stand for?</a:t>
            </a:r>
            <a:endParaRPr lang="en-US"/>
          </a:p>
        </p:txBody>
      </p:sp>
      <p:sp>
        <p:nvSpPr>
          <p:cNvPr id="6" name="Content Placeholder 5">
            <a:extLst>
              <a:ext uri="{FF2B5EF4-FFF2-40B4-BE49-F238E27FC236}">
                <a16:creationId xmlns:a16="http://schemas.microsoft.com/office/drawing/2014/main" id="{595BB49F-E8B4-6EF6-BD4F-D363FC962B59}"/>
              </a:ext>
            </a:extLst>
          </p:cNvPr>
          <p:cNvSpPr>
            <a:spLocks noGrp="1"/>
          </p:cNvSpPr>
          <p:nvPr>
            <p:ph idx="1"/>
          </p:nvPr>
        </p:nvSpPr>
        <p:spPr/>
        <p:txBody>
          <a:bodyPr/>
          <a:lstStyle/>
          <a:p>
            <a:pPr marL="742950" indent="-742950">
              <a:lnSpc>
                <a:spcPct val="114000"/>
              </a:lnSpc>
              <a:buAutoNum type="arabicPeriod"/>
            </a:pPr>
            <a:r>
              <a:rPr lang="en-US" sz="4400"/>
              <a:t>Finally Awarding Funds to Stellar Academics</a:t>
            </a:r>
          </a:p>
          <a:p>
            <a:pPr marL="742950" indent="-742950">
              <a:lnSpc>
                <a:spcPct val="114000"/>
              </a:lnSpc>
              <a:buAutoNum type="arabicPeriod"/>
            </a:pPr>
            <a:r>
              <a:rPr lang="en-US" sz="4400"/>
              <a:t>Federal Application For Student Aid</a:t>
            </a:r>
          </a:p>
          <a:p>
            <a:pPr marL="742950" indent="-742950">
              <a:lnSpc>
                <a:spcPct val="114000"/>
              </a:lnSpc>
              <a:buAutoNum type="arabicPeriod"/>
            </a:pPr>
            <a:r>
              <a:rPr lang="en-US" sz="4400" b="1">
                <a:solidFill>
                  <a:schemeClr val="accent5"/>
                </a:solidFill>
              </a:rPr>
              <a:t>Free Application for Federal Student Aid</a:t>
            </a:r>
          </a:p>
          <a:p>
            <a:pPr marL="742950" indent="-742950">
              <a:lnSpc>
                <a:spcPct val="114000"/>
              </a:lnSpc>
              <a:buAutoNum type="arabicPeriod"/>
            </a:pPr>
            <a:r>
              <a:rPr lang="en-US" sz="4400"/>
              <a:t>Financial Aid For Students of America</a:t>
            </a:r>
          </a:p>
        </p:txBody>
      </p:sp>
      <p:sp>
        <p:nvSpPr>
          <p:cNvPr id="7" name="Text Placeholder 6">
            <a:extLst>
              <a:ext uri="{FF2B5EF4-FFF2-40B4-BE49-F238E27FC236}">
                <a16:creationId xmlns:a16="http://schemas.microsoft.com/office/drawing/2014/main" id="{10B88A0D-4DFD-3C40-D9AD-951CD49F92BF}"/>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87784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77D-ACBF-F6C1-C68A-7635554251CE}"/>
              </a:ext>
            </a:extLst>
          </p:cNvPr>
          <p:cNvSpPr>
            <a:spLocks noGrp="1"/>
          </p:cNvSpPr>
          <p:nvPr>
            <p:ph type="title"/>
          </p:nvPr>
        </p:nvSpPr>
        <p:spPr/>
        <p:txBody>
          <a:bodyPr/>
          <a:lstStyle/>
          <a:p>
            <a:r>
              <a:rPr lang="en-US"/>
              <a:t>What is the ORSAA?</a:t>
            </a:r>
          </a:p>
        </p:txBody>
      </p:sp>
      <p:sp>
        <p:nvSpPr>
          <p:cNvPr id="3" name="Content Placeholder 2">
            <a:extLst>
              <a:ext uri="{FF2B5EF4-FFF2-40B4-BE49-F238E27FC236}">
                <a16:creationId xmlns:a16="http://schemas.microsoft.com/office/drawing/2014/main" id="{A9075D2F-3492-197D-EEB2-79C1B254D1D3}"/>
              </a:ext>
            </a:extLst>
          </p:cNvPr>
          <p:cNvSpPr>
            <a:spLocks noGrp="1"/>
          </p:cNvSpPr>
          <p:nvPr>
            <p:ph idx="1"/>
          </p:nvPr>
        </p:nvSpPr>
        <p:spPr/>
        <p:txBody>
          <a:bodyPr/>
          <a:lstStyle/>
          <a:p>
            <a:pPr marL="742950" indent="-742950">
              <a:lnSpc>
                <a:spcPct val="114000"/>
              </a:lnSpc>
              <a:buAutoNum type="arabicPeriod"/>
            </a:pPr>
            <a:r>
              <a:rPr lang="en-US" sz="4400"/>
              <a:t>Oregon’s Really Super Aid Application</a:t>
            </a:r>
          </a:p>
          <a:p>
            <a:pPr marL="742950" indent="-742950">
              <a:lnSpc>
                <a:spcPct val="114000"/>
              </a:lnSpc>
              <a:buAutoNum type="arabicPeriod"/>
            </a:pPr>
            <a:r>
              <a:rPr lang="en-US" sz="4400"/>
              <a:t>Oregon Student Aid Application</a:t>
            </a:r>
          </a:p>
          <a:p>
            <a:pPr marL="742950" indent="-742950">
              <a:lnSpc>
                <a:spcPct val="114000"/>
              </a:lnSpc>
              <a:buAutoNum type="arabicPeriod"/>
            </a:pPr>
            <a:r>
              <a:rPr lang="en-US" sz="4400"/>
              <a:t>Oregon’s Request for Some Alternative Aid</a:t>
            </a:r>
          </a:p>
          <a:p>
            <a:pPr marL="742950" indent="-742950">
              <a:lnSpc>
                <a:spcPct val="114000"/>
              </a:lnSpc>
              <a:buAutoNum type="arabicPeriod"/>
            </a:pPr>
            <a:r>
              <a:rPr lang="en-US" sz="4400"/>
              <a:t>Other Reasons Students Ask for Aid</a:t>
            </a:r>
          </a:p>
        </p:txBody>
      </p:sp>
      <p:sp>
        <p:nvSpPr>
          <p:cNvPr id="4" name="Text Placeholder 3">
            <a:extLst>
              <a:ext uri="{FF2B5EF4-FFF2-40B4-BE49-F238E27FC236}">
                <a16:creationId xmlns:a16="http://schemas.microsoft.com/office/drawing/2014/main" id="{F862C570-C2D8-4750-0C82-4E9D180C864F}"/>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217807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9F356-0825-4E11-1FF8-8512D8FCD9C0}"/>
              </a:ext>
            </a:extLst>
          </p:cNvPr>
          <p:cNvSpPr>
            <a:spLocks noGrp="1"/>
          </p:cNvSpPr>
          <p:nvPr>
            <p:ph type="title"/>
          </p:nvPr>
        </p:nvSpPr>
        <p:spPr/>
        <p:txBody>
          <a:bodyPr/>
          <a:lstStyle/>
          <a:p>
            <a:r>
              <a:rPr lang="en-US"/>
              <a:t>What is the ORSAA?</a:t>
            </a:r>
          </a:p>
        </p:txBody>
      </p:sp>
      <p:sp>
        <p:nvSpPr>
          <p:cNvPr id="4" name="Content Placeholder 3">
            <a:extLst>
              <a:ext uri="{FF2B5EF4-FFF2-40B4-BE49-F238E27FC236}">
                <a16:creationId xmlns:a16="http://schemas.microsoft.com/office/drawing/2014/main" id="{6E9282CF-18BE-20FE-E2A4-38EE9A1545E3}"/>
              </a:ext>
            </a:extLst>
          </p:cNvPr>
          <p:cNvSpPr>
            <a:spLocks noGrp="1"/>
          </p:cNvSpPr>
          <p:nvPr>
            <p:ph idx="1"/>
          </p:nvPr>
        </p:nvSpPr>
        <p:spPr/>
        <p:txBody>
          <a:bodyPr/>
          <a:lstStyle/>
          <a:p>
            <a:pPr marL="742950" indent="-742950">
              <a:lnSpc>
                <a:spcPct val="114000"/>
              </a:lnSpc>
              <a:buAutoNum type="arabicPeriod"/>
            </a:pPr>
            <a:r>
              <a:rPr lang="en-US" sz="4400"/>
              <a:t>Oregon’s Really Super Aid Application</a:t>
            </a:r>
          </a:p>
          <a:p>
            <a:pPr marL="742950" indent="-742950">
              <a:lnSpc>
                <a:spcPct val="114000"/>
              </a:lnSpc>
              <a:buAutoNum type="arabicPeriod"/>
            </a:pPr>
            <a:r>
              <a:rPr lang="en-US" sz="4400" b="1">
                <a:solidFill>
                  <a:schemeClr val="accent5"/>
                </a:solidFill>
              </a:rPr>
              <a:t>Oregon Student Aid Application</a:t>
            </a:r>
          </a:p>
          <a:p>
            <a:pPr marL="742950" indent="-742950">
              <a:lnSpc>
                <a:spcPct val="114000"/>
              </a:lnSpc>
              <a:buAutoNum type="arabicPeriod"/>
            </a:pPr>
            <a:r>
              <a:rPr lang="en-US" sz="4400"/>
              <a:t>Oregon’s Request for Some Alternative Aid</a:t>
            </a:r>
          </a:p>
          <a:p>
            <a:pPr marL="742950" indent="-742950">
              <a:lnSpc>
                <a:spcPct val="114000"/>
              </a:lnSpc>
              <a:buAutoNum type="arabicPeriod"/>
            </a:pPr>
            <a:r>
              <a:rPr lang="en-US" sz="4400"/>
              <a:t>Other Reasons Students Ask for Aid</a:t>
            </a:r>
          </a:p>
        </p:txBody>
      </p:sp>
      <p:sp>
        <p:nvSpPr>
          <p:cNvPr id="5" name="Text Placeholder 4">
            <a:extLst>
              <a:ext uri="{FF2B5EF4-FFF2-40B4-BE49-F238E27FC236}">
                <a16:creationId xmlns:a16="http://schemas.microsoft.com/office/drawing/2014/main" id="{0935A59C-1223-9697-E1CC-6BB64B493633}"/>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2562405947"/>
      </p:ext>
    </p:extLst>
  </p:cSld>
  <p:clrMapOvr>
    <a:masterClrMapping/>
  </p:clrMapOvr>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potx" id="{F09AF68C-F932-4165-A6D6-A0F0080BD630}" vid="{D3DE3A35-46AD-4BA4-A548-6E6DC1D12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5aa283-16d9-4ab4-979a-8992a70bd2c6">
      <Terms xmlns="http://schemas.microsoft.com/office/infopath/2007/PartnerControls"/>
    </lcf76f155ced4ddcb4097134ff3c332f>
    <TaxCatchAll xmlns="d0b9bcb3-5a6c-4535-99d9-eec5ebc04d58" xsi:nil="true"/>
    <SharedWithUsers xmlns="d0b9bcb3-5a6c-4535-99d9-eec5ebc04d58">
      <UserInfo>
        <DisplayName>VanderLinden, Autumn</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0D6DB67761254098721FF1FAF36817" ma:contentTypeVersion="15" ma:contentTypeDescription="Create a new document." ma:contentTypeScope="" ma:versionID="4d8768f6600e175f11b013efa4618c5a">
  <xsd:schema xmlns:xsd="http://www.w3.org/2001/XMLSchema" xmlns:xs="http://www.w3.org/2001/XMLSchema" xmlns:p="http://schemas.microsoft.com/office/2006/metadata/properties" xmlns:ns2="c75aa283-16d9-4ab4-979a-8992a70bd2c6" xmlns:ns3="d0b9bcb3-5a6c-4535-99d9-eec5ebc04d58" targetNamespace="http://schemas.microsoft.com/office/2006/metadata/properties" ma:root="true" ma:fieldsID="2548720df26c4222050bf68d45d88b79" ns2:_="" ns3:_="">
    <xsd:import namespace="c75aa283-16d9-4ab4-979a-8992a70bd2c6"/>
    <xsd:import namespace="d0b9bcb3-5a6c-4535-99d9-eec5ebc04d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aa283-16d9-4ab4-979a-8992a70b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2777389-5812-4b7a-9ab1-3d72f209808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b9bcb3-5a6c-4535-99d9-eec5ebc04d5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d22af5-ec0c-4ac7-97a2-a709025f2538}" ma:internalName="TaxCatchAll" ma:showField="CatchAllData" ma:web="d0b9bcb3-5a6c-4535-99d9-eec5ebc04d5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64FD6-4412-443E-80D8-861C1B06F9F1}">
  <ds:schemaRefs>
    <ds:schemaRef ds:uri="http://purl.org/dc/elements/1.1/"/>
    <ds:schemaRef ds:uri="http://purl.org/dc/terms/"/>
    <ds:schemaRef ds:uri="c75aa283-16d9-4ab4-979a-8992a70bd2c6"/>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d0b9bcb3-5a6c-4535-99d9-eec5ebc04d58"/>
  </ds:schemaRefs>
</ds:datastoreItem>
</file>

<file path=customXml/itemProps2.xml><?xml version="1.0" encoding="utf-8"?>
<ds:datastoreItem xmlns:ds="http://schemas.openxmlformats.org/officeDocument/2006/customXml" ds:itemID="{1D53894B-7C51-416B-9E5A-FBB49C26D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aa283-16d9-4ab4-979a-8992a70bd2c6"/>
    <ds:schemaRef ds:uri="d0b9bcb3-5a6c-4535-99d9-eec5ebc04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84DCA0-2A74-4F2B-B513-8015FCFCA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2773</Words>
  <Application>Microsoft Office PowerPoint</Application>
  <PresentationFormat>Widescreen</PresentationFormat>
  <Paragraphs>232</Paragraphs>
  <Slides>30</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Corbel</vt:lpstr>
      <vt:lpstr>Franklin Gothic Book</vt:lpstr>
      <vt:lpstr>Franklin Gothic Medium</vt:lpstr>
      <vt:lpstr>Wingdings</vt:lpstr>
      <vt:lpstr>Basis</vt:lpstr>
      <vt:lpstr>Office Theme</vt:lpstr>
      <vt:lpstr>FAFSA and ORSAA</vt:lpstr>
      <vt:lpstr>Agenda</vt:lpstr>
      <vt:lpstr>Introductions</vt:lpstr>
      <vt:lpstr>When is the last time you filled out a financial aid application?</vt:lpstr>
      <vt:lpstr>FAFSA Simplification Act</vt:lpstr>
      <vt:lpstr>What does FAFSA stand for?</vt:lpstr>
      <vt:lpstr>What does FAFSA stand for?</vt:lpstr>
      <vt:lpstr>What is the ORSAA?</vt:lpstr>
      <vt:lpstr>What is the ORSAA?</vt:lpstr>
      <vt:lpstr>What is the ORSAA?</vt:lpstr>
      <vt:lpstr>PowerPoint Presentation</vt:lpstr>
      <vt:lpstr>Before filling out the form</vt:lpstr>
      <vt:lpstr>Email</vt:lpstr>
      <vt:lpstr>FSA ID</vt:lpstr>
      <vt:lpstr>While waiting for an FSA ID</vt:lpstr>
      <vt:lpstr>Better FAFSA* </vt:lpstr>
      <vt:lpstr>Old Form</vt:lpstr>
      <vt:lpstr>Old Form</vt:lpstr>
      <vt:lpstr>Old Form</vt:lpstr>
      <vt:lpstr>Old Form</vt:lpstr>
      <vt:lpstr>Old Form</vt:lpstr>
      <vt:lpstr>Old Form</vt:lpstr>
      <vt:lpstr>Filling out the form</vt:lpstr>
      <vt:lpstr>You are not alone</vt:lpstr>
      <vt:lpstr>Where do I log in? </vt:lpstr>
      <vt:lpstr>Where do I log in? </vt:lpstr>
      <vt:lpstr>Key Reminders</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Enriquez, Adrienne</dc:creator>
  <cp:lastModifiedBy>Rodriguez, Ashley Raven</cp:lastModifiedBy>
  <cp:revision>19</cp:revision>
  <dcterms:created xsi:type="dcterms:W3CDTF">2023-12-07T23:33:29Z</dcterms:created>
  <dcterms:modified xsi:type="dcterms:W3CDTF">2024-01-23T23:13:59Z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0x010100750D6DB67761254098721FF1FAF36817</vt:lpwstr>
  </property>
  <property fmtid="{D5CDD505-2E9C-101B-9397-08002B2CF9AE}" pid="3" name="MediaServiceImageTags">
    <vt:lpwstr/>
  </property>
</Properties>
</file>