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AR UP Kentucky" initials="" lastIdx="4" clrIdx="1"/>
  <p:cmAuthor id="1" name="Hiatt Allen" initials="" lastIdx="1" clrIdx="0"/>
  <p:cmAuthor id="2" name="Rachel Beli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5" autoAdjust="0"/>
    <p:restoredTop sz="83641" autoAdjust="0"/>
  </p:normalViewPr>
  <p:slideViewPr>
    <p:cSldViewPr snapToGrid="0" showGuides="1">
      <p:cViewPr varScale="1">
        <p:scale>
          <a:sx n="49" d="100"/>
          <a:sy n="49" d="100"/>
        </p:scale>
        <p:origin x="490" y="26"/>
      </p:cViewPr>
      <p:guideLst>
        <p:guide orient="horz" pos="2136"/>
        <p:guide pos="3840"/>
      </p:guideLst>
    </p:cSldViewPr>
  </p:slideViewPr>
  <p:notesTextViewPr>
    <p:cViewPr>
      <p:scale>
        <a:sx n="1" d="1"/>
        <a:sy n="1" d="1"/>
      </p:scale>
      <p:origin x="0" y="0"/>
    </p:cViewPr>
  </p:notesTextViewPr>
  <p:notesViewPr>
    <p:cSldViewPr snapToGrid="0" showGuides="1">
      <p:cViewPr varScale="1">
        <p:scale>
          <a:sx n="49" d="100"/>
          <a:sy n="49" d="100"/>
        </p:scale>
        <p:origin x="156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3DB7EB-A4A2-4713-9382-63B901CBEEC9}" type="datetimeFigureOut">
              <a:rPr lang="en-US" smtClean="0"/>
              <a:t>7/16/2021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3108D3-9BB7-4A40-85DC-9A4DF97D60F0}" type="slidenum">
              <a:rPr lang="en-US" smtClean="0"/>
              <a:t>‹#›</a:t>
            </a:fld>
            <a:endParaRPr lang="en-US"/>
          </a:p>
        </p:txBody>
      </p:sp>
    </p:spTree>
    <p:extLst>
      <p:ext uri="{BB962C8B-B14F-4D97-AF65-F5344CB8AC3E}">
        <p14:creationId xmlns:p14="http://schemas.microsoft.com/office/powerpoint/2010/main" val="3453065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675B-24EC-4331-B1BF-C25647C52880}" type="datetimeFigureOut">
              <a:rPr lang="en-US" smtClean="0"/>
              <a:t>7/16/2021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C9FDB-63DB-4B8A-8385-F0DE217C788B}" type="slidenum">
              <a:rPr lang="en-US" smtClean="0"/>
              <a:t>‹#›</a:t>
            </a:fld>
            <a:endParaRPr lang="en-US"/>
          </a:p>
        </p:txBody>
      </p:sp>
    </p:spTree>
    <p:extLst>
      <p:ext uri="{BB962C8B-B14F-4D97-AF65-F5344CB8AC3E}">
        <p14:creationId xmlns:p14="http://schemas.microsoft.com/office/powerpoint/2010/main" val="327043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AC9FDB-63DB-4B8A-8385-F0DE217C788B}" type="slidenum">
              <a:rPr lang="en-US" smtClean="0"/>
              <a:t>1</a:t>
            </a:fld>
            <a:endParaRPr lang="en-US"/>
          </a:p>
        </p:txBody>
      </p:sp>
    </p:spTree>
    <p:extLst>
      <p:ext uri="{BB962C8B-B14F-4D97-AF65-F5344CB8AC3E}">
        <p14:creationId xmlns:p14="http://schemas.microsoft.com/office/powerpoint/2010/main" val="350202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you have an initial list, you want to find out more. Just like if you were interested in someone new, you want to </a:t>
            </a:r>
            <a:r>
              <a:rPr lang="en-US" dirty="0" smtClean="0"/>
              <a:t>c</a:t>
            </a:r>
            <a:r>
              <a:rPr lang="en-US" baseline="0" dirty="0" smtClean="0"/>
              <a:t>heck their social media, Google them, and talk to your friends who know them.</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‘go to college websites’]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The first place to start is a college’s website. If you visit their “Admissions” page there is usually a place to sign up to receive more information. Sign up and you’ll start getting lots of mail! (Like, real mail. From the mail carrier.)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you’re interested in going to college in Oregon, you can also go to oregongoestocollege.org. At the bottom of the website there is a link where you can fill out one form and get info from almost 30 different colleges.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‘follow on social media’]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Following colleges on social media is an easy way to learn more about them. Often, colleges have students do takeovers and share what it’s like to be part of that campus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‘take a campus tour and attend an info session’]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If possible, it’s always nice to visit a college campus for an official tour and info session. But there are also ways to experience a campus virtually – from YouTube tours to Zoom info sessions. Check colleges’ websites for what they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‘talk to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And of course, talk to people who go or work at the school. If you don’t know anyone personally, just ask the Admissions office at a college if they can connect you with a current student.</a:t>
            </a:r>
          </a:p>
        </p:txBody>
      </p:sp>
      <p:sp>
        <p:nvSpPr>
          <p:cNvPr id="4" name="Slide Number Placeholder 3"/>
          <p:cNvSpPr>
            <a:spLocks noGrp="1"/>
          </p:cNvSpPr>
          <p:nvPr>
            <p:ph type="sldNum" sz="quarter" idx="10"/>
          </p:nvPr>
        </p:nvSpPr>
        <p:spPr/>
        <p:txBody>
          <a:bodyPr/>
          <a:lstStyle/>
          <a:p>
            <a:fld id="{BAAC9FDB-63DB-4B8A-8385-F0DE217C788B}" type="slidenum">
              <a:rPr lang="en-US" smtClean="0"/>
              <a:t>11</a:t>
            </a:fld>
            <a:endParaRPr lang="en-US"/>
          </a:p>
        </p:txBody>
      </p:sp>
    </p:spTree>
    <p:extLst>
      <p:ext uri="{BB962C8B-B14F-4D97-AF65-F5344CB8AC3E}">
        <p14:creationId xmlns:p14="http://schemas.microsoft.com/office/powerpoint/2010/main" val="3700314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final step is to refine your list. In the end, you’ll choose your top choices – like you’re in a reality dating show and getting to hand out the final roses.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‘add or take off colleges’] </a:t>
            </a:r>
          </a:p>
          <a:p>
            <a:r>
              <a:rPr lang="en-US" dirty="0" smtClean="0"/>
              <a:t>You</a:t>
            </a:r>
            <a:r>
              <a:rPr lang="en-US" baseline="0" dirty="0" smtClean="0"/>
              <a:t> should add or take off colleges as you do more research. </a:t>
            </a:r>
            <a:r>
              <a:rPr lang="en-US" dirty="0" smtClean="0"/>
              <a:t>You can</a:t>
            </a:r>
            <a:r>
              <a:rPr lang="en-US" baseline="0" dirty="0" smtClean="0"/>
              <a:t> do steps 1-4 as many time as you like or need – don’t feel locked into anything at this stage.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‘aim for a list’ and ‘make sure you have a balanced list’]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Your</a:t>
            </a:r>
            <a:r>
              <a:rPr lang="en-US" baseline="0" dirty="0" smtClean="0"/>
              <a:t> final list should have 4-6 colleges to apply to – enough so you have options, but not so many that you will spend a ton of time applying. </a:t>
            </a:r>
            <a:r>
              <a:rPr lang="en-US" sz="1200" b="0" kern="1200" dirty="0" smtClean="0">
                <a:solidFill>
                  <a:schemeClr val="tx1"/>
                </a:solidFill>
                <a:effectLst/>
                <a:latin typeface="+mn-lt"/>
                <a:ea typeface="+mn-ea"/>
                <a:cs typeface="+mn-cs"/>
              </a:rPr>
              <a:t>Your list should be of schools you would be happy to attend.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smtClean="0"/>
              <a:t>The </a:t>
            </a:r>
            <a:r>
              <a:rPr lang="en-US" baseline="0" dirty="0" smtClean="0"/>
              <a:t>goal is to have a balanced list of options, including a backup plan. </a:t>
            </a:r>
            <a:r>
              <a:rPr lang="en-US" sz="1200" b="0" kern="1200" dirty="0" smtClean="0">
                <a:solidFill>
                  <a:schemeClr val="tx1"/>
                </a:solidFill>
                <a:effectLst/>
                <a:latin typeface="+mn-lt"/>
                <a:ea typeface="+mn-ea"/>
                <a:cs typeface="+mn-cs"/>
              </a:rPr>
              <a:t>A balanced list includes more and less selective options as well as ones you know you can afford and ones you think you may be able to with financial aid. </a:t>
            </a:r>
            <a:endParaRPr lang="en-US" dirty="0"/>
          </a:p>
        </p:txBody>
      </p:sp>
      <p:sp>
        <p:nvSpPr>
          <p:cNvPr id="4" name="Slide Number Placeholder 3"/>
          <p:cNvSpPr>
            <a:spLocks noGrp="1"/>
          </p:cNvSpPr>
          <p:nvPr>
            <p:ph type="sldNum" sz="quarter" idx="10"/>
          </p:nvPr>
        </p:nvSpPr>
        <p:spPr/>
        <p:txBody>
          <a:bodyPr/>
          <a:lstStyle/>
          <a:p>
            <a:fld id="{BAAC9FDB-63DB-4B8A-8385-F0DE217C788B}" type="slidenum">
              <a:rPr lang="en-US" smtClean="0"/>
              <a:t>12</a:t>
            </a:fld>
            <a:endParaRPr lang="en-US"/>
          </a:p>
        </p:txBody>
      </p:sp>
    </p:spTree>
    <p:extLst>
      <p:ext uri="{BB962C8B-B14F-4D97-AF65-F5344CB8AC3E}">
        <p14:creationId xmlns:p14="http://schemas.microsoft.com/office/powerpoint/2010/main" val="148996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effectLst/>
                <a:latin typeface="+mn-lt"/>
                <a:ea typeface="+mn-ea"/>
                <a:cs typeface="+mn-cs"/>
              </a:rPr>
              <a:t>Optional: provide time before this slide for students to start their online search and begin making their list.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Now that you know the process for making a college list, I want you to think about one college that is on your list. And think about why it’s on your list – what makes it a good fit for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After a minute, do a partner or large group share.</a:t>
            </a:r>
            <a:r>
              <a:rPr lang="en-US" sz="1200" i="1"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Thank you for sharing your responses.</a:t>
            </a:r>
          </a:p>
        </p:txBody>
      </p:sp>
      <p:sp>
        <p:nvSpPr>
          <p:cNvPr id="4" name="Slide Number Placeholder 3"/>
          <p:cNvSpPr>
            <a:spLocks noGrp="1"/>
          </p:cNvSpPr>
          <p:nvPr>
            <p:ph type="sldNum" sz="quarter" idx="10"/>
          </p:nvPr>
        </p:nvSpPr>
        <p:spPr/>
        <p:txBody>
          <a:bodyPr/>
          <a:lstStyle/>
          <a:p>
            <a:fld id="{BAAC9FDB-63DB-4B8A-8385-F0DE217C788B}" type="slidenum">
              <a:rPr lang="en-US" smtClean="0"/>
              <a:t>13</a:t>
            </a:fld>
            <a:endParaRPr lang="en-US"/>
          </a:p>
        </p:txBody>
      </p:sp>
    </p:spTree>
    <p:extLst>
      <p:ext uri="{BB962C8B-B14F-4D97-AF65-F5344CB8AC3E}">
        <p14:creationId xmlns:p14="http://schemas.microsoft.com/office/powerpoint/2010/main" val="221586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Thank you so </a:t>
            </a:r>
            <a:r>
              <a:rPr lang="en-US" i="0" baseline="0" dirty="0" smtClean="0"/>
              <a:t>much for joining and participating. If you want more information about exploring, applying, paying and going to college, check out the Oregon Goes To College website.</a:t>
            </a:r>
          </a:p>
          <a:p>
            <a:endParaRPr lang="en-US" i="0" baseline="0" dirty="0" smtClean="0"/>
          </a:p>
          <a:p>
            <a:r>
              <a:rPr lang="en-US" i="1" baseline="0" dirty="0" smtClean="0"/>
              <a:t>If time, take questions.</a:t>
            </a:r>
            <a:endParaRPr lang="en-US" i="1" dirty="0"/>
          </a:p>
        </p:txBody>
      </p:sp>
      <p:sp>
        <p:nvSpPr>
          <p:cNvPr id="4" name="Slide Number Placeholder 3"/>
          <p:cNvSpPr>
            <a:spLocks noGrp="1"/>
          </p:cNvSpPr>
          <p:nvPr>
            <p:ph type="sldNum" sz="quarter" idx="10"/>
          </p:nvPr>
        </p:nvSpPr>
        <p:spPr/>
        <p:txBody>
          <a:bodyPr/>
          <a:lstStyle/>
          <a:p>
            <a:fld id="{BAAC9FDB-63DB-4B8A-8385-F0DE217C788B}" type="slidenum">
              <a:rPr lang="en-US" smtClean="0"/>
              <a:t>14</a:t>
            </a:fld>
            <a:endParaRPr lang="en-US"/>
          </a:p>
        </p:txBody>
      </p:sp>
    </p:spTree>
    <p:extLst>
      <p:ext uri="{BB962C8B-B14F-4D97-AF65-F5344CB8AC3E}">
        <p14:creationId xmlns:p14="http://schemas.microsoft.com/office/powerpoint/2010/main" val="285660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Welcome! Today we’re going to talk about</a:t>
            </a:r>
            <a:r>
              <a:rPr lang="en-US" sz="1200" kern="1200" baseline="0" dirty="0" smtClean="0">
                <a:solidFill>
                  <a:schemeClr val="tx1"/>
                </a:solidFill>
                <a:effectLst/>
                <a:latin typeface="+mn-lt"/>
                <a:ea typeface="+mn-ea"/>
                <a:cs typeface="+mn-cs"/>
              </a:rPr>
              <a:t> making a college list.</a:t>
            </a:r>
            <a:endParaRPr lang="en-US" sz="1200" kern="1200" dirty="0" smtClean="0">
              <a:solidFill>
                <a:schemeClr val="tx1"/>
              </a:solidFill>
              <a:effectLst/>
              <a:latin typeface="+mn-lt"/>
              <a:ea typeface="+mn-ea"/>
              <a:cs typeface="+mn-cs"/>
            </a:endParaRPr>
          </a:p>
          <a:p>
            <a:pPr lvl="0"/>
            <a:endParaRPr lang="en-US" baseline="0" dirty="0" smtClean="0"/>
          </a:p>
          <a:p>
            <a:r>
              <a:rPr lang="en-US" baseline="0" dirty="0" smtClean="0"/>
              <a:t>I am…[</a:t>
            </a:r>
            <a:r>
              <a:rPr lang="en-US" i="1" baseline="0" dirty="0" smtClean="0"/>
              <a:t>introduce yourself</a:t>
            </a:r>
            <a:r>
              <a:rPr lang="en-US" i="0" baseline="0" dirty="0" smtClean="0"/>
              <a:t>].</a:t>
            </a:r>
            <a:endParaRPr lang="en-US" dirty="0" smtClean="0"/>
          </a:p>
        </p:txBody>
      </p:sp>
      <p:sp>
        <p:nvSpPr>
          <p:cNvPr id="4" name="Slide Number Placeholder 3"/>
          <p:cNvSpPr>
            <a:spLocks noGrp="1"/>
          </p:cNvSpPr>
          <p:nvPr>
            <p:ph type="sldNum" sz="quarter" idx="10"/>
          </p:nvPr>
        </p:nvSpPr>
        <p:spPr/>
        <p:txBody>
          <a:bodyPr/>
          <a:lstStyle/>
          <a:p>
            <a:fld id="{BAAC9FDB-63DB-4B8A-8385-F0DE217C788B}" type="slidenum">
              <a:rPr lang="en-US" smtClean="0"/>
              <a:t>3</a:t>
            </a:fld>
            <a:endParaRPr lang="en-US"/>
          </a:p>
        </p:txBody>
      </p:sp>
    </p:spTree>
    <p:extLst>
      <p:ext uri="{BB962C8B-B14F-4D97-AF65-F5344CB8AC3E}">
        <p14:creationId xmlns:p14="http://schemas.microsoft.com/office/powerpoint/2010/main" val="103113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point of clarification before</a:t>
            </a:r>
            <a:r>
              <a:rPr lang="en-US" baseline="0" dirty="0" smtClean="0"/>
              <a:t> I get started: when I say the word ‘college’ I mean any type of education or training beyond high school. This could be a 1-year certificate program, a 4-year degree or anything in between.</a:t>
            </a:r>
            <a:endParaRPr lang="en-US" dirty="0" smtClean="0"/>
          </a:p>
        </p:txBody>
      </p:sp>
      <p:sp>
        <p:nvSpPr>
          <p:cNvPr id="4" name="Slide Number Placeholder 3"/>
          <p:cNvSpPr>
            <a:spLocks noGrp="1"/>
          </p:cNvSpPr>
          <p:nvPr>
            <p:ph type="sldNum" sz="quarter" idx="10"/>
          </p:nvPr>
        </p:nvSpPr>
        <p:spPr/>
        <p:txBody>
          <a:bodyPr/>
          <a:lstStyle/>
          <a:p>
            <a:fld id="{BAAC9FDB-63DB-4B8A-8385-F0DE217C788B}" type="slidenum">
              <a:rPr lang="en-US" smtClean="0"/>
              <a:t>4</a:t>
            </a:fld>
            <a:endParaRPr lang="en-US"/>
          </a:p>
        </p:txBody>
      </p:sp>
    </p:spTree>
    <p:extLst>
      <p:ext uri="{BB962C8B-B14F-4D97-AF65-F5344CB8AC3E}">
        <p14:creationId xmlns:p14="http://schemas.microsoft.com/office/powerpoint/2010/main" val="1547911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there are five steps</a:t>
            </a:r>
            <a:r>
              <a:rPr lang="en-US" baseline="0" dirty="0" smtClean="0"/>
              <a:t> to making a college list. As it turns out, this process is a lot like dating – from thinking about your ideal match to exploring your options and doing research to figure out if it’s a good fit. So we’ll use this metaphor to help break down each of these steps.</a:t>
            </a:r>
          </a:p>
        </p:txBody>
      </p:sp>
      <p:sp>
        <p:nvSpPr>
          <p:cNvPr id="4" name="Slide Number Placeholder 3"/>
          <p:cNvSpPr>
            <a:spLocks noGrp="1"/>
          </p:cNvSpPr>
          <p:nvPr>
            <p:ph type="sldNum" sz="quarter" idx="10"/>
          </p:nvPr>
        </p:nvSpPr>
        <p:spPr/>
        <p:txBody>
          <a:bodyPr/>
          <a:lstStyle/>
          <a:p>
            <a:fld id="{BAAC9FDB-63DB-4B8A-8385-F0DE217C788B}" type="slidenum">
              <a:rPr lang="en-US" smtClean="0"/>
              <a:t>5</a:t>
            </a:fld>
            <a:endParaRPr lang="en-US"/>
          </a:p>
        </p:txBody>
      </p:sp>
    </p:spTree>
    <p:extLst>
      <p:ext uri="{BB962C8B-B14F-4D97-AF65-F5344CB8AC3E}">
        <p14:creationId xmlns:p14="http://schemas.microsoft.com/office/powerpoint/2010/main" val="135355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first thing you need to do is reflect</a:t>
            </a:r>
            <a:r>
              <a:rPr lang="en-US" baseline="0" dirty="0" smtClean="0"/>
              <a:t> on your own preferences and needs. </a:t>
            </a:r>
          </a:p>
          <a:p>
            <a:endParaRPr lang="en-US" baseline="0" dirty="0" smtClean="0"/>
          </a:p>
          <a:p>
            <a:r>
              <a:rPr lang="en-US" baseline="0" dirty="0" smtClean="0"/>
              <a:t>If you are looking for a romantic partner you might have some non-negotiables: must love dogs or must share a similar family background. You also might have some preferences: you like dark hair or you would prefer someone who makes you laugh. There may even be some </a:t>
            </a:r>
            <a:r>
              <a:rPr lang="en-US" baseline="0" dirty="0" err="1" smtClean="0"/>
              <a:t>dealbreakers</a:t>
            </a:r>
            <a:r>
              <a:rPr lang="en-US" baseline="0" dirty="0" smtClean="0"/>
              <a:t>, like they can’t live more than 30 minutes away.</a:t>
            </a:r>
          </a:p>
        </p:txBody>
      </p:sp>
      <p:sp>
        <p:nvSpPr>
          <p:cNvPr id="4" name="Slide Number Placeholder 3"/>
          <p:cNvSpPr>
            <a:spLocks noGrp="1"/>
          </p:cNvSpPr>
          <p:nvPr>
            <p:ph type="sldNum" sz="quarter" idx="10"/>
          </p:nvPr>
        </p:nvSpPr>
        <p:spPr/>
        <p:txBody>
          <a:bodyPr/>
          <a:lstStyle/>
          <a:p>
            <a:fld id="{BAAC9FDB-63DB-4B8A-8385-F0DE217C788B}" type="slidenum">
              <a:rPr lang="en-US" smtClean="0"/>
              <a:t>6</a:t>
            </a:fld>
            <a:endParaRPr lang="en-US"/>
          </a:p>
        </p:txBody>
      </p:sp>
    </p:spTree>
    <p:extLst>
      <p:ext uri="{BB962C8B-B14F-4D97-AF65-F5344CB8AC3E}">
        <p14:creationId xmlns:p14="http://schemas.microsoft.com/office/powerpoint/2010/main" val="3442192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Thinking about what you want in a college is similar. You want to think about the things you need to have, the nice to have, and the things that are a no go. </a:t>
            </a:r>
          </a:p>
          <a:p>
            <a:endParaRPr lang="en-US" baseline="0" dirty="0" smtClean="0"/>
          </a:p>
          <a:p>
            <a:r>
              <a:rPr lang="en-US" baseline="0" dirty="0" smtClean="0"/>
              <a:t>There are four main categories to consider. </a:t>
            </a:r>
          </a:p>
          <a:p>
            <a:r>
              <a:rPr lang="en-US" b="1" baseline="0" dirty="0" smtClean="0"/>
              <a:t>[click to show General]</a:t>
            </a:r>
            <a:r>
              <a:rPr lang="en-US" baseline="0" dirty="0" smtClean="0"/>
              <a:t> First, the general info – where a college is located, the number of students, etc. </a:t>
            </a:r>
          </a:p>
          <a:p>
            <a:r>
              <a:rPr lang="en-US" b="1" baseline="0" dirty="0" smtClean="0"/>
              <a:t>[click to show Academic] </a:t>
            </a:r>
            <a:r>
              <a:rPr lang="en-US" b="0" baseline="0" dirty="0" smtClean="0"/>
              <a:t>Academics are one of the most important things to think about like the type of degree and specific majors or programs.</a:t>
            </a:r>
          </a:p>
          <a:p>
            <a:r>
              <a:rPr lang="en-US" b="1" baseline="0" dirty="0" smtClean="0"/>
              <a:t>[click to show Social] </a:t>
            </a:r>
            <a:r>
              <a:rPr lang="en-US" b="0" baseline="0" dirty="0" smtClean="0"/>
              <a:t>You’ll also want to think about the social side of a college – the community and campus feel and what other students are like.</a:t>
            </a:r>
          </a:p>
          <a:p>
            <a:r>
              <a:rPr lang="en-US" b="1" dirty="0" smtClean="0"/>
              <a:t>[click</a:t>
            </a:r>
            <a:r>
              <a:rPr lang="en-US" b="1" baseline="0" dirty="0" smtClean="0"/>
              <a:t> to show Financial] </a:t>
            </a:r>
            <a:r>
              <a:rPr lang="en-US" b="0" baseline="0" dirty="0" smtClean="0"/>
              <a:t>And finally, for most people, you want to think about the finances – how much it costs and how much financial aid is available.</a:t>
            </a:r>
          </a:p>
          <a:p>
            <a:endParaRPr lang="en-US" b="0" baseline="0" dirty="0" smtClean="0"/>
          </a:p>
          <a:p>
            <a:r>
              <a:rPr lang="en-US" b="1" baseline="0" dirty="0" smtClean="0"/>
              <a:t>[click to show College Fit] </a:t>
            </a:r>
            <a:r>
              <a:rPr lang="en-US" b="0" baseline="0" dirty="0" smtClean="0"/>
              <a:t>When you put all of those categories together, you have a picture of what kind of college would be a good fit for you. We’ve heard college fit described as a puzzle piece – that you have to match up all of the categories to find a good fit for you. And it’s important – you are more likely to graduate from college if you go to a college that’s a good fit for you.</a:t>
            </a:r>
          </a:p>
          <a:p>
            <a:endParaRPr lang="en-US" b="0" baseline="0" dirty="0" smtClean="0"/>
          </a:p>
          <a:p>
            <a:r>
              <a:rPr lang="en-US" dirty="0" smtClean="0"/>
              <a:t>So let’s start this </a:t>
            </a:r>
            <a:r>
              <a:rPr lang="en-US" baseline="0" dirty="0" smtClean="0"/>
              <a:t>first step of reflecting on your preferences and needs with a short reflective activity. </a:t>
            </a:r>
          </a:p>
          <a:p>
            <a:endParaRPr lang="en-US" baseline="0" dirty="0" smtClean="0"/>
          </a:p>
          <a:p>
            <a:r>
              <a:rPr lang="en-US" baseline="0" dirty="0" smtClean="0"/>
              <a:t>Take a piece of paper and </a:t>
            </a:r>
            <a:r>
              <a:rPr lang="en-US" b="0" baseline="0" dirty="0" smtClean="0"/>
              <a:t>fold it into quarters. Label each box the way it is on the screen – “general” in the upper </a:t>
            </a:r>
            <a:r>
              <a:rPr lang="en-US" b="0" baseline="0" dirty="0" err="1" smtClean="0"/>
              <a:t>lefthand</a:t>
            </a:r>
            <a:r>
              <a:rPr lang="en-US" b="0" baseline="0" dirty="0" smtClean="0"/>
              <a:t> corner, “academic” in the upper </a:t>
            </a:r>
            <a:r>
              <a:rPr lang="en-US" b="0" baseline="0" dirty="0" err="1" smtClean="0"/>
              <a:t>righthand</a:t>
            </a:r>
            <a:r>
              <a:rPr lang="en-US" b="0" baseline="0" dirty="0" smtClean="0"/>
              <a:t> corner, and so on for “social” and “financial.” </a:t>
            </a:r>
            <a:endParaRPr lang="en-US" dirty="0" smtClean="0"/>
          </a:p>
        </p:txBody>
      </p:sp>
      <p:sp>
        <p:nvSpPr>
          <p:cNvPr id="4" name="Slide Number Placeholder 3"/>
          <p:cNvSpPr>
            <a:spLocks noGrp="1"/>
          </p:cNvSpPr>
          <p:nvPr>
            <p:ph type="sldNum" sz="quarter" idx="10"/>
          </p:nvPr>
        </p:nvSpPr>
        <p:spPr/>
        <p:txBody>
          <a:bodyPr/>
          <a:lstStyle/>
          <a:p>
            <a:fld id="{BAAC9FDB-63DB-4B8A-8385-F0DE217C788B}" type="slidenum">
              <a:rPr lang="en-US" smtClean="0"/>
              <a:t>7</a:t>
            </a:fld>
            <a:endParaRPr lang="en-US"/>
          </a:p>
        </p:txBody>
      </p:sp>
    </p:spTree>
    <p:extLst>
      <p:ext uri="{BB962C8B-B14F-4D97-AF65-F5344CB8AC3E}">
        <p14:creationId xmlns:p14="http://schemas.microsoft.com/office/powerpoint/2010/main" val="2791744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 question to consider is</a:t>
            </a:r>
            <a:r>
              <a:rPr lang="en-US" baseline="0" dirty="0" smtClean="0"/>
              <a:t> how you picture your ideal college. We’ll do one section at a time and I’ll give you a few prompts for that section. You can draw, write out words or phrases, or do a mixture of both. Stick figures are fine!</a:t>
            </a:r>
          </a:p>
          <a:p>
            <a:endParaRPr lang="en-US" baseline="0" dirty="0" smtClean="0"/>
          </a:p>
          <a:p>
            <a:r>
              <a:rPr lang="en-US" b="1" baseline="0" dirty="0" smtClean="0"/>
              <a:t>Let’s start with some of the general info about your ideal college. </a:t>
            </a:r>
            <a:endParaRPr lang="en-US" b="0" baseline="0" dirty="0" smtClean="0"/>
          </a:p>
          <a:p>
            <a:pPr marL="171450" indent="-171450">
              <a:buFont typeface="Arial" panose="020B0604020202020204" pitchFamily="34" charset="0"/>
              <a:buChar char="•"/>
            </a:pPr>
            <a:r>
              <a:rPr lang="en-US" b="0" baseline="0" dirty="0" smtClean="0"/>
              <a:t>Where is your ideal college located? Close to home, across the country, or in between? Is it in a city, a small town, or out in the country? Are there a lot of trees and green spaces? Are there are lot of tall buildings?</a:t>
            </a:r>
          </a:p>
          <a:p>
            <a:pPr marL="171450" indent="-171450">
              <a:buFont typeface="Arial" panose="020B0604020202020204" pitchFamily="34" charset="0"/>
              <a:buChar char="•"/>
            </a:pPr>
            <a:r>
              <a:rPr lang="en-US" b="0" baseline="0" dirty="0" smtClean="0"/>
              <a:t>How many students are there? Do you want to be part of a community where everyone knows your name or do you want to be able to be anonymous? </a:t>
            </a:r>
          </a:p>
          <a:p>
            <a:pPr marL="171450" indent="-171450">
              <a:buFont typeface="Arial" panose="020B0604020202020204" pitchFamily="34" charset="0"/>
              <a:buChar cha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baseline="0" dirty="0" smtClean="0"/>
              <a:t>Give students about 2 minutes to reflect, draw and write for each section. Monitor students’ progress and give more or less time as needed.</a:t>
            </a:r>
          </a:p>
          <a:p>
            <a:endParaRPr lang="en-US" b="1" baseline="0" dirty="0" smtClean="0"/>
          </a:p>
          <a:p>
            <a:r>
              <a:rPr lang="en-US" b="1" baseline="0" dirty="0" smtClean="0"/>
              <a:t>Now let’s think about the academic piece.</a:t>
            </a:r>
          </a:p>
          <a:p>
            <a:pPr marL="171450" indent="-171450">
              <a:buFont typeface="Arial" panose="020B0604020202020204" pitchFamily="34" charset="0"/>
              <a:buChar char="•"/>
            </a:pPr>
            <a:r>
              <a:rPr lang="en-US" b="0" baseline="0" dirty="0" smtClean="0"/>
              <a:t>What do you want to study? What majors or programs are you interested in?</a:t>
            </a:r>
          </a:p>
          <a:p>
            <a:pPr marL="171450" indent="-171450">
              <a:buFont typeface="Arial" panose="020B0604020202020204" pitchFamily="34" charset="0"/>
              <a:buChar char="•"/>
            </a:pPr>
            <a:r>
              <a:rPr lang="en-US" b="0" baseline="0" dirty="0" smtClean="0"/>
              <a:t>How long do you want to be in college? What type of degree do you want – a 1-year certificate, a 2-year Associate’s, or a 4-year Bachelor’s?</a:t>
            </a:r>
          </a:p>
          <a:p>
            <a:pPr marL="171450" indent="-171450">
              <a:buFont typeface="Arial" panose="020B0604020202020204" pitchFamily="34" charset="0"/>
              <a:buChar char="•"/>
            </a:pPr>
            <a:r>
              <a:rPr lang="en-US" b="0" baseline="0" dirty="0" smtClean="0"/>
              <a:t>How many students are in a class? Are you learning online, in-person, or a hybrid?</a:t>
            </a:r>
          </a:p>
          <a:p>
            <a:pPr marL="171450" indent="-171450">
              <a:buFont typeface="Arial" panose="020B0604020202020204" pitchFamily="34" charset="0"/>
              <a:buChar char="•"/>
            </a:pPr>
            <a:r>
              <a:rPr lang="en-US" b="0" baseline="0" dirty="0" smtClean="0"/>
              <a:t>Do you want to be able to study in another country? Do research with classmates or a professor? Have an internship?</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Next, let’s focus on the social element.</a:t>
            </a:r>
          </a:p>
          <a:p>
            <a:pPr marL="171450" indent="-171450">
              <a:buFont typeface="Arial" panose="020B0604020202020204" pitchFamily="34" charset="0"/>
              <a:buChar char="•"/>
            </a:pPr>
            <a:r>
              <a:rPr lang="en-US" b="0" baseline="0" dirty="0" smtClean="0"/>
              <a:t>Do you see yourself living at home, living in a dorm with roommates, or living in an apartment on your own or with friends? </a:t>
            </a:r>
          </a:p>
          <a:p>
            <a:pPr marL="171450" indent="-171450">
              <a:buFont typeface="Arial" panose="020B0604020202020204" pitchFamily="34" charset="0"/>
              <a:buChar char="•"/>
            </a:pPr>
            <a:r>
              <a:rPr lang="en-US" b="0" baseline="0" dirty="0" smtClean="0"/>
              <a:t>How do you spend your time when you’re not in class? What kinds of clubs or activities do you want to do for fun?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What are the other students like? Where do they come from?</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1" baseline="0" dirty="0" smtClean="0"/>
              <a:t>And finally, the financial section. Be a little bit realistic about your own situation (obviously, we’d all choose to go to college for free).</a:t>
            </a:r>
          </a:p>
          <a:p>
            <a:pPr marL="171450" indent="-171450">
              <a:buFont typeface="Arial" panose="020B0604020202020204" pitchFamily="34" charset="0"/>
              <a:buChar char="•"/>
            </a:pPr>
            <a:r>
              <a:rPr lang="en-US" b="0" baseline="0" dirty="0" smtClean="0"/>
              <a:t>How important is financial aid in helping to make college affordable?</a:t>
            </a:r>
          </a:p>
          <a:p>
            <a:pPr marL="171450" indent="-171450">
              <a:buFont typeface="Arial" panose="020B0604020202020204" pitchFamily="34" charset="0"/>
              <a:buChar char="•"/>
            </a:pPr>
            <a:r>
              <a:rPr lang="en-US" b="0" baseline="0" dirty="0" smtClean="0"/>
              <a:t>Are there part-time jobs available?</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0" i="1" baseline="0" dirty="0" smtClean="0"/>
              <a:t>Optional: ask for volunteers to share one or all of their drawings with the group.</a:t>
            </a:r>
          </a:p>
          <a:p>
            <a:pPr marL="0" indent="0">
              <a:buFont typeface="Arial" panose="020B0604020202020204" pitchFamily="34" charset="0"/>
              <a:buNone/>
            </a:pPr>
            <a:endParaRPr lang="en-US" b="0" i="1" baseline="0" dirty="0" smtClean="0"/>
          </a:p>
          <a:p>
            <a:pPr marL="0" indent="0">
              <a:buFont typeface="Arial" panose="020B0604020202020204" pitchFamily="34" charset="0"/>
              <a:buNone/>
            </a:pPr>
            <a:r>
              <a:rPr lang="en-US" b="0" i="0" baseline="0" dirty="0" smtClean="0"/>
              <a:t>Thank you for taking some time to reflect on your preferences and needs. Hopefully this begins to paint a picture of what kind of college would be a good fit for you. Take some time to keep thinking and writing down your ideal!</a:t>
            </a:r>
          </a:p>
        </p:txBody>
      </p:sp>
      <p:sp>
        <p:nvSpPr>
          <p:cNvPr id="4" name="Slide Number Placeholder 3"/>
          <p:cNvSpPr>
            <a:spLocks noGrp="1"/>
          </p:cNvSpPr>
          <p:nvPr>
            <p:ph type="sldNum" sz="quarter" idx="10"/>
          </p:nvPr>
        </p:nvSpPr>
        <p:spPr/>
        <p:txBody>
          <a:bodyPr/>
          <a:lstStyle/>
          <a:p>
            <a:fld id="{BAAC9FDB-63DB-4B8A-8385-F0DE217C788B}" type="slidenum">
              <a:rPr lang="en-US" smtClean="0"/>
              <a:t>8</a:t>
            </a:fld>
            <a:endParaRPr lang="en-US"/>
          </a:p>
        </p:txBody>
      </p:sp>
    </p:spTree>
    <p:extLst>
      <p:ext uri="{BB962C8B-B14F-4D97-AF65-F5344CB8AC3E}">
        <p14:creationId xmlns:p14="http://schemas.microsoft.com/office/powerpoint/2010/main" val="216477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If your school uses a college and career readiness</a:t>
            </a:r>
            <a:r>
              <a:rPr lang="en-US" i="1" baseline="0" dirty="0" smtClean="0"/>
              <a:t> platform like</a:t>
            </a:r>
            <a:r>
              <a:rPr lang="en-US" i="1" dirty="0" smtClean="0"/>
              <a:t> </a:t>
            </a:r>
            <a:r>
              <a:rPr lang="en-US" i="1" dirty="0" err="1" smtClean="0"/>
              <a:t>Naviance</a:t>
            </a:r>
            <a:r>
              <a:rPr lang="en-US" i="1" dirty="0" smtClean="0"/>
              <a:t>,</a:t>
            </a:r>
            <a:r>
              <a:rPr lang="en-US" i="1" baseline="0" dirty="0" smtClean="0"/>
              <a:t> </a:t>
            </a:r>
            <a:r>
              <a:rPr lang="en-US" i="1" dirty="0" smtClean="0"/>
              <a:t>Oregon</a:t>
            </a:r>
            <a:r>
              <a:rPr lang="en-US" i="1" baseline="0" dirty="0" smtClean="0"/>
              <a:t> CIS, SCOIR, </a:t>
            </a:r>
            <a:r>
              <a:rPr lang="en-US" i="1" baseline="0" dirty="0" err="1" smtClean="0"/>
              <a:t>myOptions</a:t>
            </a:r>
            <a:r>
              <a:rPr lang="en-US" i="1" baseline="0" dirty="0" smtClean="0"/>
              <a:t>, or Maia Learning, add that to the list in the slide.</a:t>
            </a:r>
          </a:p>
          <a:p>
            <a:endParaRPr lang="en-US" i="1" baseline="0" dirty="0" smtClean="0"/>
          </a:p>
          <a:p>
            <a:r>
              <a:rPr lang="en-US" i="0" baseline="0" dirty="0" smtClean="0"/>
              <a:t>Let’s get back to the rest of the steps in making a college list. The next step is to explore options online. </a:t>
            </a:r>
          </a:p>
          <a:p>
            <a:endParaRPr lang="en-US" i="0" baseline="0" dirty="0" smtClean="0"/>
          </a:p>
          <a:p>
            <a:r>
              <a:rPr lang="en-US" i="0" baseline="0" dirty="0" smtClean="0"/>
              <a:t>However, you might quickly get overwhelmed. There are hundreds of options just in Oregon, and thousands across the U.S. Luckily, there are websites that help make your search easier.</a:t>
            </a:r>
          </a:p>
          <a:p>
            <a:endParaRPr lang="en-US"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websites]</a:t>
            </a:r>
            <a:endParaRPr lang="en-US"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err="1" smtClean="0"/>
              <a:t>BigFuture</a:t>
            </a:r>
            <a:r>
              <a:rPr lang="en-US" b="0" i="0" baseline="0" dirty="0" smtClean="0"/>
              <a:t> and College Scorecard are like the </a:t>
            </a:r>
            <a:r>
              <a:rPr lang="en-US" b="0" i="0" baseline="0" dirty="0" err="1" smtClean="0"/>
              <a:t>OkCupid</a:t>
            </a:r>
            <a:r>
              <a:rPr lang="en-US" b="0" i="0" baseline="0" dirty="0" smtClean="0"/>
              <a:t> of colleges – they help you sift through the puzzle pieces and </a:t>
            </a:r>
            <a:r>
              <a:rPr lang="en-US" baseline="0" dirty="0" smtClean="0"/>
              <a:t>can help you find options that meet the academic, social, and financial characteristics </a:t>
            </a:r>
            <a:r>
              <a:rPr lang="en-US" i="0" baseline="0" dirty="0" smtClean="0"/>
              <a:t>you require or prefer</a:t>
            </a:r>
            <a:r>
              <a:rPr lang="en-US"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If you are interested in Oregon colleges, check out the list on Oregon Goes To College. And don’t be afraid to just use Google!</a:t>
            </a:r>
          </a:p>
          <a:p>
            <a:endParaRPr lang="en-US" b="0" i="0" baseline="0" dirty="0" smtClean="0"/>
          </a:p>
          <a:p>
            <a:r>
              <a:rPr lang="en-US" b="0" i="0" baseline="0" dirty="0" smtClean="0"/>
              <a:t>Take some time to play around with different search options – you want to keep your options open initially. Don’t get too restrictive in your filters – remember there will be more than one good fit college for you!</a:t>
            </a:r>
            <a:endParaRPr lang="en-US" b="0" i="0" dirty="0"/>
          </a:p>
        </p:txBody>
      </p:sp>
      <p:sp>
        <p:nvSpPr>
          <p:cNvPr id="4" name="Slide Number Placeholder 3"/>
          <p:cNvSpPr>
            <a:spLocks noGrp="1"/>
          </p:cNvSpPr>
          <p:nvPr>
            <p:ph type="sldNum" sz="quarter" idx="10"/>
          </p:nvPr>
        </p:nvSpPr>
        <p:spPr/>
        <p:txBody>
          <a:bodyPr/>
          <a:lstStyle/>
          <a:p>
            <a:fld id="{BAAC9FDB-63DB-4B8A-8385-F0DE217C788B}" type="slidenum">
              <a:rPr lang="en-US" smtClean="0"/>
              <a:t>9</a:t>
            </a:fld>
            <a:endParaRPr lang="en-US"/>
          </a:p>
        </p:txBody>
      </p:sp>
    </p:spTree>
    <p:extLst>
      <p:ext uri="{BB962C8B-B14F-4D97-AF65-F5344CB8AC3E}">
        <p14:creationId xmlns:p14="http://schemas.microsoft.com/office/powerpoint/2010/main" val="1803845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you’re filtering through all of the college</a:t>
            </a:r>
            <a:r>
              <a:rPr lang="en-US" baseline="0" dirty="0" smtClean="0"/>
              <a:t> options, start to make a list of colleges that might be a good fit. </a:t>
            </a:r>
            <a:endParaRPr lang="en-US"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baseline="0" dirty="0" smtClean="0"/>
              <a:t>[click to show ‘have a variety of options’]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smtClean="0"/>
              <a:t>Let’s take it back to the dating metaphor. You’ve heard the phrase “there’s plenty of fish in the sea”? It’s the same for colleges – and you want to cast a wide net that includes a lot of different options.</a:t>
            </a:r>
          </a:p>
          <a:p>
            <a:endParaRPr lang="en-US" baseline="0" dirty="0" smtClean="0"/>
          </a:p>
          <a:p>
            <a:r>
              <a:rPr lang="en-US" baseline="0" dirty="0" smtClean="0"/>
              <a:t>Aim to have at least 5-10 colleges on your initial list. Challenge yourself to have at least one community college or career and trade school, one four-year college or university, one college in Oregon, and one college out-of-state. Take time to consider different options!</a:t>
            </a:r>
          </a:p>
          <a:p>
            <a:endParaRPr lang="en-US" baseline="0" dirty="0" smtClean="0"/>
          </a:p>
          <a:p>
            <a:r>
              <a:rPr lang="en-US" b="1" baseline="0" dirty="0" smtClean="0"/>
              <a:t>[click to show ‘list key facts’]</a:t>
            </a:r>
          </a:p>
          <a:p>
            <a:r>
              <a:rPr lang="en-US" baseline="0" dirty="0" smtClean="0"/>
              <a:t>Write down some key facts about each college – focus on those that are most important to you. Think back to the ideal college reflection we did. Is location the most important? Or a very specific academic program? Whatever it is, make sure you note it for each school.</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[click to show ‘summarize what you like/dislike’]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Finally, with just a few bullet points or a short sentence, summarize what you like or dislike about a college. This is important especially if you have a lot of colleges on your initial list – they can all kind of blend into one another. </a:t>
            </a:r>
          </a:p>
          <a:p>
            <a:endParaRPr lang="en-US" dirty="0" smtClean="0"/>
          </a:p>
        </p:txBody>
      </p:sp>
      <p:sp>
        <p:nvSpPr>
          <p:cNvPr id="4" name="Slide Number Placeholder 3"/>
          <p:cNvSpPr>
            <a:spLocks noGrp="1"/>
          </p:cNvSpPr>
          <p:nvPr>
            <p:ph type="sldNum" sz="quarter" idx="10"/>
          </p:nvPr>
        </p:nvSpPr>
        <p:spPr/>
        <p:txBody>
          <a:bodyPr/>
          <a:lstStyle/>
          <a:p>
            <a:fld id="{BAAC9FDB-63DB-4B8A-8385-F0DE217C788B}" type="slidenum">
              <a:rPr lang="en-US" smtClean="0"/>
              <a:t>10</a:t>
            </a:fld>
            <a:endParaRPr lang="en-US"/>
          </a:p>
        </p:txBody>
      </p:sp>
    </p:spTree>
    <p:extLst>
      <p:ext uri="{BB962C8B-B14F-4D97-AF65-F5344CB8AC3E}">
        <p14:creationId xmlns:p14="http://schemas.microsoft.com/office/powerpoint/2010/main" val="3193464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40983" y="4766854"/>
            <a:ext cx="1737360" cy="1737360"/>
          </a:xfrm>
          <a:prstGeom prst="rect">
            <a:avLst/>
          </a:prstGeom>
        </p:spPr>
      </p:pic>
      <p:grpSp>
        <p:nvGrpSpPr>
          <p:cNvPr id="13" name="Group 12"/>
          <p:cNvGrpSpPr/>
          <p:nvPr userDrawn="1"/>
        </p:nvGrpSpPr>
        <p:grpSpPr>
          <a:xfrm>
            <a:off x="0" y="-6531"/>
            <a:ext cx="12192000" cy="6864531"/>
            <a:chOff x="0" y="-6531"/>
            <a:chExt cx="12192000" cy="6864531"/>
          </a:xfrm>
          <a:solidFill>
            <a:schemeClr val="accent1"/>
          </a:solidFill>
        </p:grpSpPr>
        <p:sp>
          <p:nvSpPr>
            <p:cNvPr id="7" name="Rectangle 6"/>
            <p:cNvSpPr/>
            <p:nvPr userDrawn="1"/>
          </p:nvSpPr>
          <p:spPr>
            <a:xfrm>
              <a:off x="0" y="0"/>
              <a:ext cx="8020594"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userDrawn="1"/>
          </p:nvSpPr>
          <p:spPr>
            <a:xfrm rot="5400000">
              <a:off x="8020593" y="2682240"/>
              <a:ext cx="4169229" cy="416922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171406" y="-6531"/>
              <a:ext cx="8020594" cy="268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hasCustomPrompt="1"/>
          </p:nvPr>
        </p:nvSpPr>
        <p:spPr>
          <a:xfrm>
            <a:off x="627017" y="882376"/>
            <a:ext cx="10668001" cy="2602763"/>
          </a:xfrm>
        </p:spPr>
        <p:txBody>
          <a:bodyPr anchor="b">
            <a:noAutofit/>
          </a:bodyPr>
          <a:lstStyle>
            <a:lvl1pPr algn="l">
              <a:lnSpc>
                <a:spcPct val="85000"/>
              </a:lnSpc>
              <a:defRPr sz="7200" b="0" cap="none" baseline="0">
                <a:solidFill>
                  <a:srgbClr val="FFFFFF"/>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27018" y="3692433"/>
            <a:ext cx="9622972"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EVENT &amp; DATE</a:t>
            </a:r>
            <a:endParaRPr lang="en-US" dirty="0"/>
          </a:p>
        </p:txBody>
      </p:sp>
      <p:sp>
        <p:nvSpPr>
          <p:cNvPr id="4" name="Date Placeholder 3"/>
          <p:cNvSpPr>
            <a:spLocks noGrp="1"/>
          </p:cNvSpPr>
          <p:nvPr>
            <p:ph type="dt" sz="half" idx="10"/>
          </p:nvPr>
        </p:nvSpPr>
        <p:spPr>
          <a:xfrm>
            <a:off x="424180" y="6089442"/>
            <a:ext cx="1371600" cy="365125"/>
          </a:xfrm>
        </p:spPr>
        <p:txBody>
          <a:bodyPr/>
          <a:lstStyle>
            <a:lvl1pPr>
              <a:defRPr>
                <a:solidFill>
                  <a:schemeClr val="tx2"/>
                </a:solidFill>
              </a:defRPr>
            </a:lvl1pPr>
          </a:lstStyle>
          <a:p>
            <a:fld id="{96DFF08F-DC6B-4601-B491-B0F83F6DD2DA}" type="datetimeFigureOut">
              <a:rPr lang="en-US" smtClean="0"/>
              <a:pPr/>
              <a:t>7/16/2021</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Picture with Text">
    <p:spTree>
      <p:nvGrpSpPr>
        <p:cNvPr id="1" name=""/>
        <p:cNvGrpSpPr/>
        <p:nvPr/>
      </p:nvGrpSpPr>
      <p:grpSpPr>
        <a:xfrm>
          <a:off x="0" y="0"/>
          <a:ext cx="0" cy="0"/>
          <a:chOff x="0" y="0"/>
          <a:chExt cx="0" cy="0"/>
        </a:xfrm>
      </p:grpSpPr>
      <p:sp>
        <p:nvSpPr>
          <p:cNvPr id="15" name="Right Triangle 14"/>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noChangeAspect="1"/>
          </p:cNvSpPr>
          <p:nvPr>
            <p:ph type="pic" idx="1"/>
          </p:nvPr>
        </p:nvSpPr>
        <p:spPr>
          <a:xfrm>
            <a:off x="6104709" y="-1"/>
            <a:ext cx="6087291" cy="6858001"/>
          </a:xfrm>
          <a:custGeom>
            <a:avLst/>
            <a:gdLst>
              <a:gd name="connsiteX0" fmla="*/ 0 w 6087291"/>
              <a:gd name="connsiteY0" fmla="*/ 0 h 6858001"/>
              <a:gd name="connsiteX1" fmla="*/ 6087291 w 6087291"/>
              <a:gd name="connsiteY1" fmla="*/ 0 h 6858001"/>
              <a:gd name="connsiteX2" fmla="*/ 6087291 w 6087291"/>
              <a:gd name="connsiteY2" fmla="*/ 4572001 h 6858001"/>
              <a:gd name="connsiteX3" fmla="*/ 3801291 w 6087291"/>
              <a:gd name="connsiteY3" fmla="*/ 6858001 h 6858001"/>
              <a:gd name="connsiteX4" fmla="*/ 0 w 6087291"/>
              <a:gd name="connsiteY4" fmla="*/ 6858001 h 685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87291" h="6858001">
                <a:moveTo>
                  <a:pt x="0" y="0"/>
                </a:moveTo>
                <a:lnTo>
                  <a:pt x="6087291" y="0"/>
                </a:lnTo>
                <a:lnTo>
                  <a:pt x="6087291" y="4572001"/>
                </a:lnTo>
                <a:lnTo>
                  <a:pt x="3801291" y="6858001"/>
                </a:lnTo>
                <a:lnTo>
                  <a:pt x="0" y="6858001"/>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9"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050"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
        <p:nvSpPr>
          <p:cNvPr id="10" name="Content Placeholder 3"/>
          <p:cNvSpPr>
            <a:spLocks noGrp="1"/>
          </p:cNvSpPr>
          <p:nvPr>
            <p:ph sz="half" idx="14" hasCustomPrompt="1"/>
          </p:nvPr>
        </p:nvSpPr>
        <p:spPr>
          <a:xfrm>
            <a:off x="631368" y="1600200"/>
            <a:ext cx="5234260" cy="4501058"/>
          </a:xfrm>
        </p:spPr>
        <p:txBody>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11" name="Title 7"/>
          <p:cNvSpPr>
            <a:spLocks noGrp="1"/>
          </p:cNvSpPr>
          <p:nvPr>
            <p:ph type="title" hasCustomPrompt="1"/>
          </p:nvPr>
        </p:nvSpPr>
        <p:spPr>
          <a:xfrm>
            <a:off x="631368" y="693419"/>
            <a:ext cx="5234260" cy="731520"/>
          </a:xfrm>
        </p:spPr>
        <p:txBody>
          <a:bodyPr anchor="t">
            <a:noAutofit/>
          </a:bodyPr>
          <a:lstStyle>
            <a:lvl1pPr>
              <a:defRPr/>
            </a:lvl1pPr>
          </a:lstStyle>
          <a:p>
            <a:r>
              <a:rPr lang="en-US" dirty="0" smtClean="0"/>
              <a:t>Heading</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Screen Picture">
    <p:spTree>
      <p:nvGrpSpPr>
        <p:cNvPr id="1" name=""/>
        <p:cNvGrpSpPr/>
        <p:nvPr/>
      </p:nvGrpSpPr>
      <p:grpSpPr>
        <a:xfrm>
          <a:off x="0" y="0"/>
          <a:ext cx="0" cy="0"/>
          <a:chOff x="0" y="0"/>
          <a:chExt cx="0" cy="0"/>
        </a:xfrm>
      </p:grpSpPr>
      <p:sp>
        <p:nvSpPr>
          <p:cNvPr id="11" name="Right Triangle 10"/>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noChangeAspect="1"/>
          </p:cNvSpPr>
          <p:nvPr>
            <p:ph type="pic" idx="1"/>
          </p:nvPr>
        </p:nvSpPr>
        <p:spPr>
          <a:xfrm>
            <a:off x="1" y="-1"/>
            <a:ext cx="12192000" cy="6858001"/>
          </a:xfrm>
          <a:custGeom>
            <a:avLst/>
            <a:gdLst>
              <a:gd name="connsiteX0" fmla="*/ 0 w 12192000"/>
              <a:gd name="connsiteY0" fmla="*/ 0 h 6858001"/>
              <a:gd name="connsiteX1" fmla="*/ 12192000 w 12192000"/>
              <a:gd name="connsiteY1" fmla="*/ 0 h 6858001"/>
              <a:gd name="connsiteX2" fmla="*/ 12192000 w 12192000"/>
              <a:gd name="connsiteY2" fmla="*/ 6858001 h 6858001"/>
              <a:gd name="connsiteX3" fmla="*/ 12191999 w 12192000"/>
              <a:gd name="connsiteY3" fmla="*/ 6858001 h 6858001"/>
              <a:gd name="connsiteX4" fmla="*/ 12191999 w 12192000"/>
              <a:gd name="connsiteY4" fmla="*/ 4572001 h 6858001"/>
              <a:gd name="connsiteX5" fmla="*/ 9905999 w 12192000"/>
              <a:gd name="connsiteY5" fmla="*/ 6858001 h 6858001"/>
              <a:gd name="connsiteX6" fmla="*/ 0 w 12192000"/>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1">
                <a:moveTo>
                  <a:pt x="0" y="0"/>
                </a:moveTo>
                <a:lnTo>
                  <a:pt x="12192000" y="0"/>
                </a:lnTo>
                <a:lnTo>
                  <a:pt x="12192000" y="6858001"/>
                </a:lnTo>
                <a:lnTo>
                  <a:pt x="12191999" y="6858001"/>
                </a:lnTo>
                <a:lnTo>
                  <a:pt x="12191999" y="4572001"/>
                </a:lnTo>
                <a:lnTo>
                  <a:pt x="9905999" y="6858001"/>
                </a:lnTo>
                <a:lnTo>
                  <a:pt x="0" y="6858001"/>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8"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050"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Tree>
    <p:extLst>
      <p:ext uri="{BB962C8B-B14F-4D97-AF65-F5344CB8AC3E}">
        <p14:creationId xmlns:p14="http://schemas.microsoft.com/office/powerpoint/2010/main" val="3787829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with Title">
    <p:spTree>
      <p:nvGrpSpPr>
        <p:cNvPr id="1" name=""/>
        <p:cNvGrpSpPr/>
        <p:nvPr/>
      </p:nvGrpSpPr>
      <p:grpSpPr>
        <a:xfrm>
          <a:off x="0" y="0"/>
          <a:ext cx="0" cy="0"/>
          <a:chOff x="0" y="0"/>
          <a:chExt cx="0" cy="0"/>
        </a:xfrm>
      </p:grpSpPr>
      <p:sp>
        <p:nvSpPr>
          <p:cNvPr id="12" name="Right Triangle 11"/>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noChangeAspect="1"/>
          </p:cNvSpPr>
          <p:nvPr>
            <p:ph type="pic" idx="1"/>
          </p:nvPr>
        </p:nvSpPr>
        <p:spPr>
          <a:xfrm>
            <a:off x="0" y="1767840"/>
            <a:ext cx="12192000" cy="5090160"/>
          </a:xfrm>
          <a:custGeom>
            <a:avLst/>
            <a:gdLst>
              <a:gd name="connsiteX0" fmla="*/ 0 w 12192000"/>
              <a:gd name="connsiteY0" fmla="*/ 0 h 5090160"/>
              <a:gd name="connsiteX1" fmla="*/ 12192000 w 12192000"/>
              <a:gd name="connsiteY1" fmla="*/ 0 h 5090160"/>
              <a:gd name="connsiteX2" fmla="*/ 12192000 w 12192000"/>
              <a:gd name="connsiteY2" fmla="*/ 2804160 h 5090160"/>
              <a:gd name="connsiteX3" fmla="*/ 9906000 w 12192000"/>
              <a:gd name="connsiteY3" fmla="*/ 5090160 h 5090160"/>
              <a:gd name="connsiteX4" fmla="*/ 0 w 12192000"/>
              <a:gd name="connsiteY4" fmla="*/ 5090160 h 5090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090160">
                <a:moveTo>
                  <a:pt x="0" y="0"/>
                </a:moveTo>
                <a:lnTo>
                  <a:pt x="12192000" y="0"/>
                </a:lnTo>
                <a:lnTo>
                  <a:pt x="12192000" y="2804160"/>
                </a:lnTo>
                <a:lnTo>
                  <a:pt x="9906000" y="5090160"/>
                </a:lnTo>
                <a:lnTo>
                  <a:pt x="0" y="5090160"/>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8" name="Title 1"/>
          <p:cNvSpPr>
            <a:spLocks noGrp="1"/>
          </p:cNvSpPr>
          <p:nvPr>
            <p:ph type="title" hasCustomPrompt="1"/>
          </p:nvPr>
        </p:nvSpPr>
        <p:spPr>
          <a:xfrm>
            <a:off x="631368" y="693419"/>
            <a:ext cx="10946682" cy="731520"/>
          </a:xfrm>
        </p:spPr>
        <p:txBody>
          <a:bodyPr anchor="t">
            <a:noAutofit/>
          </a:bodyPr>
          <a:lstStyle>
            <a:lvl1pPr>
              <a:defRPr>
                <a:solidFill>
                  <a:schemeClr val="tx2"/>
                </a:solidFill>
              </a:defRPr>
            </a:lvl1pPr>
          </a:lstStyle>
          <a:p>
            <a:r>
              <a:rPr lang="en-US" dirty="0" smtClean="0"/>
              <a:t>Heading</a:t>
            </a:r>
            <a:endParaRPr lang="en-US" dirty="0"/>
          </a:p>
        </p:txBody>
      </p:sp>
      <p:sp>
        <p:nvSpPr>
          <p:cNvPr id="10"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050"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Tree>
    <p:extLst>
      <p:ext uri="{BB962C8B-B14F-4D97-AF65-F5344CB8AC3E}">
        <p14:creationId xmlns:p14="http://schemas.microsoft.com/office/powerpoint/2010/main" val="6208306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noAutofit/>
          </a:bodyPr>
          <a:lstStyle>
            <a:lvl1pPr>
              <a:defRPr/>
            </a:lvl1pPr>
          </a:lstStyle>
          <a:p>
            <a:r>
              <a:rPr lang="en-US" dirty="0" smtClean="0"/>
              <a:t>Heading</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or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1368" y="693419"/>
            <a:ext cx="10946682" cy="731520"/>
          </a:xfrm>
        </p:spPr>
        <p:txBody>
          <a:bodyPr wrap="square" anchor="t">
            <a:noAutofit/>
          </a:bodyPr>
          <a:lstStyle>
            <a:lvl1pPr>
              <a:defRPr baseline="0"/>
            </a:lvl1pPr>
          </a:lstStyle>
          <a:p>
            <a:r>
              <a:rPr lang="en-US" dirty="0" smtClean="0"/>
              <a:t>Agenda or List</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pPr/>
              <a:t>7/16/2021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Content Placeholder 2"/>
          <p:cNvSpPr>
            <a:spLocks noGrp="1"/>
          </p:cNvSpPr>
          <p:nvPr>
            <p:ph idx="1" hasCustomPrompt="1"/>
          </p:nvPr>
        </p:nvSpPr>
        <p:spPr>
          <a:xfrm>
            <a:off x="1533490" y="1600200"/>
            <a:ext cx="10044560" cy="731520"/>
          </a:xfrm>
        </p:spPr>
        <p:txBody>
          <a:bodyPr anchor="ctr"/>
          <a:lstStyle>
            <a:lvl1pPr marL="0" indent="0">
              <a:buNone/>
              <a:defRPr/>
            </a:lvl1pPr>
          </a:lstStyle>
          <a:p>
            <a:pPr lvl="0"/>
            <a:r>
              <a:rPr lang="en-US" dirty="0" smtClean="0"/>
              <a:t>Click to enter text</a:t>
            </a:r>
          </a:p>
        </p:txBody>
      </p:sp>
      <p:sp>
        <p:nvSpPr>
          <p:cNvPr id="11" name="Text Placeholder 20"/>
          <p:cNvSpPr>
            <a:spLocks noGrp="1"/>
          </p:cNvSpPr>
          <p:nvPr>
            <p:ph type="body" sz="quarter" idx="14" hasCustomPrompt="1"/>
          </p:nvPr>
        </p:nvSpPr>
        <p:spPr>
          <a:xfrm>
            <a:off x="631368" y="1599882"/>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16" name="Content Placeholder 2"/>
          <p:cNvSpPr>
            <a:spLocks noGrp="1"/>
          </p:cNvSpPr>
          <p:nvPr>
            <p:ph idx="15" hasCustomPrompt="1"/>
          </p:nvPr>
        </p:nvSpPr>
        <p:spPr>
          <a:xfrm>
            <a:off x="1533490" y="2506663"/>
            <a:ext cx="10044560" cy="731520"/>
          </a:xfrm>
        </p:spPr>
        <p:txBody>
          <a:bodyPr anchor="ctr"/>
          <a:lstStyle>
            <a:lvl1pPr marL="0" indent="0">
              <a:buNone/>
              <a:defRPr baseline="0"/>
            </a:lvl1pPr>
          </a:lstStyle>
          <a:p>
            <a:pPr lvl="0"/>
            <a:r>
              <a:rPr lang="en-US" dirty="0" smtClean="0"/>
              <a:t>Click to enter text</a:t>
            </a:r>
          </a:p>
        </p:txBody>
      </p:sp>
      <p:sp>
        <p:nvSpPr>
          <p:cNvPr id="17" name="Text Placeholder 20"/>
          <p:cNvSpPr>
            <a:spLocks noGrp="1"/>
          </p:cNvSpPr>
          <p:nvPr>
            <p:ph type="body" sz="quarter" idx="16" hasCustomPrompt="1"/>
          </p:nvPr>
        </p:nvSpPr>
        <p:spPr>
          <a:xfrm>
            <a:off x="624833" y="2506345"/>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18" name="Content Placeholder 2"/>
          <p:cNvSpPr>
            <a:spLocks noGrp="1"/>
          </p:cNvSpPr>
          <p:nvPr>
            <p:ph idx="17" hasCustomPrompt="1"/>
          </p:nvPr>
        </p:nvSpPr>
        <p:spPr>
          <a:xfrm>
            <a:off x="1533490" y="3412808"/>
            <a:ext cx="10044560" cy="731520"/>
          </a:xfrm>
        </p:spPr>
        <p:txBody>
          <a:bodyPr anchor="ctr"/>
          <a:lstStyle>
            <a:lvl1pPr marL="0" indent="0">
              <a:buNone/>
              <a:defRPr/>
            </a:lvl1pPr>
          </a:lstStyle>
          <a:p>
            <a:pPr lvl="0"/>
            <a:r>
              <a:rPr lang="en-US" dirty="0" smtClean="0"/>
              <a:t>Click to enter text</a:t>
            </a:r>
          </a:p>
        </p:txBody>
      </p:sp>
      <p:sp>
        <p:nvSpPr>
          <p:cNvPr id="19" name="Text Placeholder 20"/>
          <p:cNvSpPr>
            <a:spLocks noGrp="1"/>
          </p:cNvSpPr>
          <p:nvPr>
            <p:ph type="body" sz="quarter" idx="18" hasCustomPrompt="1"/>
          </p:nvPr>
        </p:nvSpPr>
        <p:spPr>
          <a:xfrm>
            <a:off x="624833" y="3412490"/>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20" name="Content Placeholder 2"/>
          <p:cNvSpPr>
            <a:spLocks noGrp="1"/>
          </p:cNvSpPr>
          <p:nvPr>
            <p:ph idx="19" hasCustomPrompt="1"/>
          </p:nvPr>
        </p:nvSpPr>
        <p:spPr>
          <a:xfrm>
            <a:off x="1533490" y="4318635"/>
            <a:ext cx="10044560" cy="731520"/>
          </a:xfrm>
        </p:spPr>
        <p:txBody>
          <a:bodyPr anchor="ctr">
            <a:noAutofit/>
          </a:bodyPr>
          <a:lstStyle>
            <a:lvl1pPr marL="0" indent="0">
              <a:buNone/>
              <a:defRPr/>
            </a:lvl1pPr>
          </a:lstStyle>
          <a:p>
            <a:pPr lvl="0"/>
            <a:r>
              <a:rPr lang="en-US" dirty="0" smtClean="0"/>
              <a:t>Click to enter text</a:t>
            </a:r>
          </a:p>
        </p:txBody>
      </p:sp>
      <p:sp>
        <p:nvSpPr>
          <p:cNvPr id="21" name="Text Placeholder 20"/>
          <p:cNvSpPr>
            <a:spLocks noGrp="1"/>
          </p:cNvSpPr>
          <p:nvPr>
            <p:ph type="body" sz="quarter" idx="20" hasCustomPrompt="1"/>
          </p:nvPr>
        </p:nvSpPr>
        <p:spPr>
          <a:xfrm>
            <a:off x="631368" y="4318476"/>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22" name="Content Placeholder 2"/>
          <p:cNvSpPr>
            <a:spLocks noGrp="1"/>
          </p:cNvSpPr>
          <p:nvPr>
            <p:ph idx="21" hasCustomPrompt="1"/>
          </p:nvPr>
        </p:nvSpPr>
        <p:spPr>
          <a:xfrm>
            <a:off x="1533490" y="5224144"/>
            <a:ext cx="10044560" cy="731520"/>
          </a:xfrm>
        </p:spPr>
        <p:txBody>
          <a:bodyPr anchor="ctr"/>
          <a:lstStyle>
            <a:lvl1pPr marL="0" indent="0">
              <a:buNone/>
              <a:defRPr/>
            </a:lvl1pPr>
          </a:lstStyle>
          <a:p>
            <a:pPr lvl="0"/>
            <a:r>
              <a:rPr lang="en-US" dirty="0" smtClean="0"/>
              <a:t>Click to enter text</a:t>
            </a:r>
          </a:p>
        </p:txBody>
      </p:sp>
      <p:sp>
        <p:nvSpPr>
          <p:cNvPr id="23" name="Text Placeholder 20"/>
          <p:cNvSpPr>
            <a:spLocks noGrp="1"/>
          </p:cNvSpPr>
          <p:nvPr>
            <p:ph type="body" sz="quarter" idx="22" hasCustomPrompt="1"/>
          </p:nvPr>
        </p:nvSpPr>
        <p:spPr>
          <a:xfrm>
            <a:off x="624833" y="5224144"/>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Tree>
    <p:extLst>
      <p:ext uri="{BB962C8B-B14F-4D97-AF65-F5344CB8AC3E}">
        <p14:creationId xmlns:p14="http://schemas.microsoft.com/office/powerpoint/2010/main" val="12746507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bout">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2" name="TextBox 1"/>
          <p:cNvSpPr txBox="1"/>
          <p:nvPr userDrawn="1"/>
        </p:nvSpPr>
        <p:spPr>
          <a:xfrm>
            <a:off x="609600" y="1602540"/>
            <a:ext cx="5695406"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smtClean="0"/>
              <a:t>We are the go-to resource for information about how to get ready for </a:t>
            </a:r>
            <a:r>
              <a:rPr lang="en-US" sz="3600" dirty="0" smtClean="0">
                <a:solidFill>
                  <a:schemeClr val="accent2"/>
                </a:solidFill>
              </a:rPr>
              <a:t>education beyond high school</a:t>
            </a:r>
            <a:r>
              <a:rPr lang="en-US" sz="3600" dirty="0" smtClean="0"/>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36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smtClean="0"/>
              <a:t>We</a:t>
            </a:r>
            <a:r>
              <a:rPr lang="en-US" sz="3600" baseline="0" dirty="0" smtClean="0"/>
              <a:t> are a statewide initiative of Oregon GEAR UP.</a:t>
            </a:r>
            <a:endParaRPr lang="en-US" sz="3600" dirty="0" smtClean="0"/>
          </a:p>
        </p:txBody>
      </p:sp>
      <p:sp>
        <p:nvSpPr>
          <p:cNvPr id="14" name="TextBox 13"/>
          <p:cNvSpPr txBox="1"/>
          <p:nvPr userDrawn="1"/>
        </p:nvSpPr>
        <p:spPr>
          <a:xfrm>
            <a:off x="622659" y="709056"/>
            <a:ext cx="9501051" cy="646331"/>
          </a:xfrm>
          <a:prstGeom prst="rect">
            <a:avLst/>
          </a:prstGeom>
          <a:noFill/>
        </p:spPr>
        <p:txBody>
          <a:bodyPr wrap="square" rtlCol="0">
            <a:spAutoFit/>
          </a:bodyPr>
          <a:lstStyle/>
          <a:p>
            <a:pPr>
              <a:lnSpc>
                <a:spcPct val="90000"/>
              </a:lnSpc>
            </a:pPr>
            <a:r>
              <a:rPr lang="en-US" sz="4000" b="0" dirty="0" smtClean="0">
                <a:solidFill>
                  <a:schemeClr val="tx2"/>
                </a:solidFill>
                <a:latin typeface="+mj-lt"/>
              </a:rPr>
              <a:t>About Oregon Goes To College</a:t>
            </a:r>
            <a:endParaRPr lang="en-US" sz="4000" b="0" dirty="0">
              <a:solidFill>
                <a:schemeClr val="tx2"/>
              </a:solidFill>
              <a:latin typeface="+mj-lt"/>
            </a:endParaRP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390427" y="1681051"/>
            <a:ext cx="3409410" cy="3409410"/>
          </a:xfrm>
          <a:prstGeom prst="rect">
            <a:avLst/>
          </a:prstGeom>
        </p:spPr>
      </p:pic>
    </p:spTree>
    <p:extLst>
      <p:ext uri="{BB962C8B-B14F-4D97-AF65-F5344CB8AC3E}">
        <p14:creationId xmlns:p14="http://schemas.microsoft.com/office/powerpoint/2010/main" val="13587114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TextBox 4"/>
          <p:cNvSpPr txBox="1"/>
          <p:nvPr userDrawn="1"/>
        </p:nvSpPr>
        <p:spPr>
          <a:xfrm>
            <a:off x="1986131" y="2944304"/>
            <a:ext cx="8219738" cy="830997"/>
          </a:xfrm>
          <a:prstGeom prst="rect">
            <a:avLst/>
          </a:prstGeom>
          <a:noFill/>
        </p:spPr>
        <p:txBody>
          <a:bodyPr wrap="square" rtlCol="0" anchor="ctr">
            <a:spAutoFit/>
          </a:bodyPr>
          <a:lstStyle/>
          <a:p>
            <a:pPr algn="ctr"/>
            <a:r>
              <a:rPr lang="en-US" sz="4800" b="0" dirty="0" smtClean="0">
                <a:latin typeface="+mj-lt"/>
              </a:rPr>
              <a:t>oregongoestocollege.org</a:t>
            </a:r>
          </a:p>
        </p:txBody>
      </p:sp>
      <p:sp>
        <p:nvSpPr>
          <p:cNvPr id="7" name="Text Placeholder 4"/>
          <p:cNvSpPr>
            <a:spLocks noGrp="1"/>
          </p:cNvSpPr>
          <p:nvPr>
            <p:ph type="body" sz="quarter" idx="13" hasCustomPrompt="1"/>
          </p:nvPr>
        </p:nvSpPr>
        <p:spPr>
          <a:xfrm>
            <a:off x="1464129" y="3962400"/>
            <a:ext cx="9263743" cy="641350"/>
          </a:xfrm>
        </p:spPr>
        <p:txBody>
          <a:bodyPr/>
          <a:lstStyle>
            <a:lvl1pPr marL="0" indent="0" algn="ctr">
              <a:buNone/>
              <a:defRPr baseline="0"/>
            </a:lvl1pPr>
          </a:lstStyle>
          <a:p>
            <a:pPr lvl="0"/>
            <a:r>
              <a:rPr lang="en-US" dirty="0" smtClean="0"/>
              <a:t>info@oregongoestocollege.org</a:t>
            </a:r>
            <a:endParaRPr lang="en-US" dirty="0"/>
          </a:p>
        </p:txBody>
      </p:sp>
      <p:sp>
        <p:nvSpPr>
          <p:cNvPr id="8" name="Text Placeholder 4"/>
          <p:cNvSpPr>
            <a:spLocks noGrp="1"/>
          </p:cNvSpPr>
          <p:nvPr>
            <p:ph type="body" sz="quarter" idx="14" hasCustomPrompt="1"/>
          </p:nvPr>
        </p:nvSpPr>
        <p:spPr>
          <a:xfrm>
            <a:off x="1464129" y="4754974"/>
            <a:ext cx="9263743" cy="655226"/>
          </a:xfrm>
        </p:spPr>
        <p:txBody>
          <a:bodyPr/>
          <a:lstStyle>
            <a:lvl1pPr marL="0" indent="0" algn="ctr">
              <a:buNone/>
              <a:defRPr baseline="0"/>
            </a:lvl1pPr>
          </a:lstStyle>
          <a:p>
            <a:pPr lvl="0"/>
            <a:r>
              <a:rPr lang="en-US" dirty="0" smtClean="0"/>
              <a:t>your.name@oregonstate.edu</a:t>
            </a:r>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27320" y="1019845"/>
            <a:ext cx="1737360" cy="1737360"/>
          </a:xfrm>
          <a:prstGeom prst="rect">
            <a:avLst/>
          </a:prstGeom>
        </p:spPr>
      </p:pic>
    </p:spTree>
    <p:extLst>
      <p:ext uri="{BB962C8B-B14F-4D97-AF65-F5344CB8AC3E}">
        <p14:creationId xmlns:p14="http://schemas.microsoft.com/office/powerpoint/2010/main" val="19457311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orizontal Picture with Title">
    <p:spTree>
      <p:nvGrpSpPr>
        <p:cNvPr id="1" name=""/>
        <p:cNvGrpSpPr/>
        <p:nvPr/>
      </p:nvGrpSpPr>
      <p:grpSpPr>
        <a:xfrm>
          <a:off x="0" y="0"/>
          <a:ext cx="0" cy="0"/>
          <a:chOff x="0" y="0"/>
          <a:chExt cx="0" cy="0"/>
        </a:xfrm>
      </p:grpSpPr>
      <p:sp>
        <p:nvSpPr>
          <p:cNvPr id="12" name="Right Triangle 11"/>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noChangeAspect="1"/>
          </p:cNvSpPr>
          <p:nvPr>
            <p:ph type="pic" idx="1"/>
          </p:nvPr>
        </p:nvSpPr>
        <p:spPr>
          <a:xfrm>
            <a:off x="0" y="1767840"/>
            <a:ext cx="12192000" cy="5090160"/>
          </a:xfrm>
          <a:custGeom>
            <a:avLst/>
            <a:gdLst>
              <a:gd name="connsiteX0" fmla="*/ 0 w 12192000"/>
              <a:gd name="connsiteY0" fmla="*/ 0 h 5090160"/>
              <a:gd name="connsiteX1" fmla="*/ 12192000 w 12192000"/>
              <a:gd name="connsiteY1" fmla="*/ 0 h 5090160"/>
              <a:gd name="connsiteX2" fmla="*/ 12192000 w 12192000"/>
              <a:gd name="connsiteY2" fmla="*/ 2804160 h 5090160"/>
              <a:gd name="connsiteX3" fmla="*/ 9906000 w 12192000"/>
              <a:gd name="connsiteY3" fmla="*/ 5090160 h 5090160"/>
              <a:gd name="connsiteX4" fmla="*/ 0 w 12192000"/>
              <a:gd name="connsiteY4" fmla="*/ 5090160 h 5090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090160">
                <a:moveTo>
                  <a:pt x="0" y="0"/>
                </a:moveTo>
                <a:lnTo>
                  <a:pt x="12192000" y="0"/>
                </a:lnTo>
                <a:lnTo>
                  <a:pt x="12192000" y="2804160"/>
                </a:lnTo>
                <a:lnTo>
                  <a:pt x="9906000" y="5090160"/>
                </a:lnTo>
                <a:lnTo>
                  <a:pt x="0" y="5090160"/>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9" name="Text Placeholder 3"/>
          <p:cNvSpPr>
            <a:spLocks noGrp="1"/>
          </p:cNvSpPr>
          <p:nvPr>
            <p:ph type="body" sz="half" idx="2" hasCustomPrompt="1"/>
          </p:nvPr>
        </p:nvSpPr>
        <p:spPr>
          <a:xfrm rot="16200000">
            <a:off x="10352836" y="3100772"/>
            <a:ext cx="2722564" cy="446314"/>
          </a:xfrm>
        </p:spPr>
        <p:txBody>
          <a:bodyPr anchor="ctr">
            <a:normAutofit/>
          </a:bodyPr>
          <a:lstStyle>
            <a:lvl1pPr marL="0" indent="0" algn="l">
              <a:lnSpc>
                <a:spcPct val="100000"/>
              </a:lnSpc>
              <a:spcBef>
                <a:spcPts val="1000"/>
              </a:spcBef>
              <a:buNone/>
              <a:defRPr sz="105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
        <p:nvSpPr>
          <p:cNvPr id="8" name="Title 1"/>
          <p:cNvSpPr>
            <a:spLocks noGrp="1"/>
          </p:cNvSpPr>
          <p:nvPr>
            <p:ph type="title" hasCustomPrompt="1"/>
          </p:nvPr>
        </p:nvSpPr>
        <p:spPr>
          <a:xfrm>
            <a:off x="631368" y="693419"/>
            <a:ext cx="10946682" cy="731520"/>
          </a:xfrm>
        </p:spPr>
        <p:txBody>
          <a:bodyPr anchor="t">
            <a:noAutofit/>
          </a:bodyPr>
          <a:lstStyle>
            <a:lvl1pPr>
              <a:defRPr>
                <a:solidFill>
                  <a:schemeClr val="tx2"/>
                </a:solidFill>
              </a:defRPr>
            </a:lvl1pPr>
          </a:lstStyle>
          <a:p>
            <a:r>
              <a:rPr lang="en-US" dirty="0" smtClean="0"/>
              <a:t>Heading</a:t>
            </a:r>
            <a:endParaRPr lang="en-US" dirty="0"/>
          </a:p>
        </p:txBody>
      </p:sp>
    </p:spTree>
    <p:extLst>
      <p:ext uri="{BB962C8B-B14F-4D97-AF65-F5344CB8AC3E}">
        <p14:creationId xmlns:p14="http://schemas.microsoft.com/office/powerpoint/2010/main" val="32058600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Right Triangle 10"/>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693419"/>
            <a:ext cx="10946682" cy="731520"/>
          </a:xfrm>
        </p:spPr>
        <p:txBody>
          <a:bodyPr wrap="square" anchor="t">
            <a:noAutofit/>
          </a:bodyPr>
          <a:lstStyle>
            <a:lvl1pPr>
              <a:defRPr/>
            </a:lvl1pPr>
          </a:lstStyle>
          <a:p>
            <a:r>
              <a:rPr lang="en-US" dirty="0" smtClean="0"/>
              <a:t>Heading</a:t>
            </a:r>
            <a:endParaRPr lang="en-US" dirty="0"/>
          </a:p>
        </p:txBody>
      </p:sp>
      <p:sp>
        <p:nvSpPr>
          <p:cNvPr id="3" name="Content Placeholder 2"/>
          <p:cNvSpPr>
            <a:spLocks noGrp="1"/>
          </p:cNvSpPr>
          <p:nvPr>
            <p:ph idx="1" hasCustomPrompt="1"/>
          </p:nvPr>
        </p:nvSpPr>
        <p:spPr>
          <a:xfrm>
            <a:off x="631368" y="1600200"/>
            <a:ext cx="10946682" cy="4495800"/>
          </a:xfrm>
        </p:spPr>
        <p:txBody>
          <a:bodyPr/>
          <a:lstStyle>
            <a:lvl1pPr marL="0" indent="0">
              <a:buFont typeface="Wingdings" panose="05000000000000000000" pitchFamily="2" charset="2"/>
              <a:buNone/>
              <a:defRPr/>
            </a:lvl1pPr>
            <a:lvl2pPr marL="228600" indent="0">
              <a:buNone/>
              <a:defRPr sz="3200"/>
            </a:lvl2pPr>
            <a:lvl3pPr marL="457200" indent="0">
              <a:buNone/>
              <a:defRPr sz="2800"/>
            </a:lvl3pPr>
            <a:lvl4pPr marL="685800" indent="0">
              <a:buNone/>
              <a:defRPr sz="2400"/>
            </a:lvl4pPr>
            <a:lvl5pPr marL="914400" indent="0">
              <a:buNone/>
              <a:defRPr sz="2000"/>
            </a:lvl5pPr>
          </a:lstStyle>
          <a:p>
            <a:pPr lvl="0"/>
            <a:r>
              <a:rPr lang="en-US" dirty="0" smtClean="0"/>
              <a:t>Click to type.</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pPr/>
              <a:t>7/16/2021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7" name="Text Placeholder 3"/>
          <p:cNvSpPr>
            <a:spLocks noGrp="1"/>
          </p:cNvSpPr>
          <p:nvPr>
            <p:ph type="body" sz="half" idx="13" hasCustomPrompt="1"/>
          </p:nvPr>
        </p:nvSpPr>
        <p:spPr>
          <a:xfrm>
            <a:off x="6995160" y="6223828"/>
            <a:ext cx="3254829" cy="365125"/>
          </a:xfrm>
        </p:spPr>
        <p:txBody>
          <a:bodyPr anchor="ctr">
            <a:normAutofit/>
          </a:bodyPr>
          <a:lstStyle>
            <a:lvl1pPr marL="0" indent="0" algn="r">
              <a:lnSpc>
                <a:spcPct val="100000"/>
              </a:lnSpc>
              <a:spcBef>
                <a:spcPts val="1000"/>
              </a:spcBef>
              <a:buNone/>
              <a:defRPr sz="1200" i="1" baseline="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Source if needed</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Snip Single Corner Rectangle 8"/>
          <p:cNvSpPr/>
          <p:nvPr userDrawn="1"/>
        </p:nvSpPr>
        <p:spPr>
          <a:xfrm flipV="1">
            <a:off x="0" y="0"/>
            <a:ext cx="12192000" cy="6858000"/>
          </a:xfrm>
          <a:prstGeom prst="snip1Rect">
            <a:avLst>
              <a:gd name="adj" fmla="val 3298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2490968"/>
            <a:ext cx="10378440" cy="949667"/>
          </a:xfrm>
        </p:spPr>
        <p:txBody>
          <a:bodyPr anchor="t">
            <a:noAutofit/>
          </a:bodyPr>
          <a:lstStyle>
            <a:lvl1pPr algn="l">
              <a:lnSpc>
                <a:spcPct val="85000"/>
              </a:lnSpc>
              <a:defRPr sz="6600" b="0" cap="none" baseline="0">
                <a:solidFill>
                  <a:schemeClr val="bg1"/>
                </a:solidFill>
              </a:defRPr>
            </a:lvl1pPr>
          </a:lstStyle>
          <a:p>
            <a:r>
              <a:rPr lang="en-US" dirty="0" smtClean="0"/>
              <a:t>Section Header</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1" name="Text Placeholder 20"/>
          <p:cNvSpPr>
            <a:spLocks noGrp="1"/>
          </p:cNvSpPr>
          <p:nvPr>
            <p:ph type="body" sz="quarter" idx="14" hasCustomPrompt="1"/>
          </p:nvPr>
        </p:nvSpPr>
        <p:spPr>
          <a:xfrm>
            <a:off x="631368" y="1600200"/>
            <a:ext cx="731838" cy="731838"/>
          </a:xfrm>
          <a:solidFill>
            <a:schemeClr val="accent1"/>
          </a:solidFill>
        </p:spPr>
        <p:txBody>
          <a:bodyPr anchor="ctr">
            <a:normAutofit/>
          </a:bodyPr>
          <a:lstStyle>
            <a:lvl1pPr marL="0" indent="0" algn="ctr">
              <a:buNone/>
              <a:defRPr sz="4000" b="1">
                <a:solidFill>
                  <a:schemeClr val="bg1"/>
                </a:solidFill>
                <a:latin typeface="+mj-lt"/>
              </a:defRPr>
            </a:lvl1pPr>
          </a:lstStyle>
          <a:p>
            <a:pPr lvl="0"/>
            <a:r>
              <a:rPr lang="en-US" dirty="0" smtClean="0"/>
              <a:t>#</a:t>
            </a:r>
            <a:endParaRPr lang="en-US" dirty="0"/>
          </a:p>
        </p:txBody>
      </p:sp>
      <p:sp>
        <p:nvSpPr>
          <p:cNvPr id="8" name="Subtitle 2"/>
          <p:cNvSpPr>
            <a:spLocks noGrp="1"/>
          </p:cNvSpPr>
          <p:nvPr>
            <p:ph type="subTitle" idx="1" hasCustomPrompt="1"/>
          </p:nvPr>
        </p:nvSpPr>
        <p:spPr>
          <a:xfrm>
            <a:off x="631368" y="3526105"/>
            <a:ext cx="10458994"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MORE INFO</a:t>
            </a:r>
            <a:endParaRPr lang="en-US" dirty="0"/>
          </a:p>
        </p:txBody>
      </p:sp>
    </p:spTree>
    <p:extLst>
      <p:ext uri="{BB962C8B-B14F-4D97-AF65-F5344CB8AC3E}">
        <p14:creationId xmlns:p14="http://schemas.microsoft.com/office/powerpoint/2010/main" val="255840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9" name="Snip Single Corner Rectangle 8"/>
          <p:cNvSpPr/>
          <p:nvPr userDrawn="1"/>
        </p:nvSpPr>
        <p:spPr>
          <a:xfrm flipV="1">
            <a:off x="0" y="0"/>
            <a:ext cx="12192000" cy="6858000"/>
          </a:xfrm>
          <a:prstGeom prst="snip1Rect">
            <a:avLst>
              <a:gd name="adj" fmla="val 329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2490968"/>
            <a:ext cx="10378440" cy="949667"/>
          </a:xfrm>
        </p:spPr>
        <p:txBody>
          <a:bodyPr anchor="t">
            <a:noAutofit/>
          </a:bodyPr>
          <a:lstStyle>
            <a:lvl1pPr algn="l">
              <a:lnSpc>
                <a:spcPct val="85000"/>
              </a:lnSpc>
              <a:defRPr sz="6600" b="0" cap="none" baseline="0">
                <a:solidFill>
                  <a:schemeClr val="bg1"/>
                </a:solidFill>
              </a:defRPr>
            </a:lvl1pPr>
          </a:lstStyle>
          <a:p>
            <a:r>
              <a:rPr lang="en-US" dirty="0" smtClean="0"/>
              <a:t>Section Header</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1" name="Text Placeholder 20"/>
          <p:cNvSpPr>
            <a:spLocks noGrp="1"/>
          </p:cNvSpPr>
          <p:nvPr>
            <p:ph type="body" sz="quarter" idx="14" hasCustomPrompt="1"/>
          </p:nvPr>
        </p:nvSpPr>
        <p:spPr>
          <a:xfrm>
            <a:off x="631368" y="1600200"/>
            <a:ext cx="731838" cy="731838"/>
          </a:xfrm>
          <a:solidFill>
            <a:schemeClr val="accent1"/>
          </a:solidFill>
        </p:spPr>
        <p:txBody>
          <a:bodyPr anchor="ctr">
            <a:normAutofit/>
          </a:bodyPr>
          <a:lstStyle>
            <a:lvl1pPr marL="0" indent="0" algn="ctr">
              <a:buNone/>
              <a:defRPr sz="4000" b="1">
                <a:solidFill>
                  <a:schemeClr val="bg1"/>
                </a:solidFill>
                <a:latin typeface="+mj-lt"/>
              </a:defRPr>
            </a:lvl1pPr>
          </a:lstStyle>
          <a:p>
            <a:pPr lvl="0"/>
            <a:r>
              <a:rPr lang="en-US" dirty="0" smtClean="0"/>
              <a:t>#</a:t>
            </a:r>
            <a:endParaRPr lang="en-US" dirty="0"/>
          </a:p>
        </p:txBody>
      </p:sp>
      <p:sp>
        <p:nvSpPr>
          <p:cNvPr id="8" name="Subtitle 2"/>
          <p:cNvSpPr>
            <a:spLocks noGrp="1"/>
          </p:cNvSpPr>
          <p:nvPr>
            <p:ph type="subTitle" idx="1" hasCustomPrompt="1"/>
          </p:nvPr>
        </p:nvSpPr>
        <p:spPr>
          <a:xfrm>
            <a:off x="631368" y="3526105"/>
            <a:ext cx="10458994"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MORE INFO</a:t>
            </a:r>
            <a:endParaRPr lang="en-US" dirty="0"/>
          </a:p>
        </p:txBody>
      </p:sp>
    </p:spTree>
    <p:extLst>
      <p:ext uri="{BB962C8B-B14F-4D97-AF65-F5344CB8AC3E}">
        <p14:creationId xmlns:p14="http://schemas.microsoft.com/office/powerpoint/2010/main" val="348873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nip Single Corner Rectangle 9"/>
          <p:cNvSpPr/>
          <p:nvPr userDrawn="1"/>
        </p:nvSpPr>
        <p:spPr>
          <a:xfrm flipV="1">
            <a:off x="0" y="0"/>
            <a:ext cx="12192000" cy="6858000"/>
          </a:xfrm>
          <a:prstGeom prst="snip1Rect">
            <a:avLst>
              <a:gd name="adj" fmla="val 329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4" y="1619787"/>
            <a:ext cx="10946686" cy="2595155"/>
          </a:xfrm>
        </p:spPr>
        <p:txBody>
          <a:bodyPr anchor="t">
            <a:noAutofit/>
          </a:bodyPr>
          <a:lstStyle>
            <a:lvl1pPr marL="346075" indent="-346075" algn="l">
              <a:lnSpc>
                <a:spcPct val="85000"/>
              </a:lnSpc>
              <a:buClr>
                <a:schemeClr val="tx2"/>
              </a:buClr>
              <a:buSzPct val="80000"/>
              <a:buFont typeface="Wingdings" panose="05000000000000000000" pitchFamily="2" charset="2"/>
              <a:buChar char="§"/>
              <a:defRPr sz="3600" b="0" cap="none" baseline="0">
                <a:solidFill>
                  <a:schemeClr val="tx1"/>
                </a:solidFill>
                <a:latin typeface="+mn-lt"/>
              </a:defRPr>
            </a:lvl1pPr>
          </a:lstStyle>
          <a:p>
            <a:r>
              <a:rPr lang="en-US" dirty="0" smtClean="0"/>
              <a:t>Click to type</a:t>
            </a:r>
            <a:endParaRPr lang="en-US" dirty="0"/>
          </a:p>
        </p:txBody>
      </p:sp>
      <p:sp>
        <p:nvSpPr>
          <p:cNvPr id="4" name="Date Placeholder 3"/>
          <p:cNvSpPr>
            <a:spLocks noGrp="1"/>
          </p:cNvSpPr>
          <p:nvPr>
            <p:ph type="dt" sz="half" idx="10"/>
          </p:nvPr>
        </p:nvSpPr>
        <p:spPr>
          <a:xfrm>
            <a:off x="622659" y="6223828"/>
            <a:ext cx="1371600" cy="365125"/>
          </a:xfrm>
        </p:spPr>
        <p:txBody>
          <a:bodyPr/>
          <a:lstStyle/>
          <a:p>
            <a:fld id="{96DFF08F-DC6B-4601-B491-B0F83F6DD2DA}" type="datetimeFigureOut">
              <a:rPr lang="en-US" dirty="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07370" y="6223828"/>
            <a:ext cx="1079389" cy="365125"/>
          </a:xfrm>
        </p:spPr>
        <p:txBody>
          <a:bodyPr/>
          <a:lstStyle>
            <a:lvl1pPr>
              <a:defRPr>
                <a:solidFill>
                  <a:schemeClr val="tx1"/>
                </a:solidFill>
              </a:defRPr>
            </a:lvl1pPr>
          </a:lstStyle>
          <a:p>
            <a:fld id="{4FAB73BC-B049-4115-A692-8D63A059BFB8}" type="slidenum">
              <a:rPr lang="en-US" smtClean="0"/>
              <a:pPr/>
              <a:t>‹#›</a:t>
            </a:fld>
            <a:endParaRPr lang="en-US" dirty="0"/>
          </a:p>
        </p:txBody>
      </p:sp>
      <p:sp>
        <p:nvSpPr>
          <p:cNvPr id="8" name="TextBox 7"/>
          <p:cNvSpPr txBox="1"/>
          <p:nvPr userDrawn="1"/>
        </p:nvSpPr>
        <p:spPr>
          <a:xfrm>
            <a:off x="631364" y="685792"/>
            <a:ext cx="731520" cy="731520"/>
          </a:xfrm>
          <a:prstGeom prst="rect">
            <a:avLst/>
          </a:prstGeom>
          <a:solidFill>
            <a:schemeClr val="accent2"/>
          </a:solidFill>
        </p:spPr>
        <p:txBody>
          <a:bodyPr wrap="square" rtlCol="0">
            <a:spAutoFit/>
          </a:bodyPr>
          <a:lstStyle/>
          <a:p>
            <a:pPr algn="ctr"/>
            <a:r>
              <a:rPr lang="en-US" sz="4000" dirty="0" smtClean="0">
                <a:solidFill>
                  <a:schemeClr val="bg1"/>
                </a:solidFill>
                <a:sym typeface="Webdings" panose="05030102010509060703" pitchFamily="18" charset="2"/>
              </a:rPr>
              <a:t></a:t>
            </a:r>
            <a:endParaRPr lang="en-US" sz="4000" dirty="0">
              <a:solidFill>
                <a:schemeClr val="bg1"/>
              </a:solidFill>
            </a:endParaRPr>
          </a:p>
        </p:txBody>
      </p:sp>
      <p:sp>
        <p:nvSpPr>
          <p:cNvPr id="7" name="Text Placeholder 6"/>
          <p:cNvSpPr>
            <a:spLocks noGrp="1"/>
          </p:cNvSpPr>
          <p:nvPr>
            <p:ph type="body" sz="quarter" idx="13" hasCustomPrompt="1"/>
          </p:nvPr>
        </p:nvSpPr>
        <p:spPr>
          <a:xfrm>
            <a:off x="1460674" y="685029"/>
            <a:ext cx="10117376" cy="731837"/>
          </a:xfrm>
        </p:spPr>
        <p:txBody>
          <a:bodyPr anchor="t"/>
          <a:lstStyle>
            <a:lvl1pPr marL="0" indent="0">
              <a:buNone/>
              <a:defRPr sz="4000">
                <a:solidFill>
                  <a:schemeClr val="tx2"/>
                </a:solidFill>
                <a:latin typeface="+mj-lt"/>
              </a:defRPr>
            </a:lvl1pPr>
          </a:lstStyle>
          <a:p>
            <a:pPr lvl="0"/>
            <a:r>
              <a:rPr lang="en-US" dirty="0" smtClean="0"/>
              <a:t>Heading</a:t>
            </a:r>
          </a:p>
        </p:txBody>
      </p:sp>
    </p:spTree>
    <p:extLst>
      <p:ext uri="{BB962C8B-B14F-4D97-AF65-F5344CB8AC3E}">
        <p14:creationId xmlns:p14="http://schemas.microsoft.com/office/powerpoint/2010/main" val="399844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hasCustomPrompt="1"/>
          </p:nvPr>
        </p:nvSpPr>
        <p:spPr/>
        <p:txBody>
          <a:bodyPr anchor="t">
            <a:noAutofit/>
          </a:bodyPr>
          <a:lstStyle>
            <a:lvl1pPr>
              <a:defRPr/>
            </a:lvl1pPr>
          </a:lstStyle>
          <a:p>
            <a:r>
              <a:rPr lang="en-US" dirty="0" smtClean="0"/>
              <a:t>Heading</a:t>
            </a:r>
            <a:endParaRPr lang="en-US" dirty="0"/>
          </a:p>
        </p:txBody>
      </p:sp>
      <p:sp>
        <p:nvSpPr>
          <p:cNvPr id="3" name="Content Placeholder 2"/>
          <p:cNvSpPr>
            <a:spLocks noGrp="1"/>
          </p:cNvSpPr>
          <p:nvPr>
            <p:ph sz="half" idx="1" hasCustomPrompt="1"/>
          </p:nvPr>
        </p:nvSpPr>
        <p:spPr>
          <a:xfrm>
            <a:off x="609600" y="1600201"/>
            <a:ext cx="5259572" cy="4480560"/>
          </a:xfrm>
        </p:spPr>
        <p:txBody>
          <a:bodyPr>
            <a:noAutofit/>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p>
        </p:txBody>
      </p:sp>
      <p:sp>
        <p:nvSpPr>
          <p:cNvPr id="4" name="Content Placeholder 3"/>
          <p:cNvSpPr>
            <a:spLocks noGrp="1"/>
          </p:cNvSpPr>
          <p:nvPr>
            <p:ph sz="half" idx="2" hasCustomPrompt="1"/>
          </p:nvPr>
        </p:nvSpPr>
        <p:spPr>
          <a:xfrm>
            <a:off x="6326372" y="1600200"/>
            <a:ext cx="5251677" cy="4480560"/>
          </a:xfrm>
        </p:spPr>
        <p:txBody>
          <a:bodyPr/>
          <a:lstStyle>
            <a:lvl1pPr marL="0" indent="0">
              <a:buFont typeface="Wingdings" panose="05000000000000000000" pitchFamily="2" charset="2"/>
              <a:buNone/>
              <a:defRPr sz="3600"/>
            </a:lvl1pPr>
            <a:lvl2pPr marL="228600" indent="0">
              <a:buNone/>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r>
              <a:rPr lang="en-US" dirty="0"/>
              <a:t>.</a:t>
            </a:r>
            <a:endParaRPr lang="en-US" dirty="0" smtClean="0"/>
          </a:p>
        </p:txBody>
      </p:sp>
      <p:sp>
        <p:nvSpPr>
          <p:cNvPr id="5" name="Date Placeholder 4"/>
          <p:cNvSpPr>
            <a:spLocks noGrp="1"/>
          </p:cNvSpPr>
          <p:nvPr>
            <p:ph type="dt" sz="half" idx="10"/>
          </p:nvPr>
        </p:nvSpPr>
        <p:spPr/>
        <p:txBody>
          <a:bodyPr/>
          <a:lstStyle/>
          <a:p>
            <a:fld id="{96DFF08F-DC6B-4601-B491-B0F83F6DD2DA}" type="datetimeFigureOut">
              <a:rPr lang="en-US" dirty="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092452" y="0"/>
            <a:ext cx="609954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6DFF08F-DC6B-4601-B491-B0F83F6DD2DA}" type="datetimeFigureOut">
              <a:rPr lang="en-US" dirty="0"/>
              <a:t>7/16/2021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11" name="Content Placeholder 3"/>
          <p:cNvSpPr>
            <a:spLocks noGrp="1"/>
          </p:cNvSpPr>
          <p:nvPr>
            <p:ph sz="half" idx="13" hasCustomPrompt="1"/>
          </p:nvPr>
        </p:nvSpPr>
        <p:spPr>
          <a:xfrm>
            <a:off x="631368" y="1600200"/>
            <a:ext cx="5234260" cy="4501058"/>
          </a:xfrm>
        </p:spPr>
        <p:txBody>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14" name="Title 7"/>
          <p:cNvSpPr>
            <a:spLocks noGrp="1"/>
          </p:cNvSpPr>
          <p:nvPr>
            <p:ph type="title" hasCustomPrompt="1"/>
          </p:nvPr>
        </p:nvSpPr>
        <p:spPr>
          <a:xfrm>
            <a:off x="631368" y="693419"/>
            <a:ext cx="5234260" cy="731520"/>
          </a:xfrm>
        </p:spPr>
        <p:txBody>
          <a:bodyPr anchor="t">
            <a:noAutofit/>
          </a:bodyPr>
          <a:lstStyle>
            <a:lvl1pPr>
              <a:defRPr/>
            </a:lvl1pPr>
          </a:lstStyle>
          <a:p>
            <a:r>
              <a:rPr lang="en-US" dirty="0" smtClean="0"/>
              <a:t>Heading</a:t>
            </a:r>
            <a:endParaRPr lang="en-US" dirty="0"/>
          </a:p>
        </p:txBody>
      </p:sp>
      <p:sp>
        <p:nvSpPr>
          <p:cNvPr id="15" name="Content Placeholder 3"/>
          <p:cNvSpPr>
            <a:spLocks noGrp="1"/>
          </p:cNvSpPr>
          <p:nvPr>
            <p:ph sz="half" idx="14" hasCustomPrompt="1"/>
          </p:nvPr>
        </p:nvSpPr>
        <p:spPr>
          <a:xfrm>
            <a:off x="6448482" y="1600200"/>
            <a:ext cx="5164588" cy="4501058"/>
          </a:xfrm>
        </p:spPr>
        <p:txBody>
          <a:bodyPr/>
          <a:lstStyle>
            <a:lvl1pPr marL="0" indent="0">
              <a:buClr>
                <a:schemeClr val="bg1"/>
              </a:buClr>
              <a:buFont typeface="Wingdings" panose="05000000000000000000" pitchFamily="2" charset="2"/>
              <a:buNone/>
              <a:defRPr sz="3600">
                <a:solidFill>
                  <a:schemeClr val="bg1"/>
                </a:solidFill>
              </a:defRPr>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3" name="Text Placeholder 2"/>
          <p:cNvSpPr>
            <a:spLocks noGrp="1"/>
          </p:cNvSpPr>
          <p:nvPr>
            <p:ph type="body" sz="quarter" idx="15" hasCustomPrompt="1"/>
          </p:nvPr>
        </p:nvSpPr>
        <p:spPr>
          <a:xfrm>
            <a:off x="6446710" y="693419"/>
            <a:ext cx="5166360" cy="731520"/>
          </a:xfrm>
        </p:spPr>
        <p:txBody>
          <a:bodyPr anchor="t"/>
          <a:lstStyle>
            <a:lvl1pPr marL="0" indent="0">
              <a:buNone/>
              <a:defRPr sz="4000">
                <a:solidFill>
                  <a:schemeClr val="bg1"/>
                </a:solidFill>
                <a:latin typeface="+mj-lt"/>
              </a:defRPr>
            </a:lvl1pPr>
          </a:lstStyle>
          <a:p>
            <a:pPr lvl="0"/>
            <a:r>
              <a:rPr lang="en-US" dirty="0" smtClean="0"/>
              <a:t>Heading</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Right Triangle 11"/>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6DFF08F-DC6B-4601-B491-B0F83F6DD2DA}" type="datetimeFigureOut">
              <a:rPr lang="en-US" dirty="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7" name="Title 1"/>
          <p:cNvSpPr txBox="1">
            <a:spLocks/>
          </p:cNvSpPr>
          <p:nvPr userDrawn="1"/>
        </p:nvSpPr>
        <p:spPr>
          <a:xfrm rot="10800000">
            <a:off x="9135309" y="3149965"/>
            <a:ext cx="2552523"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400" kern="1200">
                <a:solidFill>
                  <a:schemeClr val="tx2"/>
                </a:solidFill>
                <a:latin typeface="+mj-lt"/>
                <a:ea typeface="+mj-ea"/>
                <a:cs typeface="+mj-cs"/>
              </a:defRPr>
            </a:lvl1pPr>
          </a:lstStyle>
          <a:p>
            <a:r>
              <a:rPr lang="en-US" sz="28700" dirty="0" smtClean="0">
                <a:solidFill>
                  <a:schemeClr val="accent2"/>
                </a:solidFill>
              </a:rPr>
              <a:t>“</a:t>
            </a:r>
            <a:endParaRPr lang="en-US" sz="28700" dirty="0">
              <a:solidFill>
                <a:schemeClr val="accent2"/>
              </a:solidFill>
            </a:endParaRPr>
          </a:p>
        </p:txBody>
      </p:sp>
      <p:sp>
        <p:nvSpPr>
          <p:cNvPr id="10" name="Title 1"/>
          <p:cNvSpPr txBox="1">
            <a:spLocks/>
          </p:cNvSpPr>
          <p:nvPr userDrawn="1"/>
        </p:nvSpPr>
        <p:spPr>
          <a:xfrm>
            <a:off x="363228" y="1856750"/>
            <a:ext cx="2552523"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400" kern="1200">
                <a:solidFill>
                  <a:schemeClr val="tx2"/>
                </a:solidFill>
                <a:latin typeface="+mj-lt"/>
                <a:ea typeface="+mj-ea"/>
                <a:cs typeface="+mj-cs"/>
              </a:defRPr>
            </a:lvl1pPr>
          </a:lstStyle>
          <a:p>
            <a:r>
              <a:rPr lang="en-US" sz="28700" dirty="0" smtClean="0">
                <a:solidFill>
                  <a:schemeClr val="accent2"/>
                </a:solidFill>
              </a:rPr>
              <a:t>“</a:t>
            </a:r>
            <a:endParaRPr lang="en-US" sz="28700" dirty="0">
              <a:solidFill>
                <a:schemeClr val="accent2"/>
              </a:solidFill>
            </a:endParaRPr>
          </a:p>
        </p:txBody>
      </p:sp>
      <p:sp>
        <p:nvSpPr>
          <p:cNvPr id="11" name="Text Placeholder 3"/>
          <p:cNvSpPr>
            <a:spLocks noGrp="1"/>
          </p:cNvSpPr>
          <p:nvPr>
            <p:ph type="body" sz="half" idx="2" hasCustomPrompt="1"/>
          </p:nvPr>
        </p:nvSpPr>
        <p:spPr>
          <a:xfrm>
            <a:off x="701040" y="1600200"/>
            <a:ext cx="10789920" cy="3267892"/>
          </a:xfrm>
        </p:spPr>
        <p:txBody>
          <a:bodyPr anchor="ctr">
            <a:noAutofit/>
          </a:bodyPr>
          <a:lstStyle>
            <a:lvl1pPr marL="0" indent="0" algn="ctr">
              <a:lnSpc>
                <a:spcPct val="100000"/>
              </a:lnSpc>
              <a:spcBef>
                <a:spcPts val="1000"/>
              </a:spcBef>
              <a:buNone/>
              <a:defRPr sz="4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Quote</a:t>
            </a:r>
          </a:p>
        </p:txBody>
      </p:sp>
      <p:sp>
        <p:nvSpPr>
          <p:cNvPr id="13" name="Text Placeholder 12"/>
          <p:cNvSpPr>
            <a:spLocks noGrp="1"/>
          </p:cNvSpPr>
          <p:nvPr>
            <p:ph type="body" sz="quarter" idx="13" hasCustomPrompt="1"/>
          </p:nvPr>
        </p:nvSpPr>
        <p:spPr>
          <a:xfrm>
            <a:off x="2514600" y="5255270"/>
            <a:ext cx="7162800" cy="510304"/>
          </a:xfrm>
        </p:spPr>
        <p:txBody>
          <a:bodyPr/>
          <a:lstStyle>
            <a:lvl1pPr marL="0" indent="0" algn="ctr">
              <a:buNone/>
              <a:defRPr sz="2000" i="1" baseline="0"/>
            </a:lvl1pPr>
          </a:lstStyle>
          <a:p>
            <a:pPr lvl="0"/>
            <a:r>
              <a:rPr lang="en-US" i="1" dirty="0" smtClean="0"/>
              <a:t>Author of quote</a:t>
            </a:r>
            <a:endParaRPr lang="en-US" dirty="0"/>
          </a:p>
        </p:txBody>
      </p:sp>
      <p:cxnSp>
        <p:nvCxnSpPr>
          <p:cNvPr id="15" name="Straight Connector 14"/>
          <p:cNvCxnSpPr/>
          <p:nvPr userDrawn="1"/>
        </p:nvCxnSpPr>
        <p:spPr>
          <a:xfrm>
            <a:off x="4859383" y="5111938"/>
            <a:ext cx="259515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7544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Number">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6DFF08F-DC6B-4601-B491-B0F83F6DD2DA}" type="datetimeFigureOut">
              <a:rPr lang="en-US" dirty="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11" name="Text Placeholder 3"/>
          <p:cNvSpPr>
            <a:spLocks noGrp="1"/>
          </p:cNvSpPr>
          <p:nvPr>
            <p:ph type="body" sz="half" idx="2" hasCustomPrompt="1"/>
          </p:nvPr>
        </p:nvSpPr>
        <p:spPr>
          <a:xfrm>
            <a:off x="701040" y="3811822"/>
            <a:ext cx="10789920" cy="1056269"/>
          </a:xfrm>
        </p:spPr>
        <p:txBody>
          <a:bodyPr anchor="ctr">
            <a:noAutofit/>
          </a:bodyPr>
          <a:lstStyle>
            <a:lvl1pPr marL="0" indent="0" algn="ctr">
              <a:lnSpc>
                <a:spcPct val="100000"/>
              </a:lnSpc>
              <a:spcBef>
                <a:spcPts val="1000"/>
              </a:spcBef>
              <a:buNone/>
              <a:defRPr sz="4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add text</a:t>
            </a:r>
          </a:p>
        </p:txBody>
      </p:sp>
      <p:cxnSp>
        <p:nvCxnSpPr>
          <p:cNvPr id="15" name="Straight Connector 14"/>
          <p:cNvCxnSpPr/>
          <p:nvPr userDrawn="1"/>
        </p:nvCxnSpPr>
        <p:spPr>
          <a:xfrm>
            <a:off x="4859383" y="5111938"/>
            <a:ext cx="259515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3" hasCustomPrompt="1"/>
          </p:nvPr>
        </p:nvSpPr>
        <p:spPr>
          <a:xfrm>
            <a:off x="701040" y="1211263"/>
            <a:ext cx="10789285" cy="2459037"/>
          </a:xfrm>
        </p:spPr>
        <p:txBody>
          <a:bodyPr/>
          <a:lstStyle>
            <a:lvl1pPr marL="0" indent="0" algn="ctr">
              <a:buNone/>
              <a:defRPr sz="19900">
                <a:solidFill>
                  <a:schemeClr val="accent2"/>
                </a:solidFill>
                <a:latin typeface="+mj-lt"/>
              </a:defRPr>
            </a:lvl1pPr>
            <a:lvl2pPr>
              <a:defRPr sz="19900">
                <a:solidFill>
                  <a:schemeClr val="tx2"/>
                </a:solidFill>
                <a:latin typeface="+mj-lt"/>
              </a:defRPr>
            </a:lvl2pPr>
            <a:lvl3pPr>
              <a:defRPr sz="19900">
                <a:solidFill>
                  <a:schemeClr val="tx2"/>
                </a:solidFill>
                <a:latin typeface="+mj-lt"/>
              </a:defRPr>
            </a:lvl3pPr>
            <a:lvl4pPr>
              <a:defRPr sz="19900">
                <a:solidFill>
                  <a:schemeClr val="tx2"/>
                </a:solidFill>
                <a:latin typeface="+mj-lt"/>
              </a:defRPr>
            </a:lvl4pPr>
            <a:lvl5pPr>
              <a:defRPr sz="19900">
                <a:solidFill>
                  <a:schemeClr val="tx2"/>
                </a:solidFill>
                <a:latin typeface="+mj-lt"/>
              </a:defRPr>
            </a:lvl5pPr>
          </a:lstStyle>
          <a:p>
            <a:pPr lvl="0"/>
            <a:r>
              <a:rPr lang="en-US" dirty="0" smtClean="0"/>
              <a:t>#</a:t>
            </a:r>
            <a:endParaRPr lang="en-US" dirty="0"/>
          </a:p>
        </p:txBody>
      </p:sp>
      <p:sp>
        <p:nvSpPr>
          <p:cNvPr id="16" name="Text Placeholder 3"/>
          <p:cNvSpPr>
            <a:spLocks noGrp="1"/>
          </p:cNvSpPr>
          <p:nvPr>
            <p:ph type="body" sz="half" idx="15" hasCustomPrompt="1"/>
          </p:nvPr>
        </p:nvSpPr>
        <p:spPr>
          <a:xfrm>
            <a:off x="6995160" y="6223828"/>
            <a:ext cx="3063240" cy="365125"/>
          </a:xfrm>
        </p:spPr>
        <p:txBody>
          <a:bodyPr anchor="ctr">
            <a:normAutofit/>
          </a:bodyPr>
          <a:lstStyle>
            <a:lvl1pPr marL="0" indent="0" algn="r">
              <a:lnSpc>
                <a:spcPct val="100000"/>
              </a:lnSpc>
              <a:spcBef>
                <a:spcPts val="1000"/>
              </a:spcBef>
              <a:buNone/>
              <a:defRPr sz="1200" i="1" baseline="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Source if needed</a:t>
            </a:r>
          </a:p>
        </p:txBody>
      </p:sp>
    </p:spTree>
    <p:extLst>
      <p:ext uri="{BB962C8B-B14F-4D97-AF65-F5344CB8AC3E}">
        <p14:creationId xmlns:p14="http://schemas.microsoft.com/office/powerpoint/2010/main" val="3464574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93419"/>
            <a:ext cx="10972800" cy="73152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475349"/>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31368" y="6223828"/>
            <a:ext cx="1371600"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7/16/2021</a:t>
            </a:fld>
            <a:endParaRPr lang="en-US" dirty="0"/>
          </a:p>
        </p:txBody>
      </p:sp>
      <p:sp>
        <p:nvSpPr>
          <p:cNvPr id="5" name="Footer Placeholder 4"/>
          <p:cNvSpPr>
            <a:spLocks noGrp="1"/>
          </p:cNvSpPr>
          <p:nvPr>
            <p:ph type="ftr" sz="quarter" idx="3"/>
          </p:nvPr>
        </p:nvSpPr>
        <p:spPr>
          <a:xfrm>
            <a:off x="2175013" y="6223828"/>
            <a:ext cx="4717774" cy="365125"/>
          </a:xfrm>
          <a:prstGeom prst="rect">
            <a:avLst/>
          </a:prstGeom>
        </p:spPr>
        <p:txBody>
          <a:bodyPr vert="horz" lIns="91440" tIns="45720" rIns="91440" bIns="45720" rtlCol="0" anchor="ctr"/>
          <a:lstStyle>
            <a:lvl1pPr algn="l">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10498661" y="6223828"/>
            <a:ext cx="1079389"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97" r:id="rId3"/>
    <p:sldLayoutId id="2147483710" r:id="rId4"/>
    <p:sldLayoutId id="2147483706" r:id="rId5"/>
    <p:sldLayoutId id="2147483688" r:id="rId6"/>
    <p:sldLayoutId id="2147483689" r:id="rId7"/>
    <p:sldLayoutId id="2147483696" r:id="rId8"/>
    <p:sldLayoutId id="2147483707" r:id="rId9"/>
    <p:sldLayoutId id="2147483693" r:id="rId10"/>
    <p:sldLayoutId id="2147483694" r:id="rId11"/>
    <p:sldLayoutId id="2147483701" r:id="rId12"/>
    <p:sldLayoutId id="2147483690" r:id="rId13"/>
    <p:sldLayoutId id="2147483691" r:id="rId14"/>
    <p:sldLayoutId id="2147483702" r:id="rId15"/>
    <p:sldLayoutId id="2147483709" r:id="rId16"/>
    <p:sldLayoutId id="2147483705" r:id="rId17"/>
    <p:sldLayoutId id="2147483711" r:id="rId1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84163" indent="-284163" algn="l" defTabSz="914400" rtl="0" eaLnBrk="1" latinLnBrk="0" hangingPunct="1">
        <a:lnSpc>
          <a:spcPct val="90000"/>
        </a:lnSpc>
        <a:spcBef>
          <a:spcPts val="1400"/>
        </a:spcBef>
        <a:buClr>
          <a:schemeClr val="accent1"/>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r>
              <a:rPr lang="en-US" sz="3200" b="1" dirty="0">
                <a:latin typeface="Franklin Gothic Medium" panose="020B0603020102020204" pitchFamily="34" charset="0"/>
              </a:rPr>
              <a:t>Materials </a:t>
            </a:r>
            <a:r>
              <a:rPr lang="en-US" sz="3200" b="1" dirty="0" smtClean="0">
                <a:latin typeface="Franklin Gothic Medium" panose="020B0603020102020204" pitchFamily="34" charset="0"/>
              </a:rPr>
              <a:t>needed</a:t>
            </a:r>
            <a:r>
              <a:rPr lang="en-US" sz="3200" b="1" dirty="0">
                <a:latin typeface="Franklin Gothic Medium" panose="020B0603020102020204" pitchFamily="34" charset="0"/>
              </a:rPr>
              <a:t>:</a:t>
            </a:r>
          </a:p>
          <a:p>
            <a:pPr marL="457200" indent="-282575">
              <a:buFont typeface="Arial" panose="020B0604020202020204" pitchFamily="34" charset="0"/>
              <a:buChar char="•"/>
            </a:pPr>
            <a:r>
              <a:rPr lang="en-US" sz="3200" dirty="0">
                <a:latin typeface="Franklin Gothic Medium" panose="020B0603020102020204" pitchFamily="34" charset="0"/>
              </a:rPr>
              <a:t>Power Point Presentation + Computer + </a:t>
            </a:r>
            <a:r>
              <a:rPr lang="en-US" sz="3200" dirty="0" smtClean="0">
                <a:latin typeface="Franklin Gothic Medium" panose="020B0603020102020204" pitchFamily="34" charset="0"/>
              </a:rPr>
              <a:t>Projector</a:t>
            </a:r>
          </a:p>
          <a:p>
            <a:pPr marL="457200" indent="-282575">
              <a:buFont typeface="Arial" panose="020B0604020202020204" pitchFamily="34" charset="0"/>
              <a:buChar char="•"/>
            </a:pPr>
            <a:r>
              <a:rPr lang="en-US" sz="3200" dirty="0" smtClean="0">
                <a:latin typeface="Franklin Gothic Medium" panose="020B0603020102020204" pitchFamily="34" charset="0"/>
              </a:rPr>
              <a:t>Blank paper + pen, pencil, or markers (1 per participant)</a:t>
            </a:r>
          </a:p>
          <a:p>
            <a:pPr marL="174625" indent="-174625"/>
            <a:r>
              <a:rPr lang="en-US" sz="3200" b="1" dirty="0" smtClean="0">
                <a:latin typeface="Franklin Gothic Medium" panose="020B0603020102020204" pitchFamily="34" charset="0"/>
              </a:rPr>
              <a:t>Optional:</a:t>
            </a:r>
          </a:p>
          <a:p>
            <a:pPr marL="463550" indent="-288925">
              <a:buFont typeface="Arial" panose="020B0604020202020204" pitchFamily="34" charset="0"/>
              <a:buChar char="•"/>
            </a:pPr>
            <a:r>
              <a:rPr lang="en-US" sz="3200" dirty="0" smtClean="0">
                <a:latin typeface="Franklin Gothic Medium" panose="020B0603020102020204" pitchFamily="34" charset="0"/>
              </a:rPr>
              <a:t>Making a College List worksheet (1 per participant)</a:t>
            </a:r>
          </a:p>
          <a:p>
            <a:pPr marL="457200" indent="-282575">
              <a:buFont typeface="Arial" panose="020B0604020202020204" pitchFamily="34" charset="0"/>
              <a:buChar char="•"/>
            </a:pPr>
            <a:r>
              <a:rPr lang="en-US" sz="3200" dirty="0" smtClean="0">
                <a:latin typeface="Franklin Gothic Medium" panose="020B0603020102020204" pitchFamily="34" charset="0"/>
              </a:rPr>
              <a:t>Computer for each participant</a:t>
            </a:r>
          </a:p>
          <a:p>
            <a:r>
              <a:rPr lang="en-US" sz="3200" b="1" dirty="0" smtClean="0">
                <a:latin typeface="Franklin Gothic Medium" panose="020B0603020102020204" pitchFamily="34" charset="0"/>
              </a:rPr>
              <a:t>Approximate time</a:t>
            </a:r>
            <a:r>
              <a:rPr lang="en-US" sz="3200" b="1" dirty="0">
                <a:latin typeface="Franklin Gothic Medium" panose="020B0603020102020204" pitchFamily="34" charset="0"/>
              </a:rPr>
              <a:t>: </a:t>
            </a:r>
            <a:r>
              <a:rPr lang="en-US" sz="3200" dirty="0" smtClean="0">
                <a:latin typeface="Franklin Gothic Medium" panose="020B0603020102020204" pitchFamily="34" charset="0"/>
              </a:rPr>
              <a:t>30-60 minutes</a:t>
            </a:r>
            <a:endParaRPr lang="en-US" sz="3200" b="1" dirty="0">
              <a:latin typeface="Franklin Gothic Medium" panose="020B0603020102020204" pitchFamily="34" charset="0"/>
            </a:endParaRPr>
          </a:p>
        </p:txBody>
      </p:sp>
      <p:sp>
        <p:nvSpPr>
          <p:cNvPr id="5" name="Rectangle 4"/>
          <p:cNvSpPr/>
          <p:nvPr/>
        </p:nvSpPr>
        <p:spPr>
          <a:xfrm>
            <a:off x="7175969" y="796356"/>
            <a:ext cx="4642938" cy="461665"/>
          </a:xfrm>
          <a:prstGeom prst="rect">
            <a:avLst/>
          </a:prstGeom>
          <a:solidFill>
            <a:schemeClr val="accent5"/>
          </a:solidFill>
        </p:spPr>
        <p:txBody>
          <a:bodyPr wrap="none">
            <a:spAutoFit/>
          </a:bodyPr>
          <a:lstStyle/>
          <a:p>
            <a:r>
              <a:rPr lang="en-US" sz="2400" b="1" dirty="0">
                <a:solidFill>
                  <a:schemeClr val="bg1"/>
                </a:solidFill>
                <a:latin typeface="Franklin Gothic Medium" panose="020B0603020102020204" pitchFamily="34" charset="0"/>
              </a:rPr>
              <a:t>Delete this slide before you begin.</a:t>
            </a:r>
          </a:p>
        </p:txBody>
      </p:sp>
    </p:spTree>
    <p:extLst>
      <p:ext uri="{BB962C8B-B14F-4D97-AF65-F5344CB8AC3E}">
        <p14:creationId xmlns:p14="http://schemas.microsoft.com/office/powerpoint/2010/main" val="4240945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13"/>
          </p:nvPr>
        </p:nvSpPr>
        <p:spPr/>
        <p:txBody>
          <a:bodyPr/>
          <a:lstStyle/>
          <a:p>
            <a:endParaRPr lang="en-US"/>
          </a:p>
        </p:txBody>
      </p:sp>
      <p:sp>
        <p:nvSpPr>
          <p:cNvPr id="7" name="Content Placeholder 6"/>
          <p:cNvSpPr>
            <a:spLocks noGrp="1"/>
          </p:cNvSpPr>
          <p:nvPr>
            <p:ph sz="half" idx="14"/>
          </p:nvPr>
        </p:nvSpPr>
        <p:spPr>
          <a:xfrm>
            <a:off x="525038" y="1962647"/>
            <a:ext cx="5078316" cy="4512582"/>
          </a:xfrm>
        </p:spPr>
        <p:txBody>
          <a:bodyPr/>
          <a:lstStyle/>
          <a:p>
            <a:pPr marL="339725" indent="-339725">
              <a:buFont typeface="Arial" panose="020B0604020202020204" pitchFamily="34" charset="0"/>
              <a:buChar char="•"/>
            </a:pPr>
            <a:r>
              <a:rPr lang="en-US" dirty="0"/>
              <a:t>Have a variety of options on your list.</a:t>
            </a:r>
          </a:p>
          <a:p>
            <a:pPr marL="339725" indent="-339725">
              <a:buFont typeface="Arial" panose="020B0604020202020204" pitchFamily="34" charset="0"/>
              <a:buChar char="•"/>
            </a:pPr>
            <a:r>
              <a:rPr lang="en-US" dirty="0" smtClean="0"/>
              <a:t>List key facts about each school based on what’s most important to you.</a:t>
            </a:r>
          </a:p>
          <a:p>
            <a:pPr marL="339725" indent="-339725">
              <a:buFont typeface="Arial" panose="020B0604020202020204" pitchFamily="34" charset="0"/>
              <a:buChar char="•"/>
            </a:pPr>
            <a:r>
              <a:rPr lang="en-US" dirty="0" smtClean="0"/>
              <a:t>Summarize </a:t>
            </a:r>
            <a:r>
              <a:rPr lang="en-US" dirty="0"/>
              <a:t>what you like and </a:t>
            </a:r>
            <a:r>
              <a:rPr lang="en-US" dirty="0" smtClean="0"/>
              <a:t>dislike.</a:t>
            </a:r>
            <a:endParaRPr lang="en-US" dirty="0"/>
          </a:p>
          <a:p>
            <a:endParaRPr lang="en-US" dirty="0"/>
          </a:p>
        </p:txBody>
      </p:sp>
      <p:sp>
        <p:nvSpPr>
          <p:cNvPr id="2" name="Title 1"/>
          <p:cNvSpPr>
            <a:spLocks noGrp="1"/>
          </p:cNvSpPr>
          <p:nvPr>
            <p:ph type="title"/>
          </p:nvPr>
        </p:nvSpPr>
        <p:spPr>
          <a:xfrm>
            <a:off x="1491916" y="693419"/>
            <a:ext cx="4860758" cy="731520"/>
          </a:xfrm>
        </p:spPr>
        <p:txBody>
          <a:bodyPr/>
          <a:lstStyle/>
          <a:p>
            <a:r>
              <a:rPr lang="en-US" dirty="0" smtClean="0"/>
              <a:t>List colleges that might be a good fit</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3</a:t>
            </a:r>
            <a:endParaRPr lang="en-US" sz="3200" dirty="0">
              <a:solidFill>
                <a:schemeClr val="bg1"/>
              </a:solidFill>
              <a:latin typeface="+mj-lt"/>
            </a:endParaRPr>
          </a:p>
        </p:txBody>
      </p:sp>
      <p:pic>
        <p:nvPicPr>
          <p:cNvPr id="13" name="Picture Placeholder 12"/>
          <p:cNvPicPr>
            <a:picLocks noGrp="1" noChangeAspect="1"/>
          </p:cNvPicPr>
          <p:nvPr>
            <p:ph type="pic" idx="1"/>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34904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4"/>
          </p:nvPr>
        </p:nvSpPr>
        <p:spPr>
          <a:xfrm>
            <a:off x="525038" y="1600200"/>
            <a:ext cx="5234260" cy="4501058"/>
          </a:xfrm>
        </p:spPr>
        <p:txBody>
          <a:bodyPr/>
          <a:lstStyle/>
          <a:p>
            <a:pPr marL="347663" indent="-347663">
              <a:buFont typeface="Arial" panose="020B0604020202020204" pitchFamily="34" charset="0"/>
              <a:buChar char="•"/>
            </a:pPr>
            <a:r>
              <a:rPr lang="en-US" dirty="0" smtClean="0"/>
              <a:t>Go to college websites and sign up for e-mails and info packets</a:t>
            </a:r>
          </a:p>
          <a:p>
            <a:pPr marL="347663" indent="-347663">
              <a:buFont typeface="Arial" panose="020B0604020202020204" pitchFamily="34" charset="0"/>
              <a:buChar char="•"/>
            </a:pPr>
            <a:r>
              <a:rPr lang="en-US" dirty="0" smtClean="0"/>
              <a:t>Follow on social </a:t>
            </a:r>
            <a:r>
              <a:rPr lang="en-US" dirty="0"/>
              <a:t>media</a:t>
            </a:r>
          </a:p>
          <a:p>
            <a:pPr marL="347663" indent="-347663">
              <a:buFont typeface="Arial" panose="020B0604020202020204" pitchFamily="34" charset="0"/>
              <a:buChar char="•"/>
            </a:pPr>
            <a:r>
              <a:rPr lang="en-US" dirty="0" smtClean="0"/>
              <a:t>Take a campus tour</a:t>
            </a:r>
          </a:p>
          <a:p>
            <a:pPr marL="347663" indent="-347663">
              <a:buFont typeface="Arial" panose="020B0604020202020204" pitchFamily="34" charset="0"/>
              <a:buChar char="•"/>
            </a:pPr>
            <a:r>
              <a:rPr lang="en-US" dirty="0" smtClean="0"/>
              <a:t>Attend </a:t>
            </a:r>
            <a:r>
              <a:rPr lang="en-US" dirty="0"/>
              <a:t>an info </a:t>
            </a:r>
            <a:r>
              <a:rPr lang="en-US" dirty="0" smtClean="0"/>
              <a:t>session</a:t>
            </a:r>
            <a:endParaRPr lang="en-US" dirty="0"/>
          </a:p>
          <a:p>
            <a:pPr marL="347663" indent="-347663">
              <a:buFont typeface="Arial" panose="020B0604020202020204" pitchFamily="34" charset="0"/>
              <a:buChar char="•"/>
            </a:pPr>
            <a:r>
              <a:rPr lang="en-US" dirty="0"/>
              <a:t>Talk to students, staff, and </a:t>
            </a:r>
            <a:r>
              <a:rPr lang="en-US" dirty="0" smtClean="0"/>
              <a:t>alumni</a:t>
            </a:r>
            <a:endParaRPr lang="en-US" dirty="0"/>
          </a:p>
        </p:txBody>
      </p:sp>
      <p:sp>
        <p:nvSpPr>
          <p:cNvPr id="2" name="Title 1"/>
          <p:cNvSpPr>
            <a:spLocks noGrp="1"/>
          </p:cNvSpPr>
          <p:nvPr>
            <p:ph type="title"/>
          </p:nvPr>
        </p:nvSpPr>
        <p:spPr>
          <a:xfrm>
            <a:off x="1502228" y="693419"/>
            <a:ext cx="4363399" cy="731520"/>
          </a:xfrm>
        </p:spPr>
        <p:txBody>
          <a:bodyPr/>
          <a:lstStyle/>
          <a:p>
            <a:r>
              <a:rPr lang="en-US" dirty="0" smtClean="0"/>
              <a:t>Find out more</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4</a:t>
            </a:r>
            <a:endParaRPr lang="en-US" sz="3200" dirty="0">
              <a:solidFill>
                <a:schemeClr val="bg1"/>
              </a:solidFill>
              <a:latin typeface="+mj-lt"/>
            </a:endParaRPr>
          </a:p>
        </p:txBody>
      </p:sp>
      <p:pic>
        <p:nvPicPr>
          <p:cNvPr id="5" name="Picture Placeholder 4"/>
          <p:cNvPicPr>
            <a:picLocks noGrp="1" noChangeAspect="1"/>
          </p:cNvPicPr>
          <p:nvPr>
            <p:ph type="pic" idx="1"/>
          </p:nvPr>
        </p:nvPicPr>
        <p:blipFill rotWithShape="1">
          <a:blip r:embed="rId3" cstate="screen">
            <a:extLst>
              <a:ext uri="{28A0092B-C50C-407E-A947-70E740481C1C}">
                <a14:useLocalDpi xmlns:a14="http://schemas.microsoft.com/office/drawing/2010/main"/>
              </a:ext>
            </a:extLst>
          </a:blip>
          <a:srcRect r="-175"/>
          <a:stretch/>
        </p:blipFill>
        <p:spPr/>
      </p:pic>
    </p:spTree>
    <p:extLst>
      <p:ext uri="{BB962C8B-B14F-4D97-AF65-F5344CB8AC3E}">
        <p14:creationId xmlns:p14="http://schemas.microsoft.com/office/powerpoint/2010/main" val="275807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4"/>
          </p:nvPr>
        </p:nvSpPr>
        <p:spPr>
          <a:xfrm>
            <a:off x="525038" y="1600200"/>
            <a:ext cx="5234260" cy="4501058"/>
          </a:xfrm>
        </p:spPr>
        <p:txBody>
          <a:bodyPr/>
          <a:lstStyle/>
          <a:p>
            <a:pPr marL="347663" indent="-347663">
              <a:buFont typeface="Arial" panose="020B0604020202020204" pitchFamily="34" charset="0"/>
              <a:buChar char="•"/>
            </a:pPr>
            <a:r>
              <a:rPr lang="en-US" dirty="0" smtClean="0"/>
              <a:t>Add or take off colleges as you do more research.</a:t>
            </a:r>
          </a:p>
          <a:p>
            <a:pPr marL="347663" indent="-347663">
              <a:buFont typeface="Arial" panose="020B0604020202020204" pitchFamily="34" charset="0"/>
              <a:buChar char="•"/>
            </a:pPr>
            <a:r>
              <a:rPr lang="en-US" dirty="0" smtClean="0"/>
              <a:t>Aim for a list of 4-6 colleges to apply to.</a:t>
            </a:r>
          </a:p>
          <a:p>
            <a:pPr marL="347663" indent="-347663">
              <a:buFont typeface="Arial" panose="020B0604020202020204" pitchFamily="34" charset="0"/>
              <a:buChar char="•"/>
            </a:pPr>
            <a:r>
              <a:rPr lang="en-US" dirty="0" smtClean="0"/>
              <a:t>Make sure you have a balanced list of options including a backup plan.</a:t>
            </a:r>
            <a:endParaRPr lang="en-US" dirty="0"/>
          </a:p>
        </p:txBody>
      </p:sp>
      <p:sp>
        <p:nvSpPr>
          <p:cNvPr id="2" name="Title 1"/>
          <p:cNvSpPr>
            <a:spLocks noGrp="1"/>
          </p:cNvSpPr>
          <p:nvPr>
            <p:ph type="title"/>
          </p:nvPr>
        </p:nvSpPr>
        <p:spPr>
          <a:xfrm>
            <a:off x="1515978" y="693419"/>
            <a:ext cx="4349649" cy="731520"/>
          </a:xfrm>
        </p:spPr>
        <p:txBody>
          <a:bodyPr/>
          <a:lstStyle/>
          <a:p>
            <a:r>
              <a:rPr lang="en-US" dirty="0" smtClean="0"/>
              <a:t>Refine your list</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5</a:t>
            </a:r>
            <a:endParaRPr lang="en-US" sz="3200" dirty="0">
              <a:solidFill>
                <a:schemeClr val="bg1"/>
              </a:solidFill>
              <a:latin typeface="+mj-lt"/>
            </a:endParaRPr>
          </a:p>
        </p:txBody>
      </p:sp>
      <p:pic>
        <p:nvPicPr>
          <p:cNvPr id="15" name="Picture Placeholder 14"/>
          <p:cNvPicPr>
            <a:picLocks noGrp="1" noChangeAspect="1"/>
          </p:cNvPicPr>
          <p:nvPr>
            <p:ph type="pic" idx="1"/>
          </p:nvPr>
        </p:nvPicPr>
        <p:blipFill rotWithShape="1">
          <a:blip r:embed="rId3"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251627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674" y="2125362"/>
            <a:ext cx="9544024" cy="2089580"/>
          </a:xfrm>
        </p:spPr>
        <p:txBody>
          <a:bodyPr/>
          <a:lstStyle/>
          <a:p>
            <a:pPr marL="0" indent="0">
              <a:lnSpc>
                <a:spcPct val="100000"/>
              </a:lnSpc>
              <a:buNone/>
            </a:pPr>
            <a:r>
              <a:rPr lang="en-US" sz="4400" dirty="0" smtClean="0"/>
              <a:t>What is one college that is on your list? </a:t>
            </a:r>
            <a:br>
              <a:rPr lang="en-US" sz="4400" dirty="0" smtClean="0"/>
            </a:br>
            <a:r>
              <a:rPr lang="en-US" sz="4400" dirty="0"/>
              <a:t/>
            </a:r>
            <a:br>
              <a:rPr lang="en-US" sz="4400" dirty="0"/>
            </a:br>
            <a:r>
              <a:rPr lang="en-US" sz="4400" dirty="0" smtClean="0"/>
              <a:t>Why? What makes it a good fit for you?</a:t>
            </a:r>
            <a:endParaRPr lang="en-US" sz="6000" dirty="0"/>
          </a:p>
        </p:txBody>
      </p:sp>
      <p:sp>
        <p:nvSpPr>
          <p:cNvPr id="3" name="Text Placeholder 2"/>
          <p:cNvSpPr>
            <a:spLocks noGrp="1"/>
          </p:cNvSpPr>
          <p:nvPr>
            <p:ph type="body" sz="quarter" idx="13"/>
          </p:nvPr>
        </p:nvSpPr>
        <p:spPr>
          <a:xfrm>
            <a:off x="1545770" y="685029"/>
            <a:ext cx="10032279" cy="731837"/>
          </a:xfrm>
        </p:spPr>
        <p:txBody>
          <a:bodyPr/>
          <a:lstStyle/>
          <a:p>
            <a:r>
              <a:rPr lang="en-US" dirty="0" smtClean="0"/>
              <a:t>Reflect &amp; share</a:t>
            </a:r>
            <a:endParaRPr lang="en-US" dirty="0"/>
          </a:p>
        </p:txBody>
      </p:sp>
    </p:spTree>
    <p:extLst>
      <p:ext uri="{BB962C8B-B14F-4D97-AF65-F5344CB8AC3E}">
        <p14:creationId xmlns:p14="http://schemas.microsoft.com/office/powerpoint/2010/main" val="2494780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info@oregongoestocollege.org</a:t>
            </a:r>
            <a:endParaRPr lang="en-US" dirty="0"/>
          </a:p>
        </p:txBody>
      </p:sp>
      <p:sp>
        <p:nvSpPr>
          <p:cNvPr id="3" name="Text Placeholder 2"/>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154124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pPr marL="282575" indent="-282575">
              <a:buFont typeface="Arial" panose="020B0604020202020204" pitchFamily="34" charset="0"/>
              <a:buChar char="•"/>
            </a:pPr>
            <a:r>
              <a:rPr lang="en-US" sz="2800" dirty="0">
                <a:latin typeface="Franklin Gothic Medium" panose="020B0603020102020204" pitchFamily="34" charset="0"/>
              </a:rPr>
              <a:t>This </a:t>
            </a:r>
            <a:r>
              <a:rPr lang="en-US" sz="2800" dirty="0" smtClean="0">
                <a:latin typeface="Franklin Gothic Medium" panose="020B0603020102020204" pitchFamily="34" charset="0"/>
              </a:rPr>
              <a:t>presentation explains how to make a college list. </a:t>
            </a:r>
            <a:endParaRPr lang="en-US" sz="2800" dirty="0">
              <a:latin typeface="Franklin Gothic Medium" panose="020B0603020102020204" pitchFamily="34" charset="0"/>
            </a:endParaRPr>
          </a:p>
          <a:p>
            <a:pPr marL="282575" indent="-282575">
              <a:buFont typeface="Arial" panose="020B0604020202020204" pitchFamily="34" charset="0"/>
              <a:buChar char="•"/>
            </a:pPr>
            <a:r>
              <a:rPr lang="en-US" sz="2800" dirty="0">
                <a:latin typeface="Franklin Gothic Medium" panose="020B0603020102020204" pitchFamily="34" charset="0"/>
              </a:rPr>
              <a:t>Use the talking points as a basic script in the notes provided below each slide. </a:t>
            </a:r>
          </a:p>
          <a:p>
            <a:pPr marL="282575" indent="-282575">
              <a:buFont typeface="Arial" panose="020B0604020202020204" pitchFamily="34" charset="0"/>
              <a:buChar char="•"/>
            </a:pPr>
            <a:r>
              <a:rPr lang="en-US" sz="2800" dirty="0">
                <a:latin typeface="Franklin Gothic Medium" panose="020B0603020102020204" pitchFamily="34" charset="0"/>
              </a:rPr>
              <a:t>Depending on your audience, you </a:t>
            </a:r>
            <a:r>
              <a:rPr lang="en-US" sz="2800" dirty="0" smtClean="0">
                <a:latin typeface="Franklin Gothic Medium" panose="020B0603020102020204" pitchFamily="34" charset="0"/>
              </a:rPr>
              <a:t>may want to add or delete some of the talking points.</a:t>
            </a:r>
            <a:endParaRPr lang="en-US" sz="2800" dirty="0">
              <a:latin typeface="Franklin Gothic Medium" panose="020B0603020102020204" pitchFamily="34" charset="0"/>
            </a:endParaRPr>
          </a:p>
          <a:p>
            <a:pPr marL="282575" indent="-282575">
              <a:buFont typeface="Arial" panose="020B0604020202020204" pitchFamily="34" charset="0"/>
              <a:buChar char="•"/>
            </a:pPr>
            <a:r>
              <a:rPr lang="en-US" sz="2800" dirty="0">
                <a:latin typeface="Franklin Gothic Medium" panose="020B0603020102020204" pitchFamily="34" charset="0"/>
              </a:rPr>
              <a:t>Practice with the PowerPoint in slideshow mode. Several of the slides contain animations to help focus the audience</a:t>
            </a:r>
            <a:r>
              <a:rPr lang="en-US" sz="2800" dirty="0" smtClean="0">
                <a:latin typeface="Franklin Gothic Medium" panose="020B0603020102020204" pitchFamily="34" charset="0"/>
              </a:rPr>
              <a:t>.</a:t>
            </a:r>
            <a:endParaRPr lang="en-US" sz="2800" dirty="0">
              <a:latin typeface="Franklin Gothic Medium" panose="020B0603020102020204" pitchFamily="34" charset="0"/>
            </a:endParaRPr>
          </a:p>
        </p:txBody>
      </p:sp>
      <p:sp>
        <p:nvSpPr>
          <p:cNvPr id="5" name="Rectangle 4"/>
          <p:cNvSpPr/>
          <p:nvPr/>
        </p:nvSpPr>
        <p:spPr>
          <a:xfrm>
            <a:off x="7175969" y="796356"/>
            <a:ext cx="4642938" cy="461665"/>
          </a:xfrm>
          <a:prstGeom prst="rect">
            <a:avLst/>
          </a:prstGeom>
          <a:solidFill>
            <a:schemeClr val="accent5"/>
          </a:solidFill>
        </p:spPr>
        <p:txBody>
          <a:bodyPr wrap="none">
            <a:spAutoFit/>
          </a:bodyPr>
          <a:lstStyle/>
          <a:p>
            <a:r>
              <a:rPr lang="en-US" sz="2400" b="1" dirty="0">
                <a:solidFill>
                  <a:schemeClr val="bg1"/>
                </a:solidFill>
                <a:latin typeface="Franklin Gothic Medium" panose="020B0603020102020204" pitchFamily="34" charset="0"/>
              </a:rPr>
              <a:t>Delete this slide before you begin.</a:t>
            </a:r>
          </a:p>
        </p:txBody>
      </p:sp>
    </p:spTree>
    <p:extLst>
      <p:ext uri="{BB962C8B-B14F-4D97-AF65-F5344CB8AC3E}">
        <p14:creationId xmlns:p14="http://schemas.microsoft.com/office/powerpoint/2010/main" val="1338458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college list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12972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370320" y="1592991"/>
            <a:ext cx="5212080" cy="4570309"/>
          </a:xfrm>
          <a:prstGeom prst="rect">
            <a:avLst/>
          </a:prstGeom>
        </p:spPr>
      </p:pic>
      <p:pic>
        <p:nvPicPr>
          <p:cNvPr id="8" name="Picture 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9600" y="1592991"/>
            <a:ext cx="5212080" cy="4568750"/>
          </a:xfrm>
          <a:prstGeom prst="rect">
            <a:avLst/>
          </a:prstGeom>
        </p:spPr>
      </p:pic>
      <p:sp>
        <p:nvSpPr>
          <p:cNvPr id="2" name="Title 1"/>
          <p:cNvSpPr>
            <a:spLocks noGrp="1"/>
          </p:cNvSpPr>
          <p:nvPr>
            <p:ph type="title"/>
          </p:nvPr>
        </p:nvSpPr>
        <p:spPr>
          <a:xfrm>
            <a:off x="609600" y="693419"/>
            <a:ext cx="11364686" cy="731520"/>
          </a:xfrm>
        </p:spPr>
        <p:txBody>
          <a:bodyPr/>
          <a:lstStyle/>
          <a:p>
            <a:r>
              <a:rPr lang="en-US" dirty="0" smtClean="0"/>
              <a:t>College = education or training beyond high school.</a:t>
            </a:r>
            <a:endParaRPr lang="en-US" dirty="0"/>
          </a:p>
        </p:txBody>
      </p:sp>
      <p:sp>
        <p:nvSpPr>
          <p:cNvPr id="9" name="TextBox 8"/>
          <p:cNvSpPr txBox="1"/>
          <p:nvPr/>
        </p:nvSpPr>
        <p:spPr>
          <a:xfrm>
            <a:off x="562144" y="6267141"/>
            <a:ext cx="3810000" cy="253916"/>
          </a:xfrm>
          <a:prstGeom prst="rect">
            <a:avLst/>
          </a:prstGeom>
          <a:noFill/>
        </p:spPr>
        <p:txBody>
          <a:bodyPr wrap="square" rtlCol="0">
            <a:spAutoFit/>
          </a:bodyPr>
          <a:lstStyle/>
          <a:p>
            <a:r>
              <a:rPr lang="en-US" sz="1050" i="1" dirty="0" smtClean="0">
                <a:solidFill>
                  <a:schemeClr val="tx2"/>
                </a:solidFill>
                <a:latin typeface="Franklin Gothic Book" panose="020B0503020102020204" pitchFamily="34" charset="0"/>
              </a:rPr>
              <a:t>Oregon Tradeswomen, Inc./Dawn Jones Redstone</a:t>
            </a:r>
            <a:endParaRPr lang="en-US" sz="1050" i="1" dirty="0">
              <a:solidFill>
                <a:schemeClr val="tx2"/>
              </a:solidFill>
              <a:latin typeface="Franklin Gothic Book" panose="020B0503020102020204" pitchFamily="34" charset="0"/>
            </a:endParaRPr>
          </a:p>
        </p:txBody>
      </p:sp>
      <p:sp>
        <p:nvSpPr>
          <p:cNvPr id="10" name="Right Triangle 9"/>
          <p:cNvSpPr/>
          <p:nvPr/>
        </p:nvSpPr>
        <p:spPr>
          <a:xfrm rot="16200000">
            <a:off x="9865894" y="4531895"/>
            <a:ext cx="2326105" cy="232610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8293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a college list</a:t>
            </a:r>
            <a:endParaRPr lang="en-US" dirty="0"/>
          </a:p>
        </p:txBody>
      </p:sp>
      <p:sp>
        <p:nvSpPr>
          <p:cNvPr id="3" name="Content Placeholder 2"/>
          <p:cNvSpPr>
            <a:spLocks noGrp="1"/>
          </p:cNvSpPr>
          <p:nvPr>
            <p:ph idx="1"/>
          </p:nvPr>
        </p:nvSpPr>
        <p:spPr/>
        <p:txBody>
          <a:bodyPr/>
          <a:lstStyle/>
          <a:p>
            <a:r>
              <a:rPr lang="en-US" dirty="0" smtClean="0"/>
              <a:t>Reflect on your preferences and needs.</a:t>
            </a:r>
            <a:endParaRPr lang="en-US" dirty="0"/>
          </a:p>
        </p:txBody>
      </p:sp>
      <p:sp>
        <p:nvSpPr>
          <p:cNvPr id="4" name="Text Placeholder 3"/>
          <p:cNvSpPr>
            <a:spLocks noGrp="1"/>
          </p:cNvSpPr>
          <p:nvPr>
            <p:ph type="body" sz="quarter" idx="14"/>
          </p:nvPr>
        </p:nvSpPr>
        <p:spPr/>
        <p:txBody>
          <a:bodyPr/>
          <a:lstStyle/>
          <a:p>
            <a:r>
              <a:rPr lang="en-US" dirty="0" smtClean="0"/>
              <a:t>1</a:t>
            </a:r>
            <a:endParaRPr lang="en-US" dirty="0"/>
          </a:p>
        </p:txBody>
      </p:sp>
      <p:sp>
        <p:nvSpPr>
          <p:cNvPr id="5" name="Content Placeholder 4"/>
          <p:cNvSpPr>
            <a:spLocks noGrp="1"/>
          </p:cNvSpPr>
          <p:nvPr>
            <p:ph idx="15"/>
          </p:nvPr>
        </p:nvSpPr>
        <p:spPr/>
        <p:txBody>
          <a:bodyPr/>
          <a:lstStyle/>
          <a:p>
            <a:r>
              <a:rPr lang="en-US" dirty="0" smtClean="0"/>
              <a:t>Explore college options online.</a:t>
            </a:r>
            <a:endParaRPr lang="en-US" dirty="0"/>
          </a:p>
        </p:txBody>
      </p:sp>
      <p:sp>
        <p:nvSpPr>
          <p:cNvPr id="6" name="Text Placeholder 5"/>
          <p:cNvSpPr>
            <a:spLocks noGrp="1"/>
          </p:cNvSpPr>
          <p:nvPr>
            <p:ph type="body" sz="quarter" idx="16"/>
          </p:nvPr>
        </p:nvSpPr>
        <p:spPr/>
        <p:txBody>
          <a:bodyPr/>
          <a:lstStyle/>
          <a:p>
            <a:r>
              <a:rPr lang="en-US" dirty="0" smtClean="0"/>
              <a:t>2</a:t>
            </a:r>
            <a:endParaRPr lang="en-US" dirty="0"/>
          </a:p>
        </p:txBody>
      </p:sp>
      <p:sp>
        <p:nvSpPr>
          <p:cNvPr id="7" name="Content Placeholder 6"/>
          <p:cNvSpPr>
            <a:spLocks noGrp="1"/>
          </p:cNvSpPr>
          <p:nvPr>
            <p:ph idx="17"/>
          </p:nvPr>
        </p:nvSpPr>
        <p:spPr/>
        <p:txBody>
          <a:bodyPr/>
          <a:lstStyle/>
          <a:p>
            <a:r>
              <a:rPr lang="en-US" dirty="0" smtClean="0"/>
              <a:t>Make a list of colleges that might be a good fit.</a:t>
            </a:r>
            <a:endParaRPr lang="en-US" dirty="0"/>
          </a:p>
        </p:txBody>
      </p:sp>
      <p:sp>
        <p:nvSpPr>
          <p:cNvPr id="8" name="Text Placeholder 7"/>
          <p:cNvSpPr>
            <a:spLocks noGrp="1"/>
          </p:cNvSpPr>
          <p:nvPr>
            <p:ph type="body" sz="quarter" idx="18"/>
          </p:nvPr>
        </p:nvSpPr>
        <p:spPr/>
        <p:txBody>
          <a:bodyPr/>
          <a:lstStyle/>
          <a:p>
            <a:r>
              <a:rPr lang="en-US" dirty="0" smtClean="0"/>
              <a:t>3</a:t>
            </a:r>
            <a:endParaRPr lang="en-US" dirty="0"/>
          </a:p>
        </p:txBody>
      </p:sp>
      <p:sp>
        <p:nvSpPr>
          <p:cNvPr id="9" name="Content Placeholder 8"/>
          <p:cNvSpPr>
            <a:spLocks noGrp="1"/>
          </p:cNvSpPr>
          <p:nvPr>
            <p:ph idx="19"/>
          </p:nvPr>
        </p:nvSpPr>
        <p:spPr/>
        <p:txBody>
          <a:bodyPr/>
          <a:lstStyle/>
          <a:p>
            <a:r>
              <a:rPr lang="en-US" dirty="0" smtClean="0"/>
              <a:t>Find out more information.</a:t>
            </a:r>
            <a:endParaRPr lang="en-US" dirty="0"/>
          </a:p>
        </p:txBody>
      </p:sp>
      <p:sp>
        <p:nvSpPr>
          <p:cNvPr id="10" name="Text Placeholder 9"/>
          <p:cNvSpPr>
            <a:spLocks noGrp="1"/>
          </p:cNvSpPr>
          <p:nvPr>
            <p:ph type="body" sz="quarter" idx="20"/>
          </p:nvPr>
        </p:nvSpPr>
        <p:spPr/>
        <p:txBody>
          <a:bodyPr/>
          <a:lstStyle/>
          <a:p>
            <a:r>
              <a:rPr lang="en-US" dirty="0" smtClean="0"/>
              <a:t>4</a:t>
            </a:r>
            <a:endParaRPr lang="en-US" dirty="0"/>
          </a:p>
        </p:txBody>
      </p:sp>
      <p:sp>
        <p:nvSpPr>
          <p:cNvPr id="13" name="Right Triangle 12"/>
          <p:cNvSpPr/>
          <p:nvPr/>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4"/>
          </p:nvPr>
        </p:nvSpPr>
        <p:spPr/>
        <p:txBody>
          <a:bodyPr/>
          <a:lstStyle/>
          <a:p>
            <a:r>
              <a:rPr lang="en-US" dirty="0" smtClean="0"/>
              <a:t>1</a:t>
            </a:r>
            <a:endParaRPr lang="en-US" dirty="0"/>
          </a:p>
        </p:txBody>
      </p:sp>
      <p:sp>
        <p:nvSpPr>
          <p:cNvPr id="17" name="Content Placeholder 8"/>
          <p:cNvSpPr>
            <a:spLocks noGrp="1"/>
          </p:cNvSpPr>
          <p:nvPr>
            <p:ph idx="19"/>
          </p:nvPr>
        </p:nvSpPr>
        <p:spPr>
          <a:xfrm>
            <a:off x="1526955" y="5222399"/>
            <a:ext cx="10044560" cy="731520"/>
          </a:xfrm>
        </p:spPr>
        <p:txBody>
          <a:bodyPr/>
          <a:lstStyle/>
          <a:p>
            <a:r>
              <a:rPr lang="en-US" dirty="0" smtClean="0"/>
              <a:t>Refine your list.</a:t>
            </a:r>
            <a:endParaRPr lang="en-US" dirty="0"/>
          </a:p>
        </p:txBody>
      </p:sp>
      <p:sp>
        <p:nvSpPr>
          <p:cNvPr id="18" name="Text Placeholder 9"/>
          <p:cNvSpPr>
            <a:spLocks noGrp="1"/>
          </p:cNvSpPr>
          <p:nvPr>
            <p:ph type="body" sz="quarter" idx="20"/>
          </p:nvPr>
        </p:nvSpPr>
        <p:spPr>
          <a:xfrm>
            <a:off x="624833" y="5222240"/>
            <a:ext cx="731838" cy="731838"/>
          </a:xfrm>
        </p:spPr>
        <p:txBody>
          <a:bodyPr/>
          <a:lstStyle/>
          <a:p>
            <a:r>
              <a:rPr lang="en-US" dirty="0" smtClean="0"/>
              <a:t>5</a:t>
            </a:r>
            <a:endParaRPr lang="en-US" dirty="0"/>
          </a:p>
        </p:txBody>
      </p:sp>
    </p:spTree>
    <p:extLst>
      <p:ext uri="{BB962C8B-B14F-4D97-AF65-F5344CB8AC3E}">
        <p14:creationId xmlns:p14="http://schemas.microsoft.com/office/powerpoint/2010/main" val="3923999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p:txBody>
          <a:bodyPr/>
          <a:lstStyle/>
          <a:p>
            <a:endParaRPr lang="en-US"/>
          </a:p>
        </p:txBody>
      </p:sp>
      <p:sp>
        <p:nvSpPr>
          <p:cNvPr id="2" name="Title 1"/>
          <p:cNvSpPr>
            <a:spLocks noGrp="1"/>
          </p:cNvSpPr>
          <p:nvPr>
            <p:ph type="title"/>
          </p:nvPr>
        </p:nvSpPr>
        <p:spPr>
          <a:xfrm>
            <a:off x="1535288" y="693419"/>
            <a:ext cx="10042761" cy="731520"/>
          </a:xfrm>
        </p:spPr>
        <p:txBody>
          <a:bodyPr/>
          <a:lstStyle/>
          <a:p>
            <a:r>
              <a:rPr lang="en-US" dirty="0" smtClean="0"/>
              <a:t>Reflect on your preferences and needs</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1</a:t>
            </a:r>
            <a:endParaRPr lang="en-US" sz="3200" dirty="0">
              <a:solidFill>
                <a:schemeClr val="bg1"/>
              </a:solidFill>
              <a:latin typeface="+mj-lt"/>
            </a:endParaRPr>
          </a:p>
        </p:txBody>
      </p:sp>
      <p:pic>
        <p:nvPicPr>
          <p:cNvPr id="17" name="Picture Placeholder 16"/>
          <p:cNvPicPr>
            <a:picLocks noGrp="1" noChangeAspect="1"/>
          </p:cNvPicPr>
          <p:nvPr>
            <p:ph type="pic" idx="1"/>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92678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886" y="693419"/>
            <a:ext cx="10043164" cy="731520"/>
          </a:xfrm>
        </p:spPr>
        <p:txBody>
          <a:bodyPr/>
          <a:lstStyle/>
          <a:p>
            <a:r>
              <a:rPr lang="en-US" dirty="0" smtClean="0"/>
              <a:t>Reflect on your preferences and needs</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1</a:t>
            </a:r>
            <a:endParaRPr lang="en-US" sz="3200" dirty="0">
              <a:solidFill>
                <a:schemeClr val="bg1"/>
              </a:solidFill>
              <a:latin typeface="+mj-lt"/>
            </a:endParaRPr>
          </a:p>
        </p:txBody>
      </p:sp>
      <p:graphicFrame>
        <p:nvGraphicFramePr>
          <p:cNvPr id="10" name="Content Placeholder 9"/>
          <p:cNvGraphicFramePr>
            <a:graphicFrameLocks noGrp="1"/>
          </p:cNvGraphicFramePr>
          <p:nvPr>
            <p:ph idx="1"/>
            <p:extLst/>
          </p:nvPr>
        </p:nvGraphicFramePr>
        <p:xfrm>
          <a:off x="1507671" y="1775916"/>
          <a:ext cx="9176658" cy="4102366"/>
        </p:xfrm>
        <a:graphic>
          <a:graphicData uri="http://schemas.openxmlformats.org/drawingml/2006/table">
            <a:tbl>
              <a:tblPr firstRow="1" bandRow="1">
                <a:tableStyleId>{5C22544A-7EE6-4342-B048-85BDC9FD1C3A}</a:tableStyleId>
              </a:tblPr>
              <a:tblGrid>
                <a:gridCol w="4588329">
                  <a:extLst>
                    <a:ext uri="{9D8B030D-6E8A-4147-A177-3AD203B41FA5}">
                      <a16:colId xmlns:a16="http://schemas.microsoft.com/office/drawing/2014/main" val="2729088866"/>
                    </a:ext>
                  </a:extLst>
                </a:gridCol>
                <a:gridCol w="4588329">
                  <a:extLst>
                    <a:ext uri="{9D8B030D-6E8A-4147-A177-3AD203B41FA5}">
                      <a16:colId xmlns:a16="http://schemas.microsoft.com/office/drawing/2014/main" val="1406667062"/>
                    </a:ext>
                  </a:extLst>
                </a:gridCol>
              </a:tblGrid>
              <a:tr h="2051183">
                <a:tc>
                  <a:txBody>
                    <a:bodyPr/>
                    <a:lstStyle/>
                    <a:p>
                      <a:pPr algn="ctr"/>
                      <a:endParaRPr lang="en-US" sz="1600" b="0" dirty="0">
                        <a:solidFill>
                          <a:schemeClr val="tx1"/>
                        </a:solidFill>
                        <a:latin typeface="+mn-lt"/>
                      </a:endParaRPr>
                    </a:p>
                  </a:txBody>
                  <a:tcPr marL="81658" marR="81658" marT="40829" marB="40829"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endParaRPr lang="en-US" sz="4400" dirty="0"/>
                    </a:p>
                  </a:txBody>
                  <a:tcPr marL="81658" marR="81658" marT="40829" marB="40829"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2132261541"/>
                  </a:ext>
                </a:extLst>
              </a:tr>
              <a:tr h="2051183">
                <a:tc>
                  <a:txBody>
                    <a:bodyPr/>
                    <a:lstStyle/>
                    <a:p>
                      <a:pPr algn="ctr"/>
                      <a:endParaRPr lang="en-US" sz="4400" dirty="0"/>
                    </a:p>
                  </a:txBody>
                  <a:tcPr marL="81658" marR="81658" marT="40829" marB="40829"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endParaRPr lang="en-US" sz="4400" dirty="0"/>
                    </a:p>
                  </a:txBody>
                  <a:tcPr marL="81658" marR="81658" marT="40829" marB="40829"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260093307"/>
                  </a:ext>
                </a:extLst>
              </a:tr>
            </a:tbl>
          </a:graphicData>
        </a:graphic>
      </p:graphicFrame>
      <p:grpSp>
        <p:nvGrpSpPr>
          <p:cNvPr id="5" name="Group 4"/>
          <p:cNvGrpSpPr/>
          <p:nvPr/>
        </p:nvGrpSpPr>
        <p:grpSpPr>
          <a:xfrm rot="20784663">
            <a:off x="4312920" y="2599837"/>
            <a:ext cx="3566160" cy="2377440"/>
            <a:chOff x="4312920" y="2622415"/>
            <a:chExt cx="3566160" cy="2377440"/>
          </a:xfrm>
        </p:grpSpPr>
        <p:pic>
          <p:nvPicPr>
            <p:cNvPr id="4" name="Picture 3"/>
            <p:cNvPicPr>
              <a:picLocks noChangeAspect="1"/>
            </p:cNvPicPr>
            <p:nvPr/>
          </p:nvPicPr>
          <p:blipFill>
            <a:blip r:embed="rId3" cstate="screen">
              <a:duotone>
                <a:prstClr val="black"/>
                <a:schemeClr val="accent4">
                  <a:tint val="45000"/>
                  <a:satMod val="400000"/>
                </a:schemeClr>
              </a:duotone>
              <a:extLst>
                <a:ext uri="{28A0092B-C50C-407E-A947-70E740481C1C}">
                  <a14:useLocalDpi xmlns:a14="http://schemas.microsoft.com/office/drawing/2010/main"/>
                </a:ext>
              </a:extLst>
            </a:blip>
            <a:stretch>
              <a:fillRect/>
            </a:stretch>
          </p:blipFill>
          <p:spPr>
            <a:xfrm>
              <a:off x="4312920" y="2622415"/>
              <a:ext cx="3566160" cy="2377440"/>
            </a:xfrm>
            <a:prstGeom prst="rect">
              <a:avLst/>
            </a:prstGeom>
          </p:spPr>
        </p:pic>
        <p:sp>
          <p:nvSpPr>
            <p:cNvPr id="12" name="TextBox 11"/>
            <p:cNvSpPr txBox="1"/>
            <p:nvPr/>
          </p:nvSpPr>
          <p:spPr>
            <a:xfrm>
              <a:off x="4724400" y="3518747"/>
              <a:ext cx="2743200" cy="584775"/>
            </a:xfrm>
            <a:prstGeom prst="rect">
              <a:avLst/>
            </a:prstGeom>
            <a:noFill/>
            <a:ln>
              <a:noFill/>
            </a:ln>
          </p:spPr>
          <p:txBody>
            <a:bodyPr wrap="square" rtlCol="0" anchor="ctr">
              <a:spAutoFit/>
            </a:bodyPr>
            <a:lstStyle/>
            <a:p>
              <a:pPr algn="ctr"/>
              <a:r>
                <a:rPr lang="en-US" sz="3200" dirty="0" smtClean="0">
                  <a:solidFill>
                    <a:schemeClr val="accent1"/>
                  </a:solidFill>
                  <a:latin typeface="+mj-lt"/>
                </a:rPr>
                <a:t>College Fit</a:t>
              </a:r>
              <a:endParaRPr lang="en-US" sz="3200" dirty="0">
                <a:solidFill>
                  <a:schemeClr val="accent1"/>
                </a:solidFill>
                <a:latin typeface="+mj-lt"/>
              </a:endParaRPr>
            </a:p>
          </p:txBody>
        </p:sp>
      </p:grpSp>
      <p:sp>
        <p:nvSpPr>
          <p:cNvPr id="7" name="TextBox 6"/>
          <p:cNvSpPr txBox="1"/>
          <p:nvPr/>
        </p:nvSpPr>
        <p:spPr>
          <a:xfrm>
            <a:off x="1507671" y="2327187"/>
            <a:ext cx="4588329" cy="769441"/>
          </a:xfrm>
          <a:prstGeom prst="rect">
            <a:avLst/>
          </a:prstGeom>
          <a:noFill/>
        </p:spPr>
        <p:txBody>
          <a:bodyPr wrap="square" rtlCol="0" anchor="ctr">
            <a:spAutoFit/>
          </a:bodyPr>
          <a:lstStyle/>
          <a:p>
            <a:pPr algn="ctr"/>
            <a:r>
              <a:rPr lang="en-US" sz="4400" dirty="0" smtClean="0"/>
              <a:t>General</a:t>
            </a:r>
            <a:endParaRPr lang="en-US" dirty="0"/>
          </a:p>
        </p:txBody>
      </p:sp>
      <p:sp>
        <p:nvSpPr>
          <p:cNvPr id="13" name="TextBox 12"/>
          <p:cNvSpPr txBox="1"/>
          <p:nvPr/>
        </p:nvSpPr>
        <p:spPr>
          <a:xfrm>
            <a:off x="6096000" y="2326802"/>
            <a:ext cx="4588329" cy="769441"/>
          </a:xfrm>
          <a:prstGeom prst="rect">
            <a:avLst/>
          </a:prstGeom>
          <a:noFill/>
        </p:spPr>
        <p:txBody>
          <a:bodyPr wrap="square" rtlCol="0" anchor="ctr">
            <a:spAutoFit/>
          </a:bodyPr>
          <a:lstStyle/>
          <a:p>
            <a:pPr algn="ctr"/>
            <a:r>
              <a:rPr lang="en-US" sz="4400" dirty="0" smtClean="0"/>
              <a:t>Academic</a:t>
            </a:r>
            <a:endParaRPr lang="en-US" dirty="0"/>
          </a:p>
        </p:txBody>
      </p:sp>
      <p:sp>
        <p:nvSpPr>
          <p:cNvPr id="14" name="TextBox 13"/>
          <p:cNvSpPr txBox="1"/>
          <p:nvPr/>
        </p:nvSpPr>
        <p:spPr>
          <a:xfrm>
            <a:off x="1534886" y="4526026"/>
            <a:ext cx="4588329" cy="769441"/>
          </a:xfrm>
          <a:prstGeom prst="rect">
            <a:avLst/>
          </a:prstGeom>
          <a:noFill/>
        </p:spPr>
        <p:txBody>
          <a:bodyPr wrap="square" rtlCol="0" anchor="ctr">
            <a:spAutoFit/>
          </a:bodyPr>
          <a:lstStyle/>
          <a:p>
            <a:pPr algn="ctr"/>
            <a:r>
              <a:rPr lang="en-US" sz="4400" dirty="0" smtClean="0"/>
              <a:t>Social</a:t>
            </a:r>
            <a:endParaRPr lang="en-US" dirty="0"/>
          </a:p>
        </p:txBody>
      </p:sp>
      <p:sp>
        <p:nvSpPr>
          <p:cNvPr id="15" name="TextBox 14"/>
          <p:cNvSpPr txBox="1"/>
          <p:nvPr/>
        </p:nvSpPr>
        <p:spPr>
          <a:xfrm>
            <a:off x="6123215" y="4525641"/>
            <a:ext cx="4588329" cy="769441"/>
          </a:xfrm>
          <a:prstGeom prst="rect">
            <a:avLst/>
          </a:prstGeom>
          <a:noFill/>
        </p:spPr>
        <p:txBody>
          <a:bodyPr wrap="square" rtlCol="0" anchor="ctr">
            <a:spAutoFit/>
          </a:bodyPr>
          <a:lstStyle/>
          <a:p>
            <a:pPr algn="ctr"/>
            <a:r>
              <a:rPr lang="en-US" sz="4400" dirty="0" smtClean="0"/>
              <a:t>Financial</a:t>
            </a:r>
            <a:endParaRPr lang="en-US" dirty="0"/>
          </a:p>
        </p:txBody>
      </p:sp>
    </p:spTree>
    <p:extLst>
      <p:ext uri="{BB962C8B-B14F-4D97-AF65-F5344CB8AC3E}">
        <p14:creationId xmlns:p14="http://schemas.microsoft.com/office/powerpoint/2010/main" val="292615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3" cstate="screen">
            <a:extLst>
              <a:ext uri="{28A0092B-C50C-407E-A947-70E740481C1C}">
                <a14:useLocalDpi xmlns:a14="http://schemas.microsoft.com/office/drawing/2010/main"/>
              </a:ext>
            </a:extLst>
          </a:blip>
          <a:srcRect/>
          <a:stretch>
            <a:fillRect/>
          </a:stretch>
        </p:blipFill>
        <p:spPr/>
      </p:pic>
      <p:sp>
        <p:nvSpPr>
          <p:cNvPr id="4" name="Content Placeholder 3"/>
          <p:cNvSpPr>
            <a:spLocks noGrp="1"/>
          </p:cNvSpPr>
          <p:nvPr>
            <p:ph sz="half" idx="14"/>
          </p:nvPr>
        </p:nvSpPr>
        <p:spPr>
          <a:xfrm>
            <a:off x="525038" y="1600200"/>
            <a:ext cx="5234260" cy="4501057"/>
          </a:xfrm>
        </p:spPr>
        <p:txBody>
          <a:bodyPr/>
          <a:lstStyle/>
          <a:p>
            <a:pPr marL="339725" indent="-339725">
              <a:buFont typeface="Arial" panose="020B0604020202020204" pitchFamily="34" charset="0"/>
              <a:buChar char="•"/>
            </a:pPr>
            <a:r>
              <a:rPr lang="en-US" dirty="0" smtClean="0"/>
              <a:t>How do you picture your ideal college?</a:t>
            </a:r>
          </a:p>
          <a:p>
            <a:pPr marL="339725" indent="-339725">
              <a:buFont typeface="Arial" panose="020B0604020202020204" pitchFamily="34" charset="0"/>
              <a:buChar char="•"/>
            </a:pPr>
            <a:r>
              <a:rPr lang="en-US" dirty="0" smtClean="0"/>
              <a:t>Draw </a:t>
            </a:r>
            <a:r>
              <a:rPr lang="en-US" dirty="0"/>
              <a:t>or write your </a:t>
            </a:r>
            <a:r>
              <a:rPr lang="en-US" dirty="0" smtClean="0"/>
              <a:t>responses to the prompts for each section.</a:t>
            </a:r>
            <a:endParaRPr lang="en-US" dirty="0"/>
          </a:p>
        </p:txBody>
      </p:sp>
      <p:sp>
        <p:nvSpPr>
          <p:cNvPr id="5" name="Title 4"/>
          <p:cNvSpPr>
            <a:spLocks noGrp="1"/>
          </p:cNvSpPr>
          <p:nvPr>
            <p:ph type="title"/>
          </p:nvPr>
        </p:nvSpPr>
        <p:spPr>
          <a:xfrm>
            <a:off x="1513114" y="693419"/>
            <a:ext cx="3690258" cy="731520"/>
          </a:xfrm>
        </p:spPr>
        <p:txBody>
          <a:bodyPr/>
          <a:lstStyle/>
          <a:p>
            <a:r>
              <a:rPr lang="en-US" dirty="0" smtClean="0"/>
              <a:t>Reflect &amp; draw</a:t>
            </a:r>
            <a:endParaRPr lang="en-US" dirty="0"/>
          </a:p>
        </p:txBody>
      </p:sp>
      <p:sp>
        <p:nvSpPr>
          <p:cNvPr id="8"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endParaRPr lang="en-US" sz="3200" dirty="0">
              <a:solidFill>
                <a:schemeClr val="bg1"/>
              </a:solidFill>
              <a:latin typeface="+mj-lt"/>
            </a:endParaRPr>
          </a:p>
        </p:txBody>
      </p:sp>
      <p:sp>
        <p:nvSpPr>
          <p:cNvPr id="2" name="TextBox 1"/>
          <p:cNvSpPr txBox="1"/>
          <p:nvPr/>
        </p:nvSpPr>
        <p:spPr>
          <a:xfrm>
            <a:off x="631368" y="501609"/>
            <a:ext cx="2427111" cy="923330"/>
          </a:xfrm>
          <a:prstGeom prst="rect">
            <a:avLst/>
          </a:prstGeom>
          <a:noFill/>
        </p:spPr>
        <p:txBody>
          <a:bodyPr wrap="square" rtlCol="0">
            <a:spAutoFit/>
          </a:bodyPr>
          <a:lstStyle/>
          <a:p>
            <a:r>
              <a:rPr lang="en-US" sz="5400" dirty="0" smtClean="0">
                <a:solidFill>
                  <a:schemeClr val="bg1"/>
                </a:solidFill>
                <a:latin typeface="Wingdings" panose="05000000000000000000" pitchFamily="2" charset="2"/>
              </a:rPr>
              <a:t>@</a:t>
            </a:r>
            <a:endParaRPr lang="en-US" sz="4000" dirty="0">
              <a:solidFill>
                <a:schemeClr val="bg1"/>
              </a:solidFill>
              <a:latin typeface="Wingdings" panose="05000000000000000000" pitchFamily="2" charset="2"/>
            </a:endParaRPr>
          </a:p>
        </p:txBody>
      </p:sp>
    </p:spTree>
    <p:extLst>
      <p:ext uri="{BB962C8B-B14F-4D97-AF65-F5344CB8AC3E}">
        <p14:creationId xmlns:p14="http://schemas.microsoft.com/office/powerpoint/2010/main" val="25958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1"/>
          <p:cNvSpPr>
            <a:spLocks noGrp="1"/>
          </p:cNvSpPr>
          <p:nvPr>
            <p:ph sz="half" idx="14"/>
          </p:nvPr>
        </p:nvSpPr>
        <p:spPr>
          <a:xfrm>
            <a:off x="525038" y="1600200"/>
            <a:ext cx="5234260" cy="4501058"/>
          </a:xfrm>
        </p:spPr>
        <p:txBody>
          <a:bodyPr/>
          <a:lstStyle/>
          <a:p>
            <a:pPr marL="339725" indent="-339725">
              <a:buFont typeface="Arial" panose="020B0604020202020204" pitchFamily="34" charset="0"/>
              <a:buChar char="•"/>
            </a:pPr>
            <a:r>
              <a:rPr lang="en-US" dirty="0" err="1" smtClean="0"/>
              <a:t>BigFuture</a:t>
            </a:r>
            <a:endParaRPr lang="en-US" dirty="0" smtClean="0"/>
          </a:p>
          <a:p>
            <a:pPr marL="339725" indent="-339725">
              <a:buFont typeface="Arial" panose="020B0604020202020204" pitchFamily="34" charset="0"/>
              <a:buChar char="•"/>
            </a:pPr>
            <a:r>
              <a:rPr lang="en-US" dirty="0" smtClean="0"/>
              <a:t>College Scorecard</a:t>
            </a:r>
          </a:p>
          <a:p>
            <a:pPr marL="339725" indent="-339725">
              <a:buFont typeface="Arial" panose="020B0604020202020204" pitchFamily="34" charset="0"/>
              <a:buChar char="•"/>
            </a:pPr>
            <a:r>
              <a:rPr lang="en-US" dirty="0" smtClean="0"/>
              <a:t>Oregon Goes To College</a:t>
            </a:r>
          </a:p>
          <a:p>
            <a:pPr marL="339725" indent="-339725">
              <a:buFont typeface="Arial" panose="020B0604020202020204" pitchFamily="34" charset="0"/>
              <a:buChar char="•"/>
            </a:pPr>
            <a:r>
              <a:rPr lang="en-US" dirty="0" smtClean="0"/>
              <a:t>Google</a:t>
            </a:r>
            <a:endParaRPr lang="en-US" dirty="0"/>
          </a:p>
        </p:txBody>
      </p:sp>
      <p:sp>
        <p:nvSpPr>
          <p:cNvPr id="2" name="Title 1"/>
          <p:cNvSpPr>
            <a:spLocks noGrp="1"/>
          </p:cNvSpPr>
          <p:nvPr>
            <p:ph type="title"/>
          </p:nvPr>
        </p:nvSpPr>
        <p:spPr>
          <a:xfrm>
            <a:off x="1501422" y="693419"/>
            <a:ext cx="4364206" cy="731520"/>
          </a:xfrm>
        </p:spPr>
        <p:txBody>
          <a:bodyPr/>
          <a:lstStyle/>
          <a:p>
            <a:r>
              <a:rPr lang="en-US" dirty="0" smtClean="0"/>
              <a:t>Explore online</a:t>
            </a:r>
            <a:endParaRPr lang="en-US" dirty="0"/>
          </a:p>
        </p:txBody>
      </p:sp>
      <p:sp>
        <p:nvSpPr>
          <p:cNvPr id="6" name="Text Placeholder 3"/>
          <p:cNvSpPr txBox="1">
            <a:spLocks/>
          </p:cNvSpPr>
          <p:nvPr/>
        </p:nvSpPr>
        <p:spPr>
          <a:xfrm>
            <a:off x="631368" y="693101"/>
            <a:ext cx="731838" cy="731838"/>
          </a:xfrm>
          <a:prstGeom prst="rect">
            <a:avLst/>
          </a:prstGeom>
          <a:solidFill>
            <a:schemeClr val="accent2"/>
          </a:solidFill>
        </p:spPr>
        <p:txBody>
          <a:bodyPr anchor="ctr"/>
          <a:lstStyle>
            <a:lvl1pPr marL="284163" indent="-284163" algn="l" defTabSz="914400" rtl="0" eaLnBrk="1" latinLnBrk="0" hangingPunct="1">
              <a:lnSpc>
                <a:spcPct val="90000"/>
              </a:lnSpc>
              <a:spcBef>
                <a:spcPts val="1400"/>
              </a:spcBef>
              <a:buClr>
                <a:schemeClr val="tx2"/>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bg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4"/>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None/>
            </a:pPr>
            <a:r>
              <a:rPr lang="en-US" sz="3200" dirty="0" smtClean="0">
                <a:solidFill>
                  <a:schemeClr val="bg1"/>
                </a:solidFill>
                <a:latin typeface="+mj-lt"/>
              </a:rPr>
              <a:t>2</a:t>
            </a:r>
            <a:endParaRPr lang="en-US" sz="3200" dirty="0">
              <a:solidFill>
                <a:schemeClr val="bg1"/>
              </a:solidFill>
              <a:latin typeface="+mj-lt"/>
            </a:endParaRPr>
          </a:p>
        </p:txBody>
      </p:sp>
      <p:pic>
        <p:nvPicPr>
          <p:cNvPr id="7" name="Picture Placeholder 6"/>
          <p:cNvPicPr>
            <a:picLocks noGrp="1" noChangeAspect="1"/>
          </p:cNvPicPr>
          <p:nvPr>
            <p:ph type="pic" idx="1"/>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317089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OGTC 2021">
      <a:dk1>
        <a:sysClr val="windowText" lastClr="000000"/>
      </a:dk1>
      <a:lt1>
        <a:sysClr val="window" lastClr="FFFFFF"/>
      </a:lt1>
      <a:dk2>
        <a:srgbClr val="00AEEF"/>
      </a:dk2>
      <a:lt2>
        <a:srgbClr val="C9F1FF"/>
      </a:lt2>
      <a:accent1>
        <a:srgbClr val="253271"/>
      </a:accent1>
      <a:accent2>
        <a:srgbClr val="8CC63F"/>
      </a:accent2>
      <a:accent3>
        <a:srgbClr val="BFBFBF"/>
      </a:accent3>
      <a:accent4>
        <a:srgbClr val="D0E8B2"/>
      </a:accent4>
      <a:accent5>
        <a:srgbClr val="FF421D"/>
      </a:accent5>
      <a:accent6>
        <a:srgbClr val="007F42"/>
      </a:accent6>
      <a:hlink>
        <a:srgbClr val="00AEEF"/>
      </a:hlink>
      <a:folHlink>
        <a:srgbClr val="D8D8D8"/>
      </a:folHlink>
    </a:clrScheme>
    <a:fontScheme name="OGTC 2">
      <a:majorFont>
        <a:latin typeface="Franklin Gothic Medium"/>
        <a:ea typeface=""/>
        <a:cs typeface=""/>
      </a:majorFont>
      <a:minorFont>
        <a:latin typeface="Franklin Gothic Book"/>
        <a:ea typeface=""/>
        <a:cs typeface=""/>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GTC Template 2021 working.pptx" id="{E28352F1-7AC1-48D4-956F-B3F95E06DC68}" vid="{768CD40C-CCDF-4FF3-ACFC-DDC74EB8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TotalTime>
  <Words>2468</Words>
  <Application>Microsoft Office PowerPoint</Application>
  <PresentationFormat>Widescreen</PresentationFormat>
  <Paragraphs>187</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Corbel</vt:lpstr>
      <vt:lpstr>Franklin Gothic Book</vt:lpstr>
      <vt:lpstr>Franklin Gothic Medium</vt:lpstr>
      <vt:lpstr>Webdings</vt:lpstr>
      <vt:lpstr>Wingdings</vt:lpstr>
      <vt:lpstr>Basis</vt:lpstr>
      <vt:lpstr>Instructions</vt:lpstr>
      <vt:lpstr>Instructions</vt:lpstr>
      <vt:lpstr>Making a college list</vt:lpstr>
      <vt:lpstr>College = education or training beyond high school.</vt:lpstr>
      <vt:lpstr>How to make a college list</vt:lpstr>
      <vt:lpstr>Reflect on your preferences and needs</vt:lpstr>
      <vt:lpstr>Reflect on your preferences and needs</vt:lpstr>
      <vt:lpstr>Reflect &amp; draw</vt:lpstr>
      <vt:lpstr>Explore online</vt:lpstr>
      <vt:lpstr>List colleges that might be a good fit</vt:lpstr>
      <vt:lpstr>Find out more</vt:lpstr>
      <vt:lpstr>Refine your list</vt:lpstr>
      <vt:lpstr>What is one college that is on your list?   Why? What makes it a good fit for you?</vt:lpstr>
      <vt:lpstr>PowerPoint Presentation</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 Dana</dc:creator>
  <cp:lastModifiedBy>Beck, Dana</cp:lastModifiedBy>
  <cp:revision>12</cp:revision>
  <dcterms:created xsi:type="dcterms:W3CDTF">2021-07-13T19:36:39Z</dcterms:created>
  <dcterms:modified xsi:type="dcterms:W3CDTF">2021-07-16T16:53:17Z</dcterms:modified>
</cp:coreProperties>
</file>