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AR UP Kentucky" initials="" lastIdx="4" clrIdx="1"/>
  <p:cmAuthor id="1" name="Hiatt Allen" initials="" lastIdx="1" clrIdx="0"/>
  <p:cmAuthor id="2" name="Rachel Belin"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5" autoAdjust="0"/>
    <p:restoredTop sz="83641" autoAdjust="0"/>
  </p:normalViewPr>
  <p:slideViewPr>
    <p:cSldViewPr snapToGrid="0" showGuides="1">
      <p:cViewPr varScale="1">
        <p:scale>
          <a:sx n="50" d="100"/>
          <a:sy n="50" d="100"/>
        </p:scale>
        <p:origin x="720" y="14"/>
      </p:cViewPr>
      <p:guideLst>
        <p:guide orient="horz" pos="2136"/>
        <p:guide pos="3840"/>
      </p:guideLst>
    </p:cSldViewPr>
  </p:slideViewPr>
  <p:notesTextViewPr>
    <p:cViewPr>
      <p:scale>
        <a:sx n="1" d="1"/>
        <a:sy n="1" d="1"/>
      </p:scale>
      <p:origin x="0" y="0"/>
    </p:cViewPr>
  </p:notesTextViewPr>
  <p:notesViewPr>
    <p:cSldViewPr snapToGrid="0" showGuides="1">
      <p:cViewPr varScale="1">
        <p:scale>
          <a:sx n="49" d="100"/>
          <a:sy n="49" d="100"/>
        </p:scale>
        <p:origin x="1560"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3DB7EB-A4A2-4713-9382-63B901CBEEC9}" type="datetimeFigureOut">
              <a:rPr lang="en-US" smtClean="0"/>
              <a:t>7/16/2021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3108D3-9BB7-4A40-85DC-9A4DF97D60F0}" type="slidenum">
              <a:rPr lang="en-US" smtClean="0"/>
              <a:t>‹#›</a:t>
            </a:fld>
            <a:endParaRPr lang="en-US"/>
          </a:p>
        </p:txBody>
      </p:sp>
    </p:spTree>
    <p:extLst>
      <p:ext uri="{BB962C8B-B14F-4D97-AF65-F5344CB8AC3E}">
        <p14:creationId xmlns:p14="http://schemas.microsoft.com/office/powerpoint/2010/main" val="3453065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C675B-24EC-4331-B1BF-C25647C52880}" type="datetimeFigureOut">
              <a:rPr lang="en-US" smtClean="0"/>
              <a:t>7/16/2021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AC9FDB-63DB-4B8A-8385-F0DE217C788B}" type="slidenum">
              <a:rPr lang="en-US" smtClean="0"/>
              <a:t>‹#›</a:t>
            </a:fld>
            <a:endParaRPr lang="en-US"/>
          </a:p>
        </p:txBody>
      </p:sp>
    </p:spTree>
    <p:extLst>
      <p:ext uri="{BB962C8B-B14F-4D97-AF65-F5344CB8AC3E}">
        <p14:creationId xmlns:p14="http://schemas.microsoft.com/office/powerpoint/2010/main" val="3270434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Welcome! Today we’re going to talk about college fit – what it is, why it matters, and how to determine what your fit is.</a:t>
            </a:r>
          </a:p>
          <a:p>
            <a:pPr lvl="0"/>
            <a:endParaRPr lang="en-US" baseline="0" dirty="0" smtClean="0"/>
          </a:p>
          <a:p>
            <a:r>
              <a:rPr lang="en-US" baseline="0" dirty="0" smtClean="0"/>
              <a:t>I am…[</a:t>
            </a:r>
            <a:r>
              <a:rPr lang="en-US" i="1" baseline="0" dirty="0" smtClean="0"/>
              <a:t>introduce yourself</a:t>
            </a:r>
            <a:r>
              <a:rPr lang="en-US" i="0" baseline="0" dirty="0" smtClean="0"/>
              <a:t>].</a:t>
            </a:r>
            <a:endParaRPr lang="en-US" dirty="0" smtClean="0"/>
          </a:p>
        </p:txBody>
      </p:sp>
      <p:sp>
        <p:nvSpPr>
          <p:cNvPr id="4" name="Slide Number Placeholder 3"/>
          <p:cNvSpPr>
            <a:spLocks noGrp="1"/>
          </p:cNvSpPr>
          <p:nvPr>
            <p:ph type="sldNum" sz="quarter" idx="10"/>
          </p:nvPr>
        </p:nvSpPr>
        <p:spPr/>
        <p:txBody>
          <a:bodyPr/>
          <a:lstStyle/>
          <a:p>
            <a:fld id="{BAAC9FDB-63DB-4B8A-8385-F0DE217C788B}" type="slidenum">
              <a:rPr lang="en-US" smtClean="0"/>
              <a:t>3</a:t>
            </a:fld>
            <a:endParaRPr lang="en-US"/>
          </a:p>
        </p:txBody>
      </p:sp>
    </p:spTree>
    <p:extLst>
      <p:ext uri="{BB962C8B-B14F-4D97-AF65-F5344CB8AC3E}">
        <p14:creationId xmlns:p14="http://schemas.microsoft.com/office/powerpoint/2010/main" val="1728515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that you know all of the different aspects of college fit, think of three things that are important to you when it comes to finding a college that is a good 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After a minute, do a partner or large group share.</a:t>
            </a:r>
            <a:r>
              <a:rPr lang="en-US" sz="1200" i="1"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Excellent! Now, let’s quickly review what we learned about college fit.</a:t>
            </a:r>
          </a:p>
        </p:txBody>
      </p:sp>
      <p:sp>
        <p:nvSpPr>
          <p:cNvPr id="4" name="Slide Number Placeholder 3"/>
          <p:cNvSpPr>
            <a:spLocks noGrp="1"/>
          </p:cNvSpPr>
          <p:nvPr>
            <p:ph type="sldNum" sz="quarter" idx="10"/>
          </p:nvPr>
        </p:nvSpPr>
        <p:spPr/>
        <p:txBody>
          <a:bodyPr/>
          <a:lstStyle/>
          <a:p>
            <a:fld id="{BAAC9FDB-63DB-4B8A-8385-F0DE217C788B}" type="slidenum">
              <a:rPr lang="en-US" smtClean="0"/>
              <a:t>12</a:t>
            </a:fld>
            <a:endParaRPr lang="en-US"/>
          </a:p>
        </p:txBody>
      </p:sp>
    </p:spTree>
    <p:extLst>
      <p:ext uri="{BB962C8B-B14F-4D97-AF65-F5344CB8AC3E}">
        <p14:creationId xmlns:p14="http://schemas.microsoft.com/office/powerpoint/2010/main" val="118673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Optional – have</a:t>
            </a:r>
            <a:r>
              <a:rPr lang="en-US" i="1" baseline="0" dirty="0" smtClean="0"/>
              <a:t> participants create teams of 2-4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J</a:t>
            </a:r>
            <a:r>
              <a:rPr lang="en-US" i="0" baseline="0" dirty="0" smtClean="0"/>
              <a:t>oin the </a:t>
            </a:r>
            <a:r>
              <a:rPr lang="en-US" i="0" baseline="0" dirty="0" err="1" smtClean="0"/>
              <a:t>Kahoot</a:t>
            </a:r>
            <a:r>
              <a:rPr lang="en-US" i="0" baseline="0" dirty="0" smtClean="0"/>
              <a:t> by going to kahoot.it on your phone.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err="1" smtClean="0"/>
              <a:t>Kahoot</a:t>
            </a:r>
            <a:r>
              <a:rPr lang="en-US" i="1" dirty="0" smtClean="0"/>
              <a:t> is a fun, interactive</a:t>
            </a:r>
            <a:r>
              <a:rPr lang="en-US" i="1" baseline="0" dirty="0" smtClean="0"/>
              <a:t> way to measure learning. You will need access to the internet and participants will need at least one device per team. Access the </a:t>
            </a:r>
            <a:r>
              <a:rPr lang="en-US" i="1" baseline="0" dirty="0" err="1" smtClean="0"/>
              <a:t>Kahoot</a:t>
            </a:r>
            <a:r>
              <a:rPr lang="en-US" i="1" baseline="0" dirty="0" smtClean="0"/>
              <a:t> at this link: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https://create.kahoot.it/share/what-is-college-fit/a62e81b0-8044-4553-b2a5-d6b5ce4dda9f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smtClean="0"/>
          </a:p>
          <a:p>
            <a:r>
              <a:rPr lang="en-US" i="1" dirty="0" smtClean="0"/>
              <a:t>Take</a:t>
            </a:r>
            <a:r>
              <a:rPr lang="en-US" i="1" baseline="0" dirty="0" smtClean="0"/>
              <a:t> the time to review the correct answer after each question. </a:t>
            </a:r>
          </a:p>
          <a:p>
            <a:endParaRPr lang="en-US" i="1" dirty="0" smtClean="0"/>
          </a:p>
          <a:p>
            <a:r>
              <a:rPr lang="en-US" i="1" dirty="0" smtClean="0"/>
              <a:t>If you don’t have access to the Internet</a:t>
            </a:r>
            <a:r>
              <a:rPr lang="en-US" i="1" baseline="0" dirty="0" smtClean="0"/>
              <a:t> or participants don’t have device then you can use slides 16-26.</a:t>
            </a:r>
          </a:p>
          <a:p>
            <a:endParaRPr lang="en-US" dirty="0"/>
          </a:p>
        </p:txBody>
      </p:sp>
      <p:sp>
        <p:nvSpPr>
          <p:cNvPr id="4" name="Slide Number Placeholder 3"/>
          <p:cNvSpPr>
            <a:spLocks noGrp="1"/>
          </p:cNvSpPr>
          <p:nvPr>
            <p:ph type="sldNum" sz="quarter" idx="10"/>
          </p:nvPr>
        </p:nvSpPr>
        <p:spPr/>
        <p:txBody>
          <a:bodyPr/>
          <a:lstStyle/>
          <a:p>
            <a:fld id="{BAAC9FDB-63DB-4B8A-8385-F0DE217C788B}" type="slidenum">
              <a:rPr lang="en-US" smtClean="0"/>
              <a:t>13</a:t>
            </a:fld>
            <a:endParaRPr lang="en-US"/>
          </a:p>
        </p:txBody>
      </p:sp>
    </p:spTree>
    <p:extLst>
      <p:ext uri="{BB962C8B-B14F-4D97-AF65-F5344CB8AC3E}">
        <p14:creationId xmlns:p14="http://schemas.microsoft.com/office/powerpoint/2010/main" val="2730613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Thanks</a:t>
            </a:r>
            <a:r>
              <a:rPr lang="en-US" i="0" baseline="0" dirty="0" smtClean="0"/>
              <a:t> so much for joining and participating! Want more information about preparing, applying, paying and going to college? Check out the Oregon Goes To College website.</a:t>
            </a:r>
          </a:p>
          <a:p>
            <a:endParaRPr lang="en-US" i="0" baseline="0" dirty="0" smtClean="0"/>
          </a:p>
          <a:p>
            <a:r>
              <a:rPr lang="en-US" i="1" baseline="0" dirty="0" smtClean="0"/>
              <a:t>If time, take questions.</a:t>
            </a:r>
            <a:endParaRPr lang="en-US" i="1" dirty="0"/>
          </a:p>
        </p:txBody>
      </p:sp>
      <p:sp>
        <p:nvSpPr>
          <p:cNvPr id="4" name="Slide Number Placeholder 3"/>
          <p:cNvSpPr>
            <a:spLocks noGrp="1"/>
          </p:cNvSpPr>
          <p:nvPr>
            <p:ph type="sldNum" sz="quarter" idx="10"/>
          </p:nvPr>
        </p:nvSpPr>
        <p:spPr/>
        <p:txBody>
          <a:bodyPr/>
          <a:lstStyle/>
          <a:p>
            <a:fld id="{BAAC9FDB-63DB-4B8A-8385-F0DE217C788B}" type="slidenum">
              <a:rPr lang="en-US" smtClean="0"/>
              <a:t>14</a:t>
            </a:fld>
            <a:endParaRPr lang="en-US"/>
          </a:p>
        </p:txBody>
      </p:sp>
    </p:spTree>
    <p:extLst>
      <p:ext uri="{BB962C8B-B14F-4D97-AF65-F5344CB8AC3E}">
        <p14:creationId xmlns:p14="http://schemas.microsoft.com/office/powerpoint/2010/main" val="793167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C9FDB-63DB-4B8A-8385-F0DE217C788B}" type="slidenum">
              <a:rPr lang="en-US" smtClean="0"/>
              <a:t>25</a:t>
            </a:fld>
            <a:endParaRPr lang="en-US"/>
          </a:p>
        </p:txBody>
      </p:sp>
    </p:spTree>
    <p:extLst>
      <p:ext uri="{BB962C8B-B14F-4D97-AF65-F5344CB8AC3E}">
        <p14:creationId xmlns:p14="http://schemas.microsoft.com/office/powerpoint/2010/main" val="2317141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point of clarification before</a:t>
            </a:r>
            <a:r>
              <a:rPr lang="en-US" baseline="0" dirty="0" smtClean="0"/>
              <a:t> I get started: when I say the word ‘college’ I mean any type of education or training after high school. This could be a 1-year certificate program, a 4-year degree or anything in between.</a:t>
            </a:r>
            <a:endParaRPr lang="en-US" dirty="0" smtClean="0"/>
          </a:p>
        </p:txBody>
      </p:sp>
      <p:sp>
        <p:nvSpPr>
          <p:cNvPr id="4" name="Slide Number Placeholder 3"/>
          <p:cNvSpPr>
            <a:spLocks noGrp="1"/>
          </p:cNvSpPr>
          <p:nvPr>
            <p:ph type="sldNum" sz="quarter" idx="10"/>
          </p:nvPr>
        </p:nvSpPr>
        <p:spPr/>
        <p:txBody>
          <a:bodyPr/>
          <a:lstStyle/>
          <a:p>
            <a:fld id="{BAAC9FDB-63DB-4B8A-8385-F0DE217C788B}" type="slidenum">
              <a:rPr lang="en-US" smtClean="0"/>
              <a:t>4</a:t>
            </a:fld>
            <a:endParaRPr lang="en-US"/>
          </a:p>
        </p:txBody>
      </p:sp>
    </p:spTree>
    <p:extLst>
      <p:ext uri="{BB962C8B-B14F-4D97-AF65-F5344CB8AC3E}">
        <p14:creationId xmlns:p14="http://schemas.microsoft.com/office/powerpoint/2010/main" val="1616717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Let’s start off by hearing from Oregon students what college fit means to them.</a:t>
            </a:r>
            <a:r>
              <a:rPr lang="en-US" sz="1200" kern="1200" baseline="0" dirty="0" smtClean="0">
                <a:solidFill>
                  <a:schemeClr val="tx1"/>
                </a:solidFill>
                <a:effectLst/>
                <a:latin typeface="+mn-lt"/>
                <a:ea typeface="+mn-ea"/>
                <a:cs typeface="+mn-cs"/>
              </a:rPr>
              <a:t> We’ll watch a short video – listen to the words that each students uses to describe different colleges.</a:t>
            </a:r>
          </a:p>
          <a:p>
            <a:pPr lvl="0"/>
            <a:endParaRPr lang="en-US" sz="1200" kern="1200" baseline="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Watch video – What is College</a:t>
            </a:r>
            <a:r>
              <a:rPr lang="en-US" sz="1200" i="1" kern="1200" baseline="0" dirty="0" smtClean="0">
                <a:solidFill>
                  <a:schemeClr val="tx1"/>
                </a:solidFill>
                <a:effectLst/>
                <a:latin typeface="+mn-lt"/>
                <a:ea typeface="+mn-ea"/>
                <a:cs typeface="+mn-cs"/>
              </a:rPr>
              <a:t> Fit? </a:t>
            </a:r>
            <a:r>
              <a:rPr lang="en-US" sz="1200" kern="1200" dirty="0" smtClean="0">
                <a:solidFill>
                  <a:schemeClr val="tx1"/>
                </a:solidFill>
                <a:effectLst/>
                <a:latin typeface="+mn-lt"/>
                <a:ea typeface="+mn-ea"/>
                <a:cs typeface="+mn-cs"/>
              </a:rPr>
              <a:t>https://www.youtube.com/watch?v=LScvwhKn3-o </a:t>
            </a:r>
          </a:p>
          <a:p>
            <a:pPr lvl="0"/>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[think</a:t>
            </a:r>
            <a:r>
              <a:rPr lang="en-US" sz="1200" i="1" kern="1200" baseline="0" dirty="0" smtClean="0">
                <a:solidFill>
                  <a:schemeClr val="tx1"/>
                </a:solidFill>
                <a:effectLst/>
                <a:latin typeface="+mn-lt"/>
                <a:ea typeface="+mn-ea"/>
                <a:cs typeface="+mn-cs"/>
              </a:rPr>
              <a:t> – pair – share or large group share out] </a:t>
            </a:r>
            <a:r>
              <a:rPr lang="en-US" sz="1200" i="0" kern="1200" baseline="0" dirty="0" smtClean="0">
                <a:solidFill>
                  <a:schemeClr val="tx1"/>
                </a:solidFill>
                <a:effectLst/>
                <a:latin typeface="+mn-lt"/>
                <a:ea typeface="+mn-ea"/>
                <a:cs typeface="+mn-cs"/>
              </a:rPr>
              <a:t>What were some of the words that the students used to describe different colleges?</a:t>
            </a:r>
            <a:r>
              <a:rPr lang="en-US" sz="1200" i="1" kern="1200" baseline="0" dirty="0" smtClean="0">
                <a:solidFill>
                  <a:schemeClr val="tx1"/>
                </a:solidFill>
                <a:effectLst/>
                <a:latin typeface="+mn-lt"/>
                <a:ea typeface="+mn-ea"/>
                <a:cs typeface="+mn-cs"/>
              </a:rPr>
              <a:t> </a:t>
            </a:r>
            <a:r>
              <a:rPr lang="en-US" sz="1200" i="0" kern="1200" baseline="0" dirty="0" smtClean="0">
                <a:solidFill>
                  <a:schemeClr val="tx1"/>
                </a:solidFill>
                <a:effectLst/>
                <a:latin typeface="+mn-lt"/>
                <a:ea typeface="+mn-ea"/>
                <a:cs typeface="+mn-cs"/>
              </a:rPr>
              <a:t>What are some other words you would use to describe different colleges you know about?</a:t>
            </a:r>
          </a:p>
        </p:txBody>
      </p:sp>
      <p:sp>
        <p:nvSpPr>
          <p:cNvPr id="4" name="Slide Number Placeholder 3"/>
          <p:cNvSpPr>
            <a:spLocks noGrp="1"/>
          </p:cNvSpPr>
          <p:nvPr>
            <p:ph type="sldNum" sz="quarter" idx="10"/>
          </p:nvPr>
        </p:nvSpPr>
        <p:spPr/>
        <p:txBody>
          <a:bodyPr/>
          <a:lstStyle/>
          <a:p>
            <a:fld id="{BAAC9FDB-63DB-4B8A-8385-F0DE217C788B}" type="slidenum">
              <a:rPr lang="en-US" smtClean="0"/>
              <a:t>5</a:t>
            </a:fld>
            <a:endParaRPr lang="en-US"/>
          </a:p>
        </p:txBody>
      </p:sp>
    </p:spTree>
    <p:extLst>
      <p:ext uri="{BB962C8B-B14F-4D97-AF65-F5344CB8AC3E}">
        <p14:creationId xmlns:p14="http://schemas.microsoft.com/office/powerpoint/2010/main" val="1628079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As you just described, there are lots of different ways to</a:t>
            </a:r>
            <a:r>
              <a:rPr lang="en-US" sz="1200" kern="1200" baseline="0" dirty="0" smtClean="0">
                <a:solidFill>
                  <a:schemeClr val="tx1"/>
                </a:solidFill>
                <a:effectLst/>
                <a:latin typeface="+mn-lt"/>
                <a:ea typeface="+mn-ea"/>
                <a:cs typeface="+mn-cs"/>
              </a:rPr>
              <a:t> describe colleges. In fact, t</a:t>
            </a:r>
            <a:r>
              <a:rPr lang="en-US" sz="1200" kern="1200" dirty="0" smtClean="0">
                <a:solidFill>
                  <a:schemeClr val="tx1"/>
                </a:solidFill>
                <a:effectLst/>
                <a:latin typeface="+mn-lt"/>
                <a:ea typeface="+mn-ea"/>
                <a:cs typeface="+mn-cs"/>
              </a:rPr>
              <a:t>here are over 4,000 colleges in the United States,</a:t>
            </a:r>
            <a:r>
              <a:rPr lang="en-US" sz="1200" kern="1200" baseline="0" dirty="0" smtClean="0">
                <a:solidFill>
                  <a:schemeClr val="tx1"/>
                </a:solidFill>
                <a:effectLst/>
                <a:latin typeface="+mn-lt"/>
                <a:ea typeface="+mn-ea"/>
                <a:cs typeface="+mn-cs"/>
              </a:rPr>
              <a:t> so there are a lot of options available. S</a:t>
            </a:r>
            <a:r>
              <a:rPr lang="en-US" sz="1200" kern="1200" dirty="0" smtClean="0">
                <a:solidFill>
                  <a:schemeClr val="tx1"/>
                </a:solidFill>
                <a:effectLst/>
                <a:latin typeface="+mn-lt"/>
                <a:ea typeface="+mn-ea"/>
                <a:cs typeface="+mn-cs"/>
              </a:rPr>
              <a:t>ome are large, some are small. Some are in cities, some are in rural areas. Some offer 1-year certificates or 2-year Associate degrees and some offer 4-year Bachelor’s degrees. Some have programs in solar panel installation, some have programs in Psychology. Some require students to live on campus, some mostly have students that attend part-time and live elsewhere. Some colleges offer a lot of financial aid, some don’t.</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With all of these college options, it’s important to think about your own needs and preferences. College fit is how a college meets your academic, social, financial, and other needs.</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AC9FDB-63DB-4B8A-8385-F0DE217C788B}" type="slidenum">
              <a:rPr lang="en-US" smtClean="0"/>
              <a:t>6</a:t>
            </a:fld>
            <a:endParaRPr lang="en-US"/>
          </a:p>
        </p:txBody>
      </p:sp>
    </p:spTree>
    <p:extLst>
      <p:ext uri="{BB962C8B-B14F-4D97-AF65-F5344CB8AC3E}">
        <p14:creationId xmlns:p14="http://schemas.microsoft.com/office/powerpoint/2010/main" val="778051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Academic</a:t>
            </a:r>
            <a:r>
              <a:rPr lang="en-US" sz="1200" kern="1200" baseline="0" dirty="0" smtClean="0">
                <a:solidFill>
                  <a:schemeClr val="tx1"/>
                </a:solidFill>
                <a:effectLst/>
                <a:latin typeface="+mn-lt"/>
                <a:ea typeface="+mn-ea"/>
                <a:cs typeface="+mn-cs"/>
              </a:rPr>
              <a:t> fit might be the most important. </a:t>
            </a:r>
            <a:r>
              <a:rPr lang="en-US" sz="1200" kern="1200" dirty="0" smtClean="0">
                <a:solidFill>
                  <a:schemeClr val="tx1"/>
                </a:solidFill>
                <a:effectLst/>
                <a:latin typeface="+mn-lt"/>
                <a:ea typeface="+mn-ea"/>
                <a:cs typeface="+mn-cs"/>
              </a:rPr>
              <a:t>First and foremost, you want to make sure a college has the major or program that you are interested in. You should also consider the type of degree you can get from the college because that will determine the careers available to you after you graduate.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You might also want to think about class size, any classes you are required to take, and if there are support services like tutoring. It’s also important to consider entrance requirements, like whether you meet a minimum GPA.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You</a:t>
            </a:r>
            <a:r>
              <a:rPr lang="en-US" sz="1200" kern="1200" baseline="0" dirty="0" smtClean="0">
                <a:solidFill>
                  <a:schemeClr val="tx1"/>
                </a:solidFill>
                <a:effectLst/>
                <a:latin typeface="+mn-lt"/>
                <a:ea typeface="+mn-ea"/>
                <a:cs typeface="+mn-cs"/>
              </a:rPr>
              <a:t> may also be interested in specific academic opportunities like research, internships, or study abroad. Another thing to consider All of these and many other things are related to whether a college will be a good fit academically.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AC9FDB-63DB-4B8A-8385-F0DE217C788B}" type="slidenum">
              <a:rPr lang="en-US" smtClean="0"/>
              <a:t>7</a:t>
            </a:fld>
            <a:endParaRPr lang="en-US"/>
          </a:p>
        </p:txBody>
      </p:sp>
    </p:spTree>
    <p:extLst>
      <p:ext uri="{BB962C8B-B14F-4D97-AF65-F5344CB8AC3E}">
        <p14:creationId xmlns:p14="http://schemas.microsoft.com/office/powerpoint/2010/main" val="2780686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You</a:t>
            </a:r>
            <a:r>
              <a:rPr lang="en-US" sz="1200" kern="1200" baseline="0" dirty="0" smtClean="0">
                <a:solidFill>
                  <a:schemeClr val="tx1"/>
                </a:solidFill>
                <a:effectLst/>
                <a:latin typeface="+mn-lt"/>
                <a:ea typeface="+mn-ea"/>
                <a:cs typeface="+mn-cs"/>
              </a:rPr>
              <a:t> also should consider social fit – that is, the other students and the campus community. Do you want to be in a city or in a suburban or rural area? Close to home or as far away as you can get?</a:t>
            </a:r>
          </a:p>
          <a:p>
            <a:pPr lvl="0"/>
            <a:endParaRPr lang="en-US" sz="12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Do you want to be part of a large campus where you won’t know everybody? Or would you prefer to be part of a smaller group? What is the diversity of the student body? Of the faculty?</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Do most students attend part-time or full-time?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kinds of clubs or activities are offered? What do students do for fun?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AC9FDB-63DB-4B8A-8385-F0DE217C788B}" type="slidenum">
              <a:rPr lang="en-US" smtClean="0"/>
              <a:t>8</a:t>
            </a:fld>
            <a:endParaRPr lang="en-US"/>
          </a:p>
        </p:txBody>
      </p:sp>
    </p:spTree>
    <p:extLst>
      <p:ext uri="{BB962C8B-B14F-4D97-AF65-F5344CB8AC3E}">
        <p14:creationId xmlns:p14="http://schemas.microsoft.com/office/powerpoint/2010/main" val="2444399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smtClean="0">
                <a:solidFill>
                  <a:schemeClr val="tx1"/>
                </a:solidFill>
                <a:effectLst/>
                <a:latin typeface="+mn-lt"/>
                <a:ea typeface="+mn-ea"/>
                <a:cs typeface="+mn-cs"/>
              </a:rPr>
              <a:t>For</a:t>
            </a:r>
            <a:r>
              <a:rPr lang="en-US" sz="1200" b="0" kern="1200" baseline="0" dirty="0" smtClean="0">
                <a:solidFill>
                  <a:schemeClr val="tx1"/>
                </a:solidFill>
                <a:effectLst/>
                <a:latin typeface="+mn-lt"/>
                <a:ea typeface="+mn-ea"/>
                <a:cs typeface="+mn-cs"/>
              </a:rPr>
              <a:t> many students, financial fit can be an important factor.</a:t>
            </a:r>
          </a:p>
          <a:p>
            <a:pPr lvl="0"/>
            <a:endParaRPr lang="en-US" sz="1200" b="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Don’t just consider the sticker price when thinking about affordability. Look at how much financial aid a school might be able to offer plus additional costs like housing and transportation.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There are also other things that can</a:t>
            </a:r>
            <a:r>
              <a:rPr lang="en-US" sz="1200" kern="1200" baseline="0" dirty="0" smtClean="0">
                <a:solidFill>
                  <a:schemeClr val="tx1"/>
                </a:solidFill>
                <a:effectLst/>
                <a:latin typeface="+mn-lt"/>
                <a:ea typeface="+mn-ea"/>
                <a:cs typeface="+mn-cs"/>
              </a:rPr>
              <a:t> affect affordability – for example, if a college accepts credits for dual enrollment, AP, IB or other college classes taken in high school.</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Another thing to look at is graduation rates – it is a better value if you are more likely to graduate on time (or at all!)</a:t>
            </a:r>
          </a:p>
          <a:p>
            <a:pPr lvl="0"/>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AC9FDB-63DB-4B8A-8385-F0DE217C788B}" type="slidenum">
              <a:rPr lang="en-US" smtClean="0"/>
              <a:t>9</a:t>
            </a:fld>
            <a:endParaRPr lang="en-US"/>
          </a:p>
        </p:txBody>
      </p:sp>
    </p:spTree>
    <p:extLst>
      <p:ext uri="{BB962C8B-B14F-4D97-AF65-F5344CB8AC3E}">
        <p14:creationId xmlns:p14="http://schemas.microsoft.com/office/powerpoint/2010/main" val="2063005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Why is college fit important? You are more likely to complete college if you attend one that meets your needs and interests.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not just one perfect college. There will be many colleges that can meet your needs, so be sure to explore all of your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You may also have other factors beyond the academic, social, and financial ones we just discussed. That’s ok!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AC9FDB-63DB-4B8A-8385-F0DE217C788B}" type="slidenum">
              <a:rPr lang="en-US" smtClean="0"/>
              <a:t>10</a:t>
            </a:fld>
            <a:endParaRPr lang="en-US"/>
          </a:p>
        </p:txBody>
      </p:sp>
    </p:spTree>
    <p:extLst>
      <p:ext uri="{BB962C8B-B14F-4D97-AF65-F5344CB8AC3E}">
        <p14:creationId xmlns:p14="http://schemas.microsoft.com/office/powerpoint/2010/main" val="3639893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 do you determine if a college is a good fit? Start by reflecting on your own needs. You also want to make sure to explore all of your options. Get to know different colleges by searching online, visiting a variety of campuses, and talking to students and staff.</a:t>
            </a:r>
          </a:p>
        </p:txBody>
      </p:sp>
      <p:sp>
        <p:nvSpPr>
          <p:cNvPr id="4" name="Slide Number Placeholder 3"/>
          <p:cNvSpPr>
            <a:spLocks noGrp="1"/>
          </p:cNvSpPr>
          <p:nvPr>
            <p:ph type="sldNum" sz="quarter" idx="10"/>
          </p:nvPr>
        </p:nvSpPr>
        <p:spPr/>
        <p:txBody>
          <a:bodyPr/>
          <a:lstStyle/>
          <a:p>
            <a:fld id="{BAAC9FDB-63DB-4B8A-8385-F0DE217C788B}" type="slidenum">
              <a:rPr lang="en-US" smtClean="0"/>
              <a:t>11</a:t>
            </a:fld>
            <a:endParaRPr lang="en-US"/>
          </a:p>
        </p:txBody>
      </p:sp>
    </p:spTree>
    <p:extLst>
      <p:ext uri="{BB962C8B-B14F-4D97-AF65-F5344CB8AC3E}">
        <p14:creationId xmlns:p14="http://schemas.microsoft.com/office/powerpoint/2010/main" val="3559071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40983" y="4766854"/>
            <a:ext cx="1737360" cy="1737360"/>
          </a:xfrm>
          <a:prstGeom prst="rect">
            <a:avLst/>
          </a:prstGeom>
        </p:spPr>
      </p:pic>
      <p:grpSp>
        <p:nvGrpSpPr>
          <p:cNvPr id="13" name="Group 12"/>
          <p:cNvGrpSpPr/>
          <p:nvPr userDrawn="1"/>
        </p:nvGrpSpPr>
        <p:grpSpPr>
          <a:xfrm>
            <a:off x="0" y="-6531"/>
            <a:ext cx="12192000" cy="6864531"/>
            <a:chOff x="0" y="-6531"/>
            <a:chExt cx="12192000" cy="6864531"/>
          </a:xfrm>
          <a:solidFill>
            <a:schemeClr val="accent1"/>
          </a:solidFill>
        </p:grpSpPr>
        <p:sp>
          <p:nvSpPr>
            <p:cNvPr id="7" name="Rectangle 6"/>
            <p:cNvSpPr/>
            <p:nvPr userDrawn="1"/>
          </p:nvSpPr>
          <p:spPr>
            <a:xfrm>
              <a:off x="0" y="0"/>
              <a:ext cx="802059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p:cNvSpPr/>
            <p:nvPr userDrawn="1"/>
          </p:nvSpPr>
          <p:spPr>
            <a:xfrm rot="5400000">
              <a:off x="8020593" y="2682240"/>
              <a:ext cx="4169229" cy="416922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171406" y="-6531"/>
              <a:ext cx="8020594" cy="26887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hasCustomPrompt="1"/>
          </p:nvPr>
        </p:nvSpPr>
        <p:spPr>
          <a:xfrm>
            <a:off x="627017" y="882376"/>
            <a:ext cx="10668001" cy="2602763"/>
          </a:xfrm>
        </p:spPr>
        <p:txBody>
          <a:bodyPr anchor="b">
            <a:noAutofit/>
          </a:bodyPr>
          <a:lstStyle>
            <a:lvl1pPr algn="l">
              <a:lnSpc>
                <a:spcPct val="85000"/>
              </a:lnSpc>
              <a:defRPr sz="7200" b="0" cap="none" baseline="0">
                <a:solidFill>
                  <a:srgbClr val="FFFFFF"/>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27018" y="3692433"/>
            <a:ext cx="9622972" cy="870857"/>
          </a:xfrm>
        </p:spPr>
        <p:txBody>
          <a:bodyPr>
            <a:noAutofit/>
          </a:bodyPr>
          <a:lstStyle>
            <a:lvl1pPr marL="0" indent="0" algn="l">
              <a:buNone/>
              <a:defRPr sz="2800" spc="300" baseline="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SUBTITLE OR EVENT &amp; DATE</a:t>
            </a:r>
            <a:endParaRPr lang="en-US" dirty="0"/>
          </a:p>
        </p:txBody>
      </p:sp>
      <p:sp>
        <p:nvSpPr>
          <p:cNvPr id="4" name="Date Placeholder 3"/>
          <p:cNvSpPr>
            <a:spLocks noGrp="1"/>
          </p:cNvSpPr>
          <p:nvPr>
            <p:ph type="dt" sz="half" idx="10"/>
          </p:nvPr>
        </p:nvSpPr>
        <p:spPr>
          <a:xfrm>
            <a:off x="424180" y="6089442"/>
            <a:ext cx="1371600" cy="365125"/>
          </a:xfrm>
        </p:spPr>
        <p:txBody>
          <a:bodyPr/>
          <a:lstStyle>
            <a:lvl1pPr>
              <a:defRPr>
                <a:solidFill>
                  <a:schemeClr val="tx2"/>
                </a:solidFill>
              </a:defRPr>
            </a:lvl1pPr>
          </a:lstStyle>
          <a:p>
            <a:fld id="{96DFF08F-DC6B-4601-B491-B0F83F6DD2DA}" type="datetimeFigureOut">
              <a:rPr lang="en-US" smtClean="0"/>
              <a:pPr/>
              <a:t>7/16/2021</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f Picture with Text">
    <p:spTree>
      <p:nvGrpSpPr>
        <p:cNvPr id="1" name=""/>
        <p:cNvGrpSpPr/>
        <p:nvPr/>
      </p:nvGrpSpPr>
      <p:grpSpPr>
        <a:xfrm>
          <a:off x="0" y="0"/>
          <a:ext cx="0" cy="0"/>
          <a:chOff x="0" y="0"/>
          <a:chExt cx="0" cy="0"/>
        </a:xfrm>
      </p:grpSpPr>
      <p:sp>
        <p:nvSpPr>
          <p:cNvPr id="15" name="Right Triangle 14"/>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p:cNvSpPr>
            <a:spLocks noGrp="1" noChangeAspect="1"/>
          </p:cNvSpPr>
          <p:nvPr>
            <p:ph type="pic" idx="1"/>
          </p:nvPr>
        </p:nvSpPr>
        <p:spPr>
          <a:xfrm>
            <a:off x="6104709" y="-1"/>
            <a:ext cx="6087291" cy="6858001"/>
          </a:xfrm>
          <a:custGeom>
            <a:avLst/>
            <a:gdLst>
              <a:gd name="connsiteX0" fmla="*/ 0 w 6087291"/>
              <a:gd name="connsiteY0" fmla="*/ 0 h 6858001"/>
              <a:gd name="connsiteX1" fmla="*/ 6087291 w 6087291"/>
              <a:gd name="connsiteY1" fmla="*/ 0 h 6858001"/>
              <a:gd name="connsiteX2" fmla="*/ 6087291 w 6087291"/>
              <a:gd name="connsiteY2" fmla="*/ 4572001 h 6858001"/>
              <a:gd name="connsiteX3" fmla="*/ 3801291 w 6087291"/>
              <a:gd name="connsiteY3" fmla="*/ 6858001 h 6858001"/>
              <a:gd name="connsiteX4" fmla="*/ 0 w 6087291"/>
              <a:gd name="connsiteY4" fmla="*/ 6858001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7291" h="6858001">
                <a:moveTo>
                  <a:pt x="0" y="0"/>
                </a:moveTo>
                <a:lnTo>
                  <a:pt x="6087291" y="0"/>
                </a:lnTo>
                <a:lnTo>
                  <a:pt x="6087291" y="4572001"/>
                </a:lnTo>
                <a:lnTo>
                  <a:pt x="3801291" y="6858001"/>
                </a:lnTo>
                <a:lnTo>
                  <a:pt x="0" y="6858001"/>
                </a:lnTo>
                <a:close/>
              </a:path>
            </a:pathLst>
          </a:custGeom>
          <a:solidFill>
            <a:schemeClr val="bg1">
              <a:lumMod val="85000"/>
            </a:schemeClr>
          </a:solidFill>
        </p:spPr>
        <p:txBody>
          <a:bodyPr wrap="square" lIns="274320" tIns="182880" anchor="t">
            <a:no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9" name="Text Placeholder 3"/>
          <p:cNvSpPr>
            <a:spLocks noGrp="1"/>
          </p:cNvSpPr>
          <p:nvPr>
            <p:ph type="body" sz="half" idx="13" hasCustomPrompt="1"/>
          </p:nvPr>
        </p:nvSpPr>
        <p:spPr>
          <a:xfrm rot="18913220">
            <a:off x="10002844" y="5736630"/>
            <a:ext cx="2509971" cy="446314"/>
          </a:xfrm>
        </p:spPr>
        <p:txBody>
          <a:bodyPr anchor="ctr">
            <a:normAutofit/>
          </a:bodyPr>
          <a:lstStyle>
            <a:lvl1pPr marL="0" indent="0" algn="ctr">
              <a:lnSpc>
                <a:spcPct val="100000"/>
              </a:lnSpc>
              <a:spcBef>
                <a:spcPts val="1000"/>
              </a:spcBef>
              <a:buNone/>
              <a:defRPr sz="105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Photo credit if needed</a:t>
            </a:r>
          </a:p>
        </p:txBody>
      </p:sp>
      <p:sp>
        <p:nvSpPr>
          <p:cNvPr id="10" name="Content Placeholder 3"/>
          <p:cNvSpPr>
            <a:spLocks noGrp="1"/>
          </p:cNvSpPr>
          <p:nvPr>
            <p:ph sz="half" idx="14" hasCustomPrompt="1"/>
          </p:nvPr>
        </p:nvSpPr>
        <p:spPr>
          <a:xfrm>
            <a:off x="631368" y="1600200"/>
            <a:ext cx="5234260" cy="4501058"/>
          </a:xfrm>
        </p:spPr>
        <p:txBody>
          <a:bodyPr/>
          <a:lstStyle>
            <a:lvl1pPr marL="0" indent="0">
              <a:buFont typeface="Wingdings" panose="05000000000000000000" pitchFamily="2" charset="2"/>
              <a:buNone/>
              <a:defRPr sz="3600"/>
            </a:lvl1pPr>
            <a:lvl2pPr>
              <a:defRPr sz="3200"/>
            </a:lvl2pPr>
            <a:lvl3pPr>
              <a:defRPr sz="2800"/>
            </a:lvl3pPr>
            <a:lvl4pPr>
              <a:defRPr sz="2400"/>
            </a:lvl4pPr>
            <a:lvl5pPr>
              <a:defRPr sz="2000"/>
            </a:lvl5pPr>
            <a:lvl6pPr>
              <a:defRPr sz="1600"/>
            </a:lvl6pPr>
            <a:lvl7pPr>
              <a:defRPr sz="1600"/>
            </a:lvl7pPr>
            <a:lvl8pPr>
              <a:defRPr sz="1600"/>
            </a:lvl8pPr>
            <a:lvl9pPr>
              <a:defRPr sz="1600"/>
            </a:lvl9pPr>
          </a:lstStyle>
          <a:p>
            <a:pPr lvl="0"/>
            <a:r>
              <a:rPr lang="en-US" dirty="0" smtClean="0"/>
              <a:t>Click to type.</a:t>
            </a:r>
            <a:endParaRPr lang="en-US" dirty="0"/>
          </a:p>
        </p:txBody>
      </p:sp>
      <p:sp>
        <p:nvSpPr>
          <p:cNvPr id="11" name="Title 7"/>
          <p:cNvSpPr>
            <a:spLocks noGrp="1"/>
          </p:cNvSpPr>
          <p:nvPr>
            <p:ph type="title" hasCustomPrompt="1"/>
          </p:nvPr>
        </p:nvSpPr>
        <p:spPr>
          <a:xfrm>
            <a:off x="631368" y="693419"/>
            <a:ext cx="5234260" cy="731520"/>
          </a:xfrm>
        </p:spPr>
        <p:txBody>
          <a:bodyPr anchor="t">
            <a:noAutofit/>
          </a:bodyPr>
          <a:lstStyle>
            <a:lvl1pPr>
              <a:defRPr/>
            </a:lvl1pPr>
          </a:lstStyle>
          <a:p>
            <a:r>
              <a:rPr lang="en-US" dirty="0" smtClean="0"/>
              <a:t>Heading</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Screen Picture">
    <p:spTree>
      <p:nvGrpSpPr>
        <p:cNvPr id="1" name=""/>
        <p:cNvGrpSpPr/>
        <p:nvPr/>
      </p:nvGrpSpPr>
      <p:grpSpPr>
        <a:xfrm>
          <a:off x="0" y="0"/>
          <a:ext cx="0" cy="0"/>
          <a:chOff x="0" y="0"/>
          <a:chExt cx="0" cy="0"/>
        </a:xfrm>
      </p:grpSpPr>
      <p:sp>
        <p:nvSpPr>
          <p:cNvPr id="11" name="Right Triangle 10"/>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noChangeAspect="1"/>
          </p:cNvSpPr>
          <p:nvPr>
            <p:ph type="pic" idx="1"/>
          </p:nvPr>
        </p:nvSpPr>
        <p:spPr>
          <a:xfrm>
            <a:off x="1" y="-1"/>
            <a:ext cx="12192000" cy="6858001"/>
          </a:xfrm>
          <a:custGeom>
            <a:avLst/>
            <a:gdLst>
              <a:gd name="connsiteX0" fmla="*/ 0 w 12192000"/>
              <a:gd name="connsiteY0" fmla="*/ 0 h 6858001"/>
              <a:gd name="connsiteX1" fmla="*/ 12192000 w 12192000"/>
              <a:gd name="connsiteY1" fmla="*/ 0 h 6858001"/>
              <a:gd name="connsiteX2" fmla="*/ 12192000 w 12192000"/>
              <a:gd name="connsiteY2" fmla="*/ 6858001 h 6858001"/>
              <a:gd name="connsiteX3" fmla="*/ 12191999 w 12192000"/>
              <a:gd name="connsiteY3" fmla="*/ 6858001 h 6858001"/>
              <a:gd name="connsiteX4" fmla="*/ 12191999 w 12192000"/>
              <a:gd name="connsiteY4" fmla="*/ 4572001 h 6858001"/>
              <a:gd name="connsiteX5" fmla="*/ 9905999 w 12192000"/>
              <a:gd name="connsiteY5" fmla="*/ 6858001 h 6858001"/>
              <a:gd name="connsiteX6" fmla="*/ 0 w 12192000"/>
              <a:gd name="connsiteY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1">
                <a:moveTo>
                  <a:pt x="0" y="0"/>
                </a:moveTo>
                <a:lnTo>
                  <a:pt x="12192000" y="0"/>
                </a:lnTo>
                <a:lnTo>
                  <a:pt x="12192000" y="6858001"/>
                </a:lnTo>
                <a:lnTo>
                  <a:pt x="12191999" y="6858001"/>
                </a:lnTo>
                <a:lnTo>
                  <a:pt x="12191999" y="4572001"/>
                </a:lnTo>
                <a:lnTo>
                  <a:pt x="9905999" y="6858001"/>
                </a:lnTo>
                <a:lnTo>
                  <a:pt x="0" y="6858001"/>
                </a:lnTo>
                <a:close/>
              </a:path>
            </a:pathLst>
          </a:custGeom>
          <a:solidFill>
            <a:schemeClr val="bg1">
              <a:lumMod val="85000"/>
            </a:schemeClr>
          </a:solidFill>
        </p:spPr>
        <p:txBody>
          <a:bodyPr wrap="square" lIns="274320" tIns="182880" anchor="t">
            <a:no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8" name="Text Placeholder 3"/>
          <p:cNvSpPr>
            <a:spLocks noGrp="1"/>
          </p:cNvSpPr>
          <p:nvPr>
            <p:ph type="body" sz="half" idx="13" hasCustomPrompt="1"/>
          </p:nvPr>
        </p:nvSpPr>
        <p:spPr>
          <a:xfrm rot="18913220">
            <a:off x="10002844" y="5736630"/>
            <a:ext cx="2509971" cy="446314"/>
          </a:xfrm>
        </p:spPr>
        <p:txBody>
          <a:bodyPr anchor="ctr">
            <a:normAutofit/>
          </a:bodyPr>
          <a:lstStyle>
            <a:lvl1pPr marL="0" indent="0" algn="ctr">
              <a:lnSpc>
                <a:spcPct val="100000"/>
              </a:lnSpc>
              <a:spcBef>
                <a:spcPts val="1000"/>
              </a:spcBef>
              <a:buNone/>
              <a:defRPr sz="105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Photo credit if needed</a:t>
            </a:r>
          </a:p>
        </p:txBody>
      </p:sp>
    </p:spTree>
    <p:extLst>
      <p:ext uri="{BB962C8B-B14F-4D97-AF65-F5344CB8AC3E}">
        <p14:creationId xmlns:p14="http://schemas.microsoft.com/office/powerpoint/2010/main" val="3787829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rizontal Picture with Title">
    <p:spTree>
      <p:nvGrpSpPr>
        <p:cNvPr id="1" name=""/>
        <p:cNvGrpSpPr/>
        <p:nvPr/>
      </p:nvGrpSpPr>
      <p:grpSpPr>
        <a:xfrm>
          <a:off x="0" y="0"/>
          <a:ext cx="0" cy="0"/>
          <a:chOff x="0" y="0"/>
          <a:chExt cx="0" cy="0"/>
        </a:xfrm>
      </p:grpSpPr>
      <p:sp>
        <p:nvSpPr>
          <p:cNvPr id="12" name="Right Triangle 11"/>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noChangeAspect="1"/>
          </p:cNvSpPr>
          <p:nvPr>
            <p:ph type="pic" idx="1"/>
          </p:nvPr>
        </p:nvSpPr>
        <p:spPr>
          <a:xfrm>
            <a:off x="0" y="1767840"/>
            <a:ext cx="12192000" cy="5090160"/>
          </a:xfrm>
          <a:custGeom>
            <a:avLst/>
            <a:gdLst>
              <a:gd name="connsiteX0" fmla="*/ 0 w 12192000"/>
              <a:gd name="connsiteY0" fmla="*/ 0 h 5090160"/>
              <a:gd name="connsiteX1" fmla="*/ 12192000 w 12192000"/>
              <a:gd name="connsiteY1" fmla="*/ 0 h 5090160"/>
              <a:gd name="connsiteX2" fmla="*/ 12192000 w 12192000"/>
              <a:gd name="connsiteY2" fmla="*/ 2804160 h 5090160"/>
              <a:gd name="connsiteX3" fmla="*/ 9906000 w 12192000"/>
              <a:gd name="connsiteY3" fmla="*/ 5090160 h 5090160"/>
              <a:gd name="connsiteX4" fmla="*/ 0 w 12192000"/>
              <a:gd name="connsiteY4" fmla="*/ 5090160 h 509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090160">
                <a:moveTo>
                  <a:pt x="0" y="0"/>
                </a:moveTo>
                <a:lnTo>
                  <a:pt x="12192000" y="0"/>
                </a:lnTo>
                <a:lnTo>
                  <a:pt x="12192000" y="2804160"/>
                </a:lnTo>
                <a:lnTo>
                  <a:pt x="9906000" y="5090160"/>
                </a:lnTo>
                <a:lnTo>
                  <a:pt x="0" y="5090160"/>
                </a:lnTo>
                <a:close/>
              </a:path>
            </a:pathLst>
          </a:custGeom>
          <a:solidFill>
            <a:schemeClr val="bg1">
              <a:lumMod val="85000"/>
            </a:schemeClr>
          </a:solidFill>
        </p:spPr>
        <p:txBody>
          <a:bodyPr wrap="square" lIns="274320" tIns="182880" anchor="t">
            <a:no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8" name="Title 1"/>
          <p:cNvSpPr>
            <a:spLocks noGrp="1"/>
          </p:cNvSpPr>
          <p:nvPr>
            <p:ph type="title" hasCustomPrompt="1"/>
          </p:nvPr>
        </p:nvSpPr>
        <p:spPr>
          <a:xfrm>
            <a:off x="631368" y="693419"/>
            <a:ext cx="10946682" cy="731520"/>
          </a:xfrm>
        </p:spPr>
        <p:txBody>
          <a:bodyPr anchor="t">
            <a:noAutofit/>
          </a:bodyPr>
          <a:lstStyle>
            <a:lvl1pPr>
              <a:defRPr>
                <a:solidFill>
                  <a:schemeClr val="tx2"/>
                </a:solidFill>
              </a:defRPr>
            </a:lvl1pPr>
          </a:lstStyle>
          <a:p>
            <a:r>
              <a:rPr lang="en-US" dirty="0" smtClean="0"/>
              <a:t>Heading</a:t>
            </a:r>
            <a:endParaRPr lang="en-US" dirty="0"/>
          </a:p>
        </p:txBody>
      </p:sp>
      <p:sp>
        <p:nvSpPr>
          <p:cNvPr id="10" name="Text Placeholder 3"/>
          <p:cNvSpPr>
            <a:spLocks noGrp="1"/>
          </p:cNvSpPr>
          <p:nvPr>
            <p:ph type="body" sz="half" idx="13" hasCustomPrompt="1"/>
          </p:nvPr>
        </p:nvSpPr>
        <p:spPr>
          <a:xfrm rot="18913220">
            <a:off x="10002844" y="5736630"/>
            <a:ext cx="2509971" cy="446314"/>
          </a:xfrm>
        </p:spPr>
        <p:txBody>
          <a:bodyPr anchor="ctr">
            <a:normAutofit/>
          </a:bodyPr>
          <a:lstStyle>
            <a:lvl1pPr marL="0" indent="0" algn="ctr">
              <a:lnSpc>
                <a:spcPct val="100000"/>
              </a:lnSpc>
              <a:spcBef>
                <a:spcPts val="1000"/>
              </a:spcBef>
              <a:buNone/>
              <a:defRPr sz="105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Photo credit if needed</a:t>
            </a:r>
          </a:p>
        </p:txBody>
      </p:sp>
    </p:spTree>
    <p:extLst>
      <p:ext uri="{BB962C8B-B14F-4D97-AF65-F5344CB8AC3E}">
        <p14:creationId xmlns:p14="http://schemas.microsoft.com/office/powerpoint/2010/main" val="6208306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oAutofit/>
          </a:bodyPr>
          <a:lstStyle>
            <a:lvl1pPr>
              <a:defRPr/>
            </a:lvl1pPr>
          </a:lstStyle>
          <a:p>
            <a:r>
              <a:rPr lang="en-US" dirty="0" smtClean="0"/>
              <a:t>Heading</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7/16/2021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7/16/2021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or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1368" y="693419"/>
            <a:ext cx="10946682" cy="731520"/>
          </a:xfrm>
        </p:spPr>
        <p:txBody>
          <a:bodyPr wrap="square" anchor="t">
            <a:noAutofit/>
          </a:bodyPr>
          <a:lstStyle>
            <a:lvl1pPr>
              <a:defRPr baseline="0"/>
            </a:lvl1pPr>
          </a:lstStyle>
          <a:p>
            <a:r>
              <a:rPr lang="en-US" dirty="0" smtClean="0"/>
              <a:t>Agenda or List</a:t>
            </a:r>
            <a:endParaRPr lang="en-US" dirty="0"/>
          </a:p>
        </p:txBody>
      </p:sp>
      <p:sp>
        <p:nvSpPr>
          <p:cNvPr id="8" name="Date Placeholder 7"/>
          <p:cNvSpPr>
            <a:spLocks noGrp="1"/>
          </p:cNvSpPr>
          <p:nvPr>
            <p:ph type="dt" sz="half" idx="10"/>
          </p:nvPr>
        </p:nvSpPr>
        <p:spPr/>
        <p:txBody>
          <a:bodyPr/>
          <a:lstStyle/>
          <a:p>
            <a:fld id="{96DFF08F-DC6B-4601-B491-B0F83F6DD2DA}" type="datetimeFigureOut">
              <a:rPr lang="en-US" smtClean="0"/>
              <a:pPr/>
              <a:t>7/16/2021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
        <p:nvSpPr>
          <p:cNvPr id="7" name="Content Placeholder 2"/>
          <p:cNvSpPr>
            <a:spLocks noGrp="1"/>
          </p:cNvSpPr>
          <p:nvPr>
            <p:ph idx="1" hasCustomPrompt="1"/>
          </p:nvPr>
        </p:nvSpPr>
        <p:spPr>
          <a:xfrm>
            <a:off x="1533490" y="1600200"/>
            <a:ext cx="10044560" cy="731520"/>
          </a:xfrm>
        </p:spPr>
        <p:txBody>
          <a:bodyPr anchor="ctr"/>
          <a:lstStyle>
            <a:lvl1pPr marL="0" indent="0">
              <a:buNone/>
              <a:defRPr/>
            </a:lvl1pPr>
          </a:lstStyle>
          <a:p>
            <a:pPr lvl="0"/>
            <a:r>
              <a:rPr lang="en-US" dirty="0" smtClean="0"/>
              <a:t>Click to enter text</a:t>
            </a:r>
          </a:p>
        </p:txBody>
      </p:sp>
      <p:sp>
        <p:nvSpPr>
          <p:cNvPr id="11" name="Text Placeholder 20"/>
          <p:cNvSpPr>
            <a:spLocks noGrp="1"/>
          </p:cNvSpPr>
          <p:nvPr>
            <p:ph type="body" sz="quarter" idx="14" hasCustomPrompt="1"/>
          </p:nvPr>
        </p:nvSpPr>
        <p:spPr>
          <a:xfrm>
            <a:off x="631368" y="1599882"/>
            <a:ext cx="731838" cy="731838"/>
          </a:xfrm>
          <a:solidFill>
            <a:schemeClr val="accent2"/>
          </a:solidFill>
        </p:spPr>
        <p:txBody>
          <a:bodyPr anchor="ctr">
            <a:normAutofit/>
          </a:bodyPr>
          <a:lstStyle>
            <a:lvl1pPr marL="0" indent="0" algn="ctr">
              <a:buNone/>
              <a:defRPr sz="3200" b="1">
                <a:solidFill>
                  <a:schemeClr val="bg1"/>
                </a:solidFill>
                <a:latin typeface="+mj-lt"/>
              </a:defRPr>
            </a:lvl1pPr>
          </a:lstStyle>
          <a:p>
            <a:pPr lvl="0"/>
            <a:r>
              <a:rPr lang="en-US" dirty="0" smtClean="0"/>
              <a:t>#</a:t>
            </a:r>
            <a:endParaRPr lang="en-US" dirty="0"/>
          </a:p>
        </p:txBody>
      </p:sp>
      <p:sp>
        <p:nvSpPr>
          <p:cNvPr id="16" name="Content Placeholder 2"/>
          <p:cNvSpPr>
            <a:spLocks noGrp="1"/>
          </p:cNvSpPr>
          <p:nvPr>
            <p:ph idx="15" hasCustomPrompt="1"/>
          </p:nvPr>
        </p:nvSpPr>
        <p:spPr>
          <a:xfrm>
            <a:off x="1533490" y="2506663"/>
            <a:ext cx="10044560" cy="731520"/>
          </a:xfrm>
        </p:spPr>
        <p:txBody>
          <a:bodyPr anchor="ctr"/>
          <a:lstStyle>
            <a:lvl1pPr marL="0" indent="0">
              <a:buNone/>
              <a:defRPr baseline="0"/>
            </a:lvl1pPr>
          </a:lstStyle>
          <a:p>
            <a:pPr lvl="0"/>
            <a:r>
              <a:rPr lang="en-US" dirty="0" smtClean="0"/>
              <a:t>Click to enter text</a:t>
            </a:r>
          </a:p>
        </p:txBody>
      </p:sp>
      <p:sp>
        <p:nvSpPr>
          <p:cNvPr id="17" name="Text Placeholder 20"/>
          <p:cNvSpPr>
            <a:spLocks noGrp="1"/>
          </p:cNvSpPr>
          <p:nvPr>
            <p:ph type="body" sz="quarter" idx="16" hasCustomPrompt="1"/>
          </p:nvPr>
        </p:nvSpPr>
        <p:spPr>
          <a:xfrm>
            <a:off x="624833" y="2506345"/>
            <a:ext cx="731838" cy="731838"/>
          </a:xfrm>
          <a:solidFill>
            <a:schemeClr val="accent2"/>
          </a:solidFill>
        </p:spPr>
        <p:txBody>
          <a:bodyPr anchor="ctr">
            <a:normAutofit/>
          </a:bodyPr>
          <a:lstStyle>
            <a:lvl1pPr marL="0" indent="0" algn="ctr">
              <a:buNone/>
              <a:defRPr sz="3200" b="1">
                <a:solidFill>
                  <a:schemeClr val="bg1"/>
                </a:solidFill>
                <a:latin typeface="+mj-lt"/>
              </a:defRPr>
            </a:lvl1pPr>
          </a:lstStyle>
          <a:p>
            <a:pPr lvl="0"/>
            <a:r>
              <a:rPr lang="en-US" dirty="0" smtClean="0"/>
              <a:t>#</a:t>
            </a:r>
            <a:endParaRPr lang="en-US" dirty="0"/>
          </a:p>
        </p:txBody>
      </p:sp>
      <p:sp>
        <p:nvSpPr>
          <p:cNvPr id="18" name="Content Placeholder 2"/>
          <p:cNvSpPr>
            <a:spLocks noGrp="1"/>
          </p:cNvSpPr>
          <p:nvPr>
            <p:ph idx="17" hasCustomPrompt="1"/>
          </p:nvPr>
        </p:nvSpPr>
        <p:spPr>
          <a:xfrm>
            <a:off x="1533490" y="3412808"/>
            <a:ext cx="10044560" cy="731520"/>
          </a:xfrm>
        </p:spPr>
        <p:txBody>
          <a:bodyPr anchor="ctr"/>
          <a:lstStyle>
            <a:lvl1pPr marL="0" indent="0">
              <a:buNone/>
              <a:defRPr/>
            </a:lvl1pPr>
          </a:lstStyle>
          <a:p>
            <a:pPr lvl="0"/>
            <a:r>
              <a:rPr lang="en-US" dirty="0" smtClean="0"/>
              <a:t>Click to enter text</a:t>
            </a:r>
          </a:p>
        </p:txBody>
      </p:sp>
      <p:sp>
        <p:nvSpPr>
          <p:cNvPr id="19" name="Text Placeholder 20"/>
          <p:cNvSpPr>
            <a:spLocks noGrp="1"/>
          </p:cNvSpPr>
          <p:nvPr>
            <p:ph type="body" sz="quarter" idx="18" hasCustomPrompt="1"/>
          </p:nvPr>
        </p:nvSpPr>
        <p:spPr>
          <a:xfrm>
            <a:off x="624833" y="3412490"/>
            <a:ext cx="731838" cy="731838"/>
          </a:xfrm>
          <a:solidFill>
            <a:schemeClr val="accent2"/>
          </a:solidFill>
        </p:spPr>
        <p:txBody>
          <a:bodyPr anchor="ctr">
            <a:normAutofit/>
          </a:bodyPr>
          <a:lstStyle>
            <a:lvl1pPr marL="0" indent="0" algn="ctr">
              <a:buNone/>
              <a:defRPr sz="3200" b="1">
                <a:solidFill>
                  <a:schemeClr val="bg1"/>
                </a:solidFill>
                <a:latin typeface="+mj-lt"/>
              </a:defRPr>
            </a:lvl1pPr>
          </a:lstStyle>
          <a:p>
            <a:pPr lvl="0"/>
            <a:r>
              <a:rPr lang="en-US" dirty="0" smtClean="0"/>
              <a:t>#</a:t>
            </a:r>
            <a:endParaRPr lang="en-US" dirty="0"/>
          </a:p>
        </p:txBody>
      </p:sp>
      <p:sp>
        <p:nvSpPr>
          <p:cNvPr id="20" name="Content Placeholder 2"/>
          <p:cNvSpPr>
            <a:spLocks noGrp="1"/>
          </p:cNvSpPr>
          <p:nvPr>
            <p:ph idx="19" hasCustomPrompt="1"/>
          </p:nvPr>
        </p:nvSpPr>
        <p:spPr>
          <a:xfrm>
            <a:off x="1533490" y="4318635"/>
            <a:ext cx="10044560" cy="731520"/>
          </a:xfrm>
        </p:spPr>
        <p:txBody>
          <a:bodyPr anchor="ctr">
            <a:noAutofit/>
          </a:bodyPr>
          <a:lstStyle>
            <a:lvl1pPr marL="0" indent="0">
              <a:buNone/>
              <a:defRPr/>
            </a:lvl1pPr>
          </a:lstStyle>
          <a:p>
            <a:pPr lvl="0"/>
            <a:r>
              <a:rPr lang="en-US" dirty="0" smtClean="0"/>
              <a:t>Click to enter text</a:t>
            </a:r>
          </a:p>
        </p:txBody>
      </p:sp>
      <p:sp>
        <p:nvSpPr>
          <p:cNvPr id="21" name="Text Placeholder 20"/>
          <p:cNvSpPr>
            <a:spLocks noGrp="1"/>
          </p:cNvSpPr>
          <p:nvPr>
            <p:ph type="body" sz="quarter" idx="20" hasCustomPrompt="1"/>
          </p:nvPr>
        </p:nvSpPr>
        <p:spPr>
          <a:xfrm>
            <a:off x="631368" y="4318476"/>
            <a:ext cx="731838" cy="731838"/>
          </a:xfrm>
          <a:solidFill>
            <a:schemeClr val="accent2"/>
          </a:solidFill>
        </p:spPr>
        <p:txBody>
          <a:bodyPr anchor="ctr">
            <a:normAutofit/>
          </a:bodyPr>
          <a:lstStyle>
            <a:lvl1pPr marL="0" indent="0" algn="ctr">
              <a:buNone/>
              <a:defRPr sz="3200" b="1">
                <a:solidFill>
                  <a:schemeClr val="bg1"/>
                </a:solidFill>
                <a:latin typeface="+mj-lt"/>
              </a:defRPr>
            </a:lvl1pPr>
          </a:lstStyle>
          <a:p>
            <a:pPr lvl="0"/>
            <a:r>
              <a:rPr lang="en-US" dirty="0" smtClean="0"/>
              <a:t>#</a:t>
            </a:r>
            <a:endParaRPr lang="en-US" dirty="0"/>
          </a:p>
        </p:txBody>
      </p:sp>
      <p:sp>
        <p:nvSpPr>
          <p:cNvPr id="22" name="Content Placeholder 2"/>
          <p:cNvSpPr>
            <a:spLocks noGrp="1"/>
          </p:cNvSpPr>
          <p:nvPr>
            <p:ph idx="21" hasCustomPrompt="1"/>
          </p:nvPr>
        </p:nvSpPr>
        <p:spPr>
          <a:xfrm>
            <a:off x="1533490" y="5224144"/>
            <a:ext cx="10044560" cy="731520"/>
          </a:xfrm>
        </p:spPr>
        <p:txBody>
          <a:bodyPr anchor="ctr"/>
          <a:lstStyle>
            <a:lvl1pPr marL="0" indent="0">
              <a:buNone/>
              <a:defRPr/>
            </a:lvl1pPr>
          </a:lstStyle>
          <a:p>
            <a:pPr lvl="0"/>
            <a:r>
              <a:rPr lang="en-US" dirty="0" smtClean="0"/>
              <a:t>Click to enter text</a:t>
            </a:r>
          </a:p>
        </p:txBody>
      </p:sp>
      <p:sp>
        <p:nvSpPr>
          <p:cNvPr id="23" name="Text Placeholder 20"/>
          <p:cNvSpPr>
            <a:spLocks noGrp="1"/>
          </p:cNvSpPr>
          <p:nvPr>
            <p:ph type="body" sz="quarter" idx="22" hasCustomPrompt="1"/>
          </p:nvPr>
        </p:nvSpPr>
        <p:spPr>
          <a:xfrm>
            <a:off x="624833" y="5224144"/>
            <a:ext cx="731838" cy="731838"/>
          </a:xfrm>
          <a:solidFill>
            <a:schemeClr val="accent2"/>
          </a:solidFill>
        </p:spPr>
        <p:txBody>
          <a:bodyPr anchor="ctr">
            <a:normAutofit/>
          </a:bodyPr>
          <a:lstStyle>
            <a:lvl1pPr marL="0" indent="0" algn="ctr">
              <a:buNone/>
              <a:defRPr sz="3200" b="1">
                <a:solidFill>
                  <a:schemeClr val="bg1"/>
                </a:solidFill>
                <a:latin typeface="+mj-lt"/>
              </a:defRPr>
            </a:lvl1pPr>
          </a:lstStyle>
          <a:p>
            <a:pPr lvl="0"/>
            <a:r>
              <a:rPr lang="en-US" dirty="0" smtClean="0"/>
              <a:t>#</a:t>
            </a:r>
            <a:endParaRPr lang="en-US" dirty="0"/>
          </a:p>
        </p:txBody>
      </p:sp>
    </p:spTree>
    <p:extLst>
      <p:ext uri="{BB962C8B-B14F-4D97-AF65-F5344CB8AC3E}">
        <p14:creationId xmlns:p14="http://schemas.microsoft.com/office/powerpoint/2010/main" val="127465073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bout">
    <p:spTree>
      <p:nvGrpSpPr>
        <p:cNvPr id="1" name=""/>
        <p:cNvGrpSpPr/>
        <p:nvPr/>
      </p:nvGrpSpPr>
      <p:grpSpPr>
        <a:xfrm>
          <a:off x="0" y="0"/>
          <a:ext cx="0" cy="0"/>
          <a:chOff x="0" y="0"/>
          <a:chExt cx="0" cy="0"/>
        </a:xfrm>
      </p:grpSpPr>
      <p:sp>
        <p:nvSpPr>
          <p:cNvPr id="9" name="Right Triangle 8"/>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6DFF08F-DC6B-4601-B491-B0F83F6DD2DA}" type="datetimeFigureOut">
              <a:rPr lang="en-US" dirty="0"/>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2" name="TextBox 1"/>
          <p:cNvSpPr txBox="1"/>
          <p:nvPr userDrawn="1"/>
        </p:nvSpPr>
        <p:spPr>
          <a:xfrm>
            <a:off x="609600" y="1602540"/>
            <a:ext cx="5695406"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dirty="0" smtClean="0"/>
              <a:t>We are the go-to resource for information about how to get ready for </a:t>
            </a:r>
            <a:r>
              <a:rPr lang="en-US" sz="3600" dirty="0" smtClean="0">
                <a:solidFill>
                  <a:schemeClr val="accent2"/>
                </a:solidFill>
              </a:rPr>
              <a:t>education beyond high school</a:t>
            </a:r>
            <a:r>
              <a:rPr lang="en-US" sz="3600" dirty="0" smtClean="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36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3600" dirty="0" smtClean="0"/>
              <a:t>We</a:t>
            </a:r>
            <a:r>
              <a:rPr lang="en-US" sz="3600" baseline="0" dirty="0" smtClean="0"/>
              <a:t> are a statewide initiative of Oregon GEAR UP.</a:t>
            </a:r>
            <a:endParaRPr lang="en-US" sz="3600" dirty="0" smtClean="0"/>
          </a:p>
        </p:txBody>
      </p:sp>
      <p:sp>
        <p:nvSpPr>
          <p:cNvPr id="14" name="TextBox 13"/>
          <p:cNvSpPr txBox="1"/>
          <p:nvPr userDrawn="1"/>
        </p:nvSpPr>
        <p:spPr>
          <a:xfrm>
            <a:off x="622659" y="709056"/>
            <a:ext cx="9501051" cy="646331"/>
          </a:xfrm>
          <a:prstGeom prst="rect">
            <a:avLst/>
          </a:prstGeom>
          <a:noFill/>
        </p:spPr>
        <p:txBody>
          <a:bodyPr wrap="square" rtlCol="0">
            <a:spAutoFit/>
          </a:bodyPr>
          <a:lstStyle/>
          <a:p>
            <a:pPr>
              <a:lnSpc>
                <a:spcPct val="90000"/>
              </a:lnSpc>
            </a:pPr>
            <a:r>
              <a:rPr lang="en-US" sz="4000" b="0" dirty="0" smtClean="0">
                <a:solidFill>
                  <a:schemeClr val="tx2"/>
                </a:solidFill>
                <a:latin typeface="+mj-lt"/>
              </a:rPr>
              <a:t>About Oregon Goes To College</a:t>
            </a:r>
            <a:endParaRPr lang="en-US" sz="4000" b="0" dirty="0">
              <a:solidFill>
                <a:schemeClr val="tx2"/>
              </a:solidFill>
              <a:latin typeface="+mj-lt"/>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0427" y="1681051"/>
            <a:ext cx="3409410" cy="3409410"/>
          </a:xfrm>
          <a:prstGeom prst="rect">
            <a:avLst/>
          </a:prstGeom>
        </p:spPr>
      </p:pic>
    </p:spTree>
    <p:extLst>
      <p:ext uri="{BB962C8B-B14F-4D97-AF65-F5344CB8AC3E}">
        <p14:creationId xmlns:p14="http://schemas.microsoft.com/office/powerpoint/2010/main" val="13587114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7/16/2021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
        <p:nvSpPr>
          <p:cNvPr id="5" name="TextBox 4"/>
          <p:cNvSpPr txBox="1"/>
          <p:nvPr userDrawn="1"/>
        </p:nvSpPr>
        <p:spPr>
          <a:xfrm>
            <a:off x="1986131" y="2944304"/>
            <a:ext cx="8219738" cy="830997"/>
          </a:xfrm>
          <a:prstGeom prst="rect">
            <a:avLst/>
          </a:prstGeom>
          <a:noFill/>
        </p:spPr>
        <p:txBody>
          <a:bodyPr wrap="square" rtlCol="0" anchor="ctr">
            <a:spAutoFit/>
          </a:bodyPr>
          <a:lstStyle/>
          <a:p>
            <a:pPr algn="ctr"/>
            <a:r>
              <a:rPr lang="en-US" sz="4800" b="0" dirty="0" smtClean="0">
                <a:latin typeface="+mj-lt"/>
              </a:rPr>
              <a:t>oregongoestocollege.org</a:t>
            </a:r>
          </a:p>
        </p:txBody>
      </p:sp>
      <p:sp>
        <p:nvSpPr>
          <p:cNvPr id="7" name="Text Placeholder 4"/>
          <p:cNvSpPr>
            <a:spLocks noGrp="1"/>
          </p:cNvSpPr>
          <p:nvPr>
            <p:ph type="body" sz="quarter" idx="13" hasCustomPrompt="1"/>
          </p:nvPr>
        </p:nvSpPr>
        <p:spPr>
          <a:xfrm>
            <a:off x="1464129" y="3962400"/>
            <a:ext cx="9263743" cy="641350"/>
          </a:xfrm>
        </p:spPr>
        <p:txBody>
          <a:bodyPr/>
          <a:lstStyle>
            <a:lvl1pPr marL="0" indent="0" algn="ctr">
              <a:buNone/>
              <a:defRPr baseline="0"/>
            </a:lvl1pPr>
          </a:lstStyle>
          <a:p>
            <a:pPr lvl="0"/>
            <a:r>
              <a:rPr lang="en-US" dirty="0" smtClean="0"/>
              <a:t>info@oregongoestocollege.org</a:t>
            </a:r>
            <a:endParaRPr lang="en-US" dirty="0"/>
          </a:p>
        </p:txBody>
      </p:sp>
      <p:sp>
        <p:nvSpPr>
          <p:cNvPr id="8" name="Text Placeholder 4"/>
          <p:cNvSpPr>
            <a:spLocks noGrp="1"/>
          </p:cNvSpPr>
          <p:nvPr>
            <p:ph type="body" sz="quarter" idx="14" hasCustomPrompt="1"/>
          </p:nvPr>
        </p:nvSpPr>
        <p:spPr>
          <a:xfrm>
            <a:off x="1464129" y="4754974"/>
            <a:ext cx="9263743" cy="655226"/>
          </a:xfrm>
        </p:spPr>
        <p:txBody>
          <a:bodyPr/>
          <a:lstStyle>
            <a:lvl1pPr marL="0" indent="0" algn="ctr">
              <a:buNone/>
              <a:defRPr baseline="0"/>
            </a:lvl1pPr>
          </a:lstStyle>
          <a:p>
            <a:pPr lvl="0"/>
            <a:r>
              <a:rPr lang="en-US" dirty="0" smtClean="0"/>
              <a:t>your.name@oregonstate.edu</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7320" y="1019845"/>
            <a:ext cx="1737360" cy="1737360"/>
          </a:xfrm>
          <a:prstGeom prst="rect">
            <a:avLst/>
          </a:prstGeom>
        </p:spPr>
      </p:pic>
    </p:spTree>
    <p:extLst>
      <p:ext uri="{BB962C8B-B14F-4D97-AF65-F5344CB8AC3E}">
        <p14:creationId xmlns:p14="http://schemas.microsoft.com/office/powerpoint/2010/main" val="194573111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Horizontal Picture with Title">
    <p:spTree>
      <p:nvGrpSpPr>
        <p:cNvPr id="1" name=""/>
        <p:cNvGrpSpPr/>
        <p:nvPr/>
      </p:nvGrpSpPr>
      <p:grpSpPr>
        <a:xfrm>
          <a:off x="0" y="0"/>
          <a:ext cx="0" cy="0"/>
          <a:chOff x="0" y="0"/>
          <a:chExt cx="0" cy="0"/>
        </a:xfrm>
      </p:grpSpPr>
      <p:sp>
        <p:nvSpPr>
          <p:cNvPr id="12" name="Right Triangle 11"/>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noChangeAspect="1"/>
          </p:cNvSpPr>
          <p:nvPr>
            <p:ph type="pic" idx="1"/>
          </p:nvPr>
        </p:nvSpPr>
        <p:spPr>
          <a:xfrm>
            <a:off x="0" y="1767840"/>
            <a:ext cx="12192000" cy="5090160"/>
          </a:xfrm>
          <a:custGeom>
            <a:avLst/>
            <a:gdLst>
              <a:gd name="connsiteX0" fmla="*/ 0 w 12192000"/>
              <a:gd name="connsiteY0" fmla="*/ 0 h 5090160"/>
              <a:gd name="connsiteX1" fmla="*/ 12192000 w 12192000"/>
              <a:gd name="connsiteY1" fmla="*/ 0 h 5090160"/>
              <a:gd name="connsiteX2" fmla="*/ 12192000 w 12192000"/>
              <a:gd name="connsiteY2" fmla="*/ 2804160 h 5090160"/>
              <a:gd name="connsiteX3" fmla="*/ 9906000 w 12192000"/>
              <a:gd name="connsiteY3" fmla="*/ 5090160 h 5090160"/>
              <a:gd name="connsiteX4" fmla="*/ 0 w 12192000"/>
              <a:gd name="connsiteY4" fmla="*/ 5090160 h 509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090160">
                <a:moveTo>
                  <a:pt x="0" y="0"/>
                </a:moveTo>
                <a:lnTo>
                  <a:pt x="12192000" y="0"/>
                </a:lnTo>
                <a:lnTo>
                  <a:pt x="12192000" y="2804160"/>
                </a:lnTo>
                <a:lnTo>
                  <a:pt x="9906000" y="5090160"/>
                </a:lnTo>
                <a:lnTo>
                  <a:pt x="0" y="5090160"/>
                </a:lnTo>
                <a:close/>
              </a:path>
            </a:pathLst>
          </a:custGeom>
          <a:solidFill>
            <a:schemeClr val="bg1">
              <a:lumMod val="85000"/>
            </a:schemeClr>
          </a:solidFill>
        </p:spPr>
        <p:txBody>
          <a:bodyPr wrap="square" lIns="274320" tIns="182880" anchor="t">
            <a:no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
        <p:nvSpPr>
          <p:cNvPr id="9" name="Text Placeholder 3"/>
          <p:cNvSpPr>
            <a:spLocks noGrp="1"/>
          </p:cNvSpPr>
          <p:nvPr>
            <p:ph type="body" sz="half" idx="2" hasCustomPrompt="1"/>
          </p:nvPr>
        </p:nvSpPr>
        <p:spPr>
          <a:xfrm rot="16200000">
            <a:off x="10352836" y="3100772"/>
            <a:ext cx="2722564" cy="446314"/>
          </a:xfrm>
        </p:spPr>
        <p:txBody>
          <a:bodyPr anchor="ctr">
            <a:normAutofit/>
          </a:bodyPr>
          <a:lstStyle>
            <a:lvl1pPr marL="0" indent="0" algn="l">
              <a:lnSpc>
                <a:spcPct val="100000"/>
              </a:lnSpc>
              <a:spcBef>
                <a:spcPts val="1000"/>
              </a:spcBef>
              <a:buNone/>
              <a:defRPr sz="105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Photo credit if needed</a:t>
            </a:r>
          </a:p>
        </p:txBody>
      </p:sp>
      <p:sp>
        <p:nvSpPr>
          <p:cNvPr id="8" name="Title 1"/>
          <p:cNvSpPr>
            <a:spLocks noGrp="1"/>
          </p:cNvSpPr>
          <p:nvPr>
            <p:ph type="title" hasCustomPrompt="1"/>
          </p:nvPr>
        </p:nvSpPr>
        <p:spPr>
          <a:xfrm>
            <a:off x="631368" y="693419"/>
            <a:ext cx="10946682" cy="731520"/>
          </a:xfrm>
        </p:spPr>
        <p:txBody>
          <a:bodyPr anchor="t">
            <a:noAutofit/>
          </a:bodyPr>
          <a:lstStyle>
            <a:lvl1pPr>
              <a:defRPr>
                <a:solidFill>
                  <a:schemeClr val="tx2"/>
                </a:solidFill>
              </a:defRPr>
            </a:lvl1pPr>
          </a:lstStyle>
          <a:p>
            <a:r>
              <a:rPr lang="en-US" dirty="0" smtClean="0"/>
              <a:t>Heading</a:t>
            </a:r>
            <a:endParaRPr lang="en-US" dirty="0"/>
          </a:p>
        </p:txBody>
      </p:sp>
    </p:spTree>
    <p:extLst>
      <p:ext uri="{BB962C8B-B14F-4D97-AF65-F5344CB8AC3E}">
        <p14:creationId xmlns:p14="http://schemas.microsoft.com/office/powerpoint/2010/main" val="33608468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ight Triangle 10"/>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31368" y="693419"/>
            <a:ext cx="10946682" cy="731520"/>
          </a:xfrm>
        </p:spPr>
        <p:txBody>
          <a:bodyPr wrap="square" anchor="t">
            <a:noAutofit/>
          </a:bodyPr>
          <a:lstStyle>
            <a:lvl1pPr>
              <a:defRPr/>
            </a:lvl1pPr>
          </a:lstStyle>
          <a:p>
            <a:r>
              <a:rPr lang="en-US" dirty="0" smtClean="0"/>
              <a:t>Heading</a:t>
            </a:r>
            <a:endParaRPr lang="en-US" dirty="0"/>
          </a:p>
        </p:txBody>
      </p:sp>
      <p:sp>
        <p:nvSpPr>
          <p:cNvPr id="3" name="Content Placeholder 2"/>
          <p:cNvSpPr>
            <a:spLocks noGrp="1"/>
          </p:cNvSpPr>
          <p:nvPr>
            <p:ph idx="1" hasCustomPrompt="1"/>
          </p:nvPr>
        </p:nvSpPr>
        <p:spPr>
          <a:xfrm>
            <a:off x="631368" y="1600200"/>
            <a:ext cx="10946682" cy="4495800"/>
          </a:xfrm>
        </p:spPr>
        <p:txBody>
          <a:bodyPr/>
          <a:lstStyle>
            <a:lvl1pPr marL="0" indent="0">
              <a:buFont typeface="Wingdings" panose="05000000000000000000" pitchFamily="2" charset="2"/>
              <a:buNone/>
              <a:defRPr/>
            </a:lvl1pPr>
            <a:lvl2pPr marL="228600" indent="0">
              <a:buNone/>
              <a:defRPr sz="3200"/>
            </a:lvl2pPr>
            <a:lvl3pPr marL="457200" indent="0">
              <a:buNone/>
              <a:defRPr sz="2800"/>
            </a:lvl3pPr>
            <a:lvl4pPr marL="685800" indent="0">
              <a:buNone/>
              <a:defRPr sz="2400"/>
            </a:lvl4pPr>
            <a:lvl5pPr marL="914400" indent="0">
              <a:buNone/>
              <a:defRPr sz="2000"/>
            </a:lvl5pPr>
          </a:lstStyle>
          <a:p>
            <a:pPr lvl="0"/>
            <a:r>
              <a:rPr lang="en-US" dirty="0" smtClean="0"/>
              <a:t>Click to type.</a:t>
            </a:r>
            <a:endParaRPr lang="en-US" dirty="0"/>
          </a:p>
        </p:txBody>
      </p:sp>
      <p:sp>
        <p:nvSpPr>
          <p:cNvPr id="8" name="Date Placeholder 7"/>
          <p:cNvSpPr>
            <a:spLocks noGrp="1"/>
          </p:cNvSpPr>
          <p:nvPr>
            <p:ph type="dt" sz="half" idx="10"/>
          </p:nvPr>
        </p:nvSpPr>
        <p:spPr/>
        <p:txBody>
          <a:bodyPr/>
          <a:lstStyle/>
          <a:p>
            <a:fld id="{96DFF08F-DC6B-4601-B491-B0F83F6DD2DA}" type="datetimeFigureOut">
              <a:rPr lang="en-US" smtClean="0"/>
              <a:pPr/>
              <a:t>7/16/2021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7" name="Text Placeholder 3"/>
          <p:cNvSpPr>
            <a:spLocks noGrp="1"/>
          </p:cNvSpPr>
          <p:nvPr>
            <p:ph type="body" sz="half" idx="13" hasCustomPrompt="1"/>
          </p:nvPr>
        </p:nvSpPr>
        <p:spPr>
          <a:xfrm>
            <a:off x="6995160" y="6223828"/>
            <a:ext cx="3254829" cy="365125"/>
          </a:xfrm>
        </p:spPr>
        <p:txBody>
          <a:bodyPr anchor="ctr">
            <a:normAutofit/>
          </a:bodyPr>
          <a:lstStyle>
            <a:lvl1pPr marL="0" indent="0" algn="r">
              <a:lnSpc>
                <a:spcPct val="100000"/>
              </a:lnSpc>
              <a:spcBef>
                <a:spcPts val="1000"/>
              </a:spcBef>
              <a:buNone/>
              <a:defRPr sz="1200" i="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Source if needed</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Snip Single Corner Rectangle 8"/>
          <p:cNvSpPr/>
          <p:nvPr userDrawn="1"/>
        </p:nvSpPr>
        <p:spPr>
          <a:xfrm flipV="1">
            <a:off x="0" y="0"/>
            <a:ext cx="12192000" cy="6858000"/>
          </a:xfrm>
          <a:prstGeom prst="snip1Rect">
            <a:avLst>
              <a:gd name="adj" fmla="val 3298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31368" y="2490968"/>
            <a:ext cx="10378440" cy="949667"/>
          </a:xfrm>
        </p:spPr>
        <p:txBody>
          <a:bodyPr anchor="t">
            <a:noAutofit/>
          </a:bodyPr>
          <a:lstStyle>
            <a:lvl1pPr algn="l">
              <a:lnSpc>
                <a:spcPct val="85000"/>
              </a:lnSpc>
              <a:defRPr sz="6600" b="0" cap="none" baseline="0">
                <a:solidFill>
                  <a:schemeClr val="bg1"/>
                </a:solidFill>
              </a:defRPr>
            </a:lvl1pPr>
          </a:lstStyle>
          <a:p>
            <a:r>
              <a:rPr lang="en-US" dirty="0" smtClean="0"/>
              <a:t>Section Header</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1" name="Text Placeholder 20"/>
          <p:cNvSpPr>
            <a:spLocks noGrp="1"/>
          </p:cNvSpPr>
          <p:nvPr>
            <p:ph type="body" sz="quarter" idx="14" hasCustomPrompt="1"/>
          </p:nvPr>
        </p:nvSpPr>
        <p:spPr>
          <a:xfrm>
            <a:off x="631368" y="1600200"/>
            <a:ext cx="731838" cy="731838"/>
          </a:xfrm>
          <a:solidFill>
            <a:schemeClr val="accent1"/>
          </a:solidFill>
        </p:spPr>
        <p:txBody>
          <a:bodyPr anchor="ctr">
            <a:normAutofit/>
          </a:bodyPr>
          <a:lstStyle>
            <a:lvl1pPr marL="0" indent="0" algn="ctr">
              <a:buNone/>
              <a:defRPr sz="4000" b="1">
                <a:solidFill>
                  <a:schemeClr val="bg1"/>
                </a:solidFill>
                <a:latin typeface="+mj-lt"/>
              </a:defRPr>
            </a:lvl1pPr>
          </a:lstStyle>
          <a:p>
            <a:pPr lvl="0"/>
            <a:r>
              <a:rPr lang="en-US" dirty="0" smtClean="0"/>
              <a:t>#</a:t>
            </a:r>
            <a:endParaRPr lang="en-US" dirty="0"/>
          </a:p>
        </p:txBody>
      </p:sp>
      <p:sp>
        <p:nvSpPr>
          <p:cNvPr id="8" name="Subtitle 2"/>
          <p:cNvSpPr>
            <a:spLocks noGrp="1"/>
          </p:cNvSpPr>
          <p:nvPr>
            <p:ph type="subTitle" idx="1" hasCustomPrompt="1"/>
          </p:nvPr>
        </p:nvSpPr>
        <p:spPr>
          <a:xfrm>
            <a:off x="631368" y="3526105"/>
            <a:ext cx="10458994" cy="870857"/>
          </a:xfrm>
        </p:spPr>
        <p:txBody>
          <a:bodyPr>
            <a:noAutofit/>
          </a:bodyPr>
          <a:lstStyle>
            <a:lvl1pPr marL="0" indent="0" algn="l">
              <a:buNone/>
              <a:defRPr sz="2800" spc="300" baseline="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SUBTITLE OR MORE INFO</a:t>
            </a:r>
            <a:endParaRPr lang="en-US" dirty="0"/>
          </a:p>
        </p:txBody>
      </p:sp>
    </p:spTree>
    <p:extLst>
      <p:ext uri="{BB962C8B-B14F-4D97-AF65-F5344CB8AC3E}">
        <p14:creationId xmlns:p14="http://schemas.microsoft.com/office/powerpoint/2010/main" val="2558402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9" name="Snip Single Corner Rectangle 8"/>
          <p:cNvSpPr/>
          <p:nvPr userDrawn="1"/>
        </p:nvSpPr>
        <p:spPr>
          <a:xfrm flipV="1">
            <a:off x="0" y="0"/>
            <a:ext cx="12192000" cy="6858000"/>
          </a:xfrm>
          <a:prstGeom prst="snip1Rect">
            <a:avLst>
              <a:gd name="adj" fmla="val 329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31368" y="2490968"/>
            <a:ext cx="10378440" cy="949667"/>
          </a:xfrm>
        </p:spPr>
        <p:txBody>
          <a:bodyPr anchor="t">
            <a:noAutofit/>
          </a:bodyPr>
          <a:lstStyle>
            <a:lvl1pPr algn="l">
              <a:lnSpc>
                <a:spcPct val="85000"/>
              </a:lnSpc>
              <a:defRPr sz="6600" b="0" cap="none" baseline="0">
                <a:solidFill>
                  <a:schemeClr val="bg1"/>
                </a:solidFill>
              </a:defRPr>
            </a:lvl1pPr>
          </a:lstStyle>
          <a:p>
            <a:r>
              <a:rPr lang="en-US" dirty="0" smtClean="0"/>
              <a:t>Section Header</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1" name="Text Placeholder 20"/>
          <p:cNvSpPr>
            <a:spLocks noGrp="1"/>
          </p:cNvSpPr>
          <p:nvPr>
            <p:ph type="body" sz="quarter" idx="14" hasCustomPrompt="1"/>
          </p:nvPr>
        </p:nvSpPr>
        <p:spPr>
          <a:xfrm>
            <a:off x="631368" y="1600200"/>
            <a:ext cx="731838" cy="731838"/>
          </a:xfrm>
          <a:solidFill>
            <a:schemeClr val="accent1"/>
          </a:solidFill>
        </p:spPr>
        <p:txBody>
          <a:bodyPr anchor="ctr">
            <a:normAutofit/>
          </a:bodyPr>
          <a:lstStyle>
            <a:lvl1pPr marL="0" indent="0" algn="ctr">
              <a:buNone/>
              <a:defRPr sz="4000" b="1">
                <a:solidFill>
                  <a:schemeClr val="bg1"/>
                </a:solidFill>
                <a:latin typeface="+mj-lt"/>
              </a:defRPr>
            </a:lvl1pPr>
          </a:lstStyle>
          <a:p>
            <a:pPr lvl="0"/>
            <a:r>
              <a:rPr lang="en-US" dirty="0" smtClean="0"/>
              <a:t>#</a:t>
            </a:r>
            <a:endParaRPr lang="en-US" dirty="0"/>
          </a:p>
        </p:txBody>
      </p:sp>
      <p:sp>
        <p:nvSpPr>
          <p:cNvPr id="8" name="Subtitle 2"/>
          <p:cNvSpPr>
            <a:spLocks noGrp="1"/>
          </p:cNvSpPr>
          <p:nvPr>
            <p:ph type="subTitle" idx="1" hasCustomPrompt="1"/>
          </p:nvPr>
        </p:nvSpPr>
        <p:spPr>
          <a:xfrm>
            <a:off x="631368" y="3526105"/>
            <a:ext cx="10458994" cy="870857"/>
          </a:xfrm>
        </p:spPr>
        <p:txBody>
          <a:bodyPr>
            <a:noAutofit/>
          </a:bodyPr>
          <a:lstStyle>
            <a:lvl1pPr marL="0" indent="0" algn="l">
              <a:buNone/>
              <a:defRPr sz="2800" spc="300" baseline="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SUBTITLE OR MORE INFO</a:t>
            </a:r>
            <a:endParaRPr lang="en-US" dirty="0"/>
          </a:p>
        </p:txBody>
      </p:sp>
    </p:spTree>
    <p:extLst>
      <p:ext uri="{BB962C8B-B14F-4D97-AF65-F5344CB8AC3E}">
        <p14:creationId xmlns:p14="http://schemas.microsoft.com/office/powerpoint/2010/main" val="348873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9" name="Right Triangle 8"/>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Single Corner Rectangle 9"/>
          <p:cNvSpPr/>
          <p:nvPr userDrawn="1"/>
        </p:nvSpPr>
        <p:spPr>
          <a:xfrm flipV="1">
            <a:off x="0" y="0"/>
            <a:ext cx="12192000" cy="6858000"/>
          </a:xfrm>
          <a:prstGeom prst="snip1Rect">
            <a:avLst>
              <a:gd name="adj" fmla="val 329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31364" y="1619787"/>
            <a:ext cx="10946686" cy="2595155"/>
          </a:xfrm>
        </p:spPr>
        <p:txBody>
          <a:bodyPr anchor="t">
            <a:noAutofit/>
          </a:bodyPr>
          <a:lstStyle>
            <a:lvl1pPr marL="346075" indent="-346075" algn="l">
              <a:lnSpc>
                <a:spcPct val="85000"/>
              </a:lnSpc>
              <a:buClr>
                <a:schemeClr val="tx2"/>
              </a:buClr>
              <a:buSzPct val="80000"/>
              <a:buFont typeface="Wingdings" panose="05000000000000000000" pitchFamily="2" charset="2"/>
              <a:buChar char="§"/>
              <a:defRPr sz="3600" b="0" cap="none" baseline="0">
                <a:solidFill>
                  <a:schemeClr val="tx1"/>
                </a:solidFill>
                <a:latin typeface="+mn-lt"/>
              </a:defRPr>
            </a:lvl1pPr>
          </a:lstStyle>
          <a:p>
            <a:r>
              <a:rPr lang="en-US" dirty="0" smtClean="0"/>
              <a:t>Click to type</a:t>
            </a:r>
            <a:endParaRPr lang="en-US" dirty="0"/>
          </a:p>
        </p:txBody>
      </p:sp>
      <p:sp>
        <p:nvSpPr>
          <p:cNvPr id="4" name="Date Placeholder 3"/>
          <p:cNvSpPr>
            <a:spLocks noGrp="1"/>
          </p:cNvSpPr>
          <p:nvPr>
            <p:ph type="dt" sz="half" idx="10"/>
          </p:nvPr>
        </p:nvSpPr>
        <p:spPr>
          <a:xfrm>
            <a:off x="622659" y="6223828"/>
            <a:ext cx="1371600" cy="365125"/>
          </a:xfrm>
        </p:spPr>
        <p:txBody>
          <a:bodyPr/>
          <a:lstStyle/>
          <a:p>
            <a:fld id="{96DFF08F-DC6B-4601-B491-B0F83F6DD2DA}" type="datetimeFigureOut">
              <a:rPr lang="en-US" dirty="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07370" y="6223828"/>
            <a:ext cx="1079389" cy="365125"/>
          </a:xfrm>
        </p:spPr>
        <p:txBody>
          <a:bodyPr/>
          <a:lstStyle>
            <a:lvl1pPr>
              <a:defRPr>
                <a:solidFill>
                  <a:schemeClr val="tx1"/>
                </a:solidFill>
              </a:defRPr>
            </a:lvl1pPr>
          </a:lstStyle>
          <a:p>
            <a:fld id="{4FAB73BC-B049-4115-A692-8D63A059BFB8}" type="slidenum">
              <a:rPr lang="en-US" smtClean="0"/>
              <a:pPr/>
              <a:t>‹#›</a:t>
            </a:fld>
            <a:endParaRPr lang="en-US" dirty="0"/>
          </a:p>
        </p:txBody>
      </p:sp>
      <p:sp>
        <p:nvSpPr>
          <p:cNvPr id="8" name="TextBox 7"/>
          <p:cNvSpPr txBox="1"/>
          <p:nvPr userDrawn="1"/>
        </p:nvSpPr>
        <p:spPr>
          <a:xfrm>
            <a:off x="631364" y="685792"/>
            <a:ext cx="731520" cy="731520"/>
          </a:xfrm>
          <a:prstGeom prst="rect">
            <a:avLst/>
          </a:prstGeom>
          <a:solidFill>
            <a:schemeClr val="accent2"/>
          </a:solidFill>
        </p:spPr>
        <p:txBody>
          <a:bodyPr wrap="square" rtlCol="0">
            <a:spAutoFit/>
          </a:bodyPr>
          <a:lstStyle/>
          <a:p>
            <a:pPr algn="ctr"/>
            <a:r>
              <a:rPr lang="en-US" sz="4000" dirty="0" smtClean="0">
                <a:solidFill>
                  <a:schemeClr val="bg1"/>
                </a:solidFill>
                <a:sym typeface="Webdings" panose="05030102010509060703" pitchFamily="18" charset="2"/>
              </a:rPr>
              <a:t></a:t>
            </a:r>
            <a:endParaRPr lang="en-US" sz="4000" dirty="0">
              <a:solidFill>
                <a:schemeClr val="bg1"/>
              </a:solidFill>
            </a:endParaRPr>
          </a:p>
        </p:txBody>
      </p:sp>
      <p:sp>
        <p:nvSpPr>
          <p:cNvPr id="7" name="Text Placeholder 6"/>
          <p:cNvSpPr>
            <a:spLocks noGrp="1"/>
          </p:cNvSpPr>
          <p:nvPr>
            <p:ph type="body" sz="quarter" idx="13" hasCustomPrompt="1"/>
          </p:nvPr>
        </p:nvSpPr>
        <p:spPr>
          <a:xfrm>
            <a:off x="1460674" y="685029"/>
            <a:ext cx="10117376" cy="731837"/>
          </a:xfrm>
        </p:spPr>
        <p:txBody>
          <a:bodyPr anchor="t"/>
          <a:lstStyle>
            <a:lvl1pPr marL="0" indent="0">
              <a:buNone/>
              <a:defRPr sz="4000">
                <a:solidFill>
                  <a:schemeClr val="tx2"/>
                </a:solidFill>
                <a:latin typeface="+mj-lt"/>
              </a:defRPr>
            </a:lvl1pPr>
          </a:lstStyle>
          <a:p>
            <a:pPr lvl="0"/>
            <a:r>
              <a:rPr lang="en-US" dirty="0" smtClean="0"/>
              <a:t>Heading</a:t>
            </a:r>
          </a:p>
        </p:txBody>
      </p:sp>
    </p:spTree>
    <p:extLst>
      <p:ext uri="{BB962C8B-B14F-4D97-AF65-F5344CB8AC3E}">
        <p14:creationId xmlns:p14="http://schemas.microsoft.com/office/powerpoint/2010/main" val="3998440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ight Triangle 8"/>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hasCustomPrompt="1"/>
          </p:nvPr>
        </p:nvSpPr>
        <p:spPr/>
        <p:txBody>
          <a:bodyPr anchor="t">
            <a:noAutofit/>
          </a:bodyPr>
          <a:lstStyle>
            <a:lvl1pPr>
              <a:defRPr/>
            </a:lvl1pPr>
          </a:lstStyle>
          <a:p>
            <a:r>
              <a:rPr lang="en-US" dirty="0" smtClean="0"/>
              <a:t>Heading</a:t>
            </a:r>
            <a:endParaRPr lang="en-US" dirty="0"/>
          </a:p>
        </p:txBody>
      </p:sp>
      <p:sp>
        <p:nvSpPr>
          <p:cNvPr id="3" name="Content Placeholder 2"/>
          <p:cNvSpPr>
            <a:spLocks noGrp="1"/>
          </p:cNvSpPr>
          <p:nvPr>
            <p:ph sz="half" idx="1" hasCustomPrompt="1"/>
          </p:nvPr>
        </p:nvSpPr>
        <p:spPr>
          <a:xfrm>
            <a:off x="609600" y="1600201"/>
            <a:ext cx="5259572" cy="4480560"/>
          </a:xfrm>
        </p:spPr>
        <p:txBody>
          <a:bodyPr>
            <a:noAutofit/>
          </a:bodyPr>
          <a:lstStyle>
            <a:lvl1pPr marL="0" indent="0">
              <a:buFont typeface="Wingdings" panose="05000000000000000000" pitchFamily="2" charset="2"/>
              <a:buNone/>
              <a:defRPr sz="3600"/>
            </a:lvl1pPr>
            <a:lvl2pPr>
              <a:defRPr sz="3200"/>
            </a:lvl2pPr>
            <a:lvl3pPr>
              <a:defRPr sz="2800"/>
            </a:lvl3pPr>
            <a:lvl4pPr>
              <a:defRPr sz="2400"/>
            </a:lvl4pPr>
            <a:lvl5pPr>
              <a:defRPr sz="2000"/>
            </a:lvl5pPr>
            <a:lvl6pPr>
              <a:defRPr sz="1600"/>
            </a:lvl6pPr>
            <a:lvl7pPr>
              <a:defRPr sz="1600"/>
            </a:lvl7pPr>
            <a:lvl8pPr>
              <a:defRPr sz="1600"/>
            </a:lvl8pPr>
            <a:lvl9pPr>
              <a:defRPr sz="1600"/>
            </a:lvl9pPr>
          </a:lstStyle>
          <a:p>
            <a:pPr lvl="0"/>
            <a:r>
              <a:rPr lang="en-US" dirty="0" smtClean="0"/>
              <a:t>Click to type.</a:t>
            </a:r>
          </a:p>
        </p:txBody>
      </p:sp>
      <p:sp>
        <p:nvSpPr>
          <p:cNvPr id="4" name="Content Placeholder 3"/>
          <p:cNvSpPr>
            <a:spLocks noGrp="1"/>
          </p:cNvSpPr>
          <p:nvPr>
            <p:ph sz="half" idx="2" hasCustomPrompt="1"/>
          </p:nvPr>
        </p:nvSpPr>
        <p:spPr>
          <a:xfrm>
            <a:off x="6326372" y="1600200"/>
            <a:ext cx="5251677" cy="4480560"/>
          </a:xfrm>
        </p:spPr>
        <p:txBody>
          <a:bodyPr/>
          <a:lstStyle>
            <a:lvl1pPr marL="0" indent="0">
              <a:buFont typeface="Wingdings" panose="05000000000000000000" pitchFamily="2" charset="2"/>
              <a:buNone/>
              <a:defRPr sz="3600"/>
            </a:lvl1pPr>
            <a:lvl2pPr marL="228600" indent="0">
              <a:buNone/>
              <a:defRPr sz="3200"/>
            </a:lvl2pPr>
            <a:lvl3pPr>
              <a:defRPr sz="2800"/>
            </a:lvl3pPr>
            <a:lvl4pPr>
              <a:defRPr sz="2400"/>
            </a:lvl4pPr>
            <a:lvl5pPr>
              <a:defRPr sz="2000"/>
            </a:lvl5pPr>
            <a:lvl6pPr>
              <a:defRPr sz="1600"/>
            </a:lvl6pPr>
            <a:lvl7pPr>
              <a:defRPr sz="1600"/>
            </a:lvl7pPr>
            <a:lvl8pPr>
              <a:defRPr sz="1600"/>
            </a:lvl8pPr>
            <a:lvl9pPr>
              <a:defRPr sz="1600"/>
            </a:lvl9pPr>
          </a:lstStyle>
          <a:p>
            <a:pPr lvl="0"/>
            <a:r>
              <a:rPr lang="en-US" dirty="0" smtClean="0"/>
              <a:t>Click to type</a:t>
            </a:r>
            <a:r>
              <a:rPr lang="en-US" dirty="0"/>
              <a:t>.</a:t>
            </a:r>
            <a:endParaRPr lang="en-US" dirty="0" smtClean="0"/>
          </a:p>
        </p:txBody>
      </p:sp>
      <p:sp>
        <p:nvSpPr>
          <p:cNvPr id="5" name="Date Placeholder 4"/>
          <p:cNvSpPr>
            <a:spLocks noGrp="1"/>
          </p:cNvSpPr>
          <p:nvPr>
            <p:ph type="dt" sz="half" idx="10"/>
          </p:nvPr>
        </p:nvSpPr>
        <p:spPr/>
        <p:txBody>
          <a:bodyPr/>
          <a:lstStyle/>
          <a:p>
            <a:fld id="{96DFF08F-DC6B-4601-B491-B0F83F6DD2DA}" type="datetimeFigureOut">
              <a:rPr lang="en-US" dirty="0"/>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092452" y="0"/>
            <a:ext cx="609954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96DFF08F-DC6B-4601-B491-B0F83F6DD2DA}" type="datetimeFigureOut">
              <a:rPr lang="en-US" dirty="0"/>
              <a:t>7/16/2021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11" name="Content Placeholder 3"/>
          <p:cNvSpPr>
            <a:spLocks noGrp="1"/>
          </p:cNvSpPr>
          <p:nvPr>
            <p:ph sz="half" idx="13" hasCustomPrompt="1"/>
          </p:nvPr>
        </p:nvSpPr>
        <p:spPr>
          <a:xfrm>
            <a:off x="631368" y="1600200"/>
            <a:ext cx="5234260" cy="4501058"/>
          </a:xfrm>
        </p:spPr>
        <p:txBody>
          <a:bodyPr/>
          <a:lstStyle>
            <a:lvl1pPr marL="0" indent="0">
              <a:buFont typeface="Wingdings" panose="05000000000000000000" pitchFamily="2" charset="2"/>
              <a:buNone/>
              <a:defRPr sz="3600"/>
            </a:lvl1pPr>
            <a:lvl2pPr>
              <a:defRPr sz="3200"/>
            </a:lvl2pPr>
            <a:lvl3pPr>
              <a:defRPr sz="2800"/>
            </a:lvl3pPr>
            <a:lvl4pPr>
              <a:defRPr sz="2400"/>
            </a:lvl4pPr>
            <a:lvl5pPr>
              <a:defRPr sz="2000"/>
            </a:lvl5pPr>
            <a:lvl6pPr>
              <a:defRPr sz="1600"/>
            </a:lvl6pPr>
            <a:lvl7pPr>
              <a:defRPr sz="1600"/>
            </a:lvl7pPr>
            <a:lvl8pPr>
              <a:defRPr sz="1600"/>
            </a:lvl8pPr>
            <a:lvl9pPr>
              <a:defRPr sz="1600"/>
            </a:lvl9pPr>
          </a:lstStyle>
          <a:p>
            <a:pPr lvl="0"/>
            <a:r>
              <a:rPr lang="en-US" dirty="0" smtClean="0"/>
              <a:t>Click to type.</a:t>
            </a:r>
            <a:endParaRPr lang="en-US" dirty="0"/>
          </a:p>
        </p:txBody>
      </p:sp>
      <p:sp>
        <p:nvSpPr>
          <p:cNvPr id="14" name="Title 7"/>
          <p:cNvSpPr>
            <a:spLocks noGrp="1"/>
          </p:cNvSpPr>
          <p:nvPr>
            <p:ph type="title" hasCustomPrompt="1"/>
          </p:nvPr>
        </p:nvSpPr>
        <p:spPr>
          <a:xfrm>
            <a:off x="631368" y="693419"/>
            <a:ext cx="5234260" cy="731520"/>
          </a:xfrm>
        </p:spPr>
        <p:txBody>
          <a:bodyPr anchor="t">
            <a:noAutofit/>
          </a:bodyPr>
          <a:lstStyle>
            <a:lvl1pPr>
              <a:defRPr/>
            </a:lvl1pPr>
          </a:lstStyle>
          <a:p>
            <a:r>
              <a:rPr lang="en-US" dirty="0" smtClean="0"/>
              <a:t>Heading</a:t>
            </a:r>
            <a:endParaRPr lang="en-US" dirty="0"/>
          </a:p>
        </p:txBody>
      </p:sp>
      <p:sp>
        <p:nvSpPr>
          <p:cNvPr id="15" name="Content Placeholder 3"/>
          <p:cNvSpPr>
            <a:spLocks noGrp="1"/>
          </p:cNvSpPr>
          <p:nvPr>
            <p:ph sz="half" idx="14" hasCustomPrompt="1"/>
          </p:nvPr>
        </p:nvSpPr>
        <p:spPr>
          <a:xfrm>
            <a:off x="6448482" y="1600200"/>
            <a:ext cx="5164588" cy="4501058"/>
          </a:xfrm>
        </p:spPr>
        <p:txBody>
          <a:bodyPr/>
          <a:lstStyle>
            <a:lvl1pPr marL="0" indent="0">
              <a:buClr>
                <a:schemeClr val="bg1"/>
              </a:buClr>
              <a:buFont typeface="Wingdings" panose="05000000000000000000" pitchFamily="2" charset="2"/>
              <a:buNone/>
              <a:defRPr sz="3600">
                <a:solidFill>
                  <a:schemeClr val="bg1"/>
                </a:solidFill>
              </a:defRPr>
            </a:lvl1pPr>
            <a:lvl2pPr>
              <a:defRPr sz="3200"/>
            </a:lvl2pPr>
            <a:lvl3pPr>
              <a:defRPr sz="2800"/>
            </a:lvl3pPr>
            <a:lvl4pPr>
              <a:defRPr sz="2400"/>
            </a:lvl4pPr>
            <a:lvl5pPr>
              <a:defRPr sz="2000"/>
            </a:lvl5pPr>
            <a:lvl6pPr>
              <a:defRPr sz="1600"/>
            </a:lvl6pPr>
            <a:lvl7pPr>
              <a:defRPr sz="1600"/>
            </a:lvl7pPr>
            <a:lvl8pPr>
              <a:defRPr sz="1600"/>
            </a:lvl8pPr>
            <a:lvl9pPr>
              <a:defRPr sz="1600"/>
            </a:lvl9pPr>
          </a:lstStyle>
          <a:p>
            <a:pPr lvl="0"/>
            <a:r>
              <a:rPr lang="en-US" dirty="0" smtClean="0"/>
              <a:t>Click to type.</a:t>
            </a:r>
            <a:endParaRPr lang="en-US" dirty="0"/>
          </a:p>
        </p:txBody>
      </p:sp>
      <p:sp>
        <p:nvSpPr>
          <p:cNvPr id="3" name="Text Placeholder 2"/>
          <p:cNvSpPr>
            <a:spLocks noGrp="1"/>
          </p:cNvSpPr>
          <p:nvPr>
            <p:ph type="body" sz="quarter" idx="15" hasCustomPrompt="1"/>
          </p:nvPr>
        </p:nvSpPr>
        <p:spPr>
          <a:xfrm>
            <a:off x="6446710" y="693419"/>
            <a:ext cx="5166360" cy="731520"/>
          </a:xfrm>
        </p:spPr>
        <p:txBody>
          <a:bodyPr anchor="t"/>
          <a:lstStyle>
            <a:lvl1pPr marL="0" indent="0">
              <a:buNone/>
              <a:defRPr sz="4000">
                <a:solidFill>
                  <a:schemeClr val="bg1"/>
                </a:solidFill>
                <a:latin typeface="+mj-lt"/>
              </a:defRPr>
            </a:lvl1pPr>
          </a:lstStyle>
          <a:p>
            <a:pPr lvl="0"/>
            <a:r>
              <a:rPr lang="en-US" dirty="0" smtClean="0"/>
              <a:t>Heading</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Right Triangle 11"/>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6DFF08F-DC6B-4601-B491-B0F83F6DD2DA}" type="datetimeFigureOut">
              <a:rPr lang="en-US" dirty="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7" name="Title 1"/>
          <p:cNvSpPr txBox="1">
            <a:spLocks/>
          </p:cNvSpPr>
          <p:nvPr userDrawn="1"/>
        </p:nvSpPr>
        <p:spPr>
          <a:xfrm rot="10800000">
            <a:off x="9135309" y="3149965"/>
            <a:ext cx="2552523"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4400" kern="1200">
                <a:solidFill>
                  <a:schemeClr val="tx2"/>
                </a:solidFill>
                <a:latin typeface="+mj-lt"/>
                <a:ea typeface="+mj-ea"/>
                <a:cs typeface="+mj-cs"/>
              </a:defRPr>
            </a:lvl1pPr>
          </a:lstStyle>
          <a:p>
            <a:r>
              <a:rPr lang="en-US" sz="28700" dirty="0" smtClean="0">
                <a:solidFill>
                  <a:schemeClr val="accent2"/>
                </a:solidFill>
              </a:rPr>
              <a:t>“</a:t>
            </a:r>
            <a:endParaRPr lang="en-US" sz="28700" dirty="0">
              <a:solidFill>
                <a:schemeClr val="accent2"/>
              </a:solidFill>
            </a:endParaRPr>
          </a:p>
        </p:txBody>
      </p:sp>
      <p:sp>
        <p:nvSpPr>
          <p:cNvPr id="10" name="Title 1"/>
          <p:cNvSpPr txBox="1">
            <a:spLocks/>
          </p:cNvSpPr>
          <p:nvPr userDrawn="1"/>
        </p:nvSpPr>
        <p:spPr>
          <a:xfrm>
            <a:off x="363228" y="1856750"/>
            <a:ext cx="2552523"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4400" kern="1200">
                <a:solidFill>
                  <a:schemeClr val="tx2"/>
                </a:solidFill>
                <a:latin typeface="+mj-lt"/>
                <a:ea typeface="+mj-ea"/>
                <a:cs typeface="+mj-cs"/>
              </a:defRPr>
            </a:lvl1pPr>
          </a:lstStyle>
          <a:p>
            <a:r>
              <a:rPr lang="en-US" sz="28700" dirty="0" smtClean="0">
                <a:solidFill>
                  <a:schemeClr val="accent2"/>
                </a:solidFill>
              </a:rPr>
              <a:t>“</a:t>
            </a:r>
            <a:endParaRPr lang="en-US" sz="28700" dirty="0">
              <a:solidFill>
                <a:schemeClr val="accent2"/>
              </a:solidFill>
            </a:endParaRPr>
          </a:p>
        </p:txBody>
      </p:sp>
      <p:sp>
        <p:nvSpPr>
          <p:cNvPr id="11" name="Text Placeholder 3"/>
          <p:cNvSpPr>
            <a:spLocks noGrp="1"/>
          </p:cNvSpPr>
          <p:nvPr>
            <p:ph type="body" sz="half" idx="2" hasCustomPrompt="1"/>
          </p:nvPr>
        </p:nvSpPr>
        <p:spPr>
          <a:xfrm>
            <a:off x="701040" y="1600200"/>
            <a:ext cx="10789920" cy="3267892"/>
          </a:xfrm>
        </p:spPr>
        <p:txBody>
          <a:bodyPr anchor="ctr">
            <a:noAutofit/>
          </a:bodyPr>
          <a:lstStyle>
            <a:lvl1pPr marL="0" indent="0" algn="ctr">
              <a:lnSpc>
                <a:spcPct val="100000"/>
              </a:lnSpc>
              <a:spcBef>
                <a:spcPts val="1000"/>
              </a:spcBef>
              <a:buNone/>
              <a:defRPr sz="4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Quote</a:t>
            </a:r>
          </a:p>
        </p:txBody>
      </p:sp>
      <p:sp>
        <p:nvSpPr>
          <p:cNvPr id="13" name="Text Placeholder 12"/>
          <p:cNvSpPr>
            <a:spLocks noGrp="1"/>
          </p:cNvSpPr>
          <p:nvPr>
            <p:ph type="body" sz="quarter" idx="13" hasCustomPrompt="1"/>
          </p:nvPr>
        </p:nvSpPr>
        <p:spPr>
          <a:xfrm>
            <a:off x="2514600" y="5255270"/>
            <a:ext cx="7162800" cy="510304"/>
          </a:xfrm>
        </p:spPr>
        <p:txBody>
          <a:bodyPr/>
          <a:lstStyle>
            <a:lvl1pPr marL="0" indent="0" algn="ctr">
              <a:buNone/>
              <a:defRPr sz="2000" i="1" baseline="0"/>
            </a:lvl1pPr>
          </a:lstStyle>
          <a:p>
            <a:pPr lvl="0"/>
            <a:r>
              <a:rPr lang="en-US" i="1" dirty="0" smtClean="0"/>
              <a:t>Author of quote</a:t>
            </a:r>
            <a:endParaRPr lang="en-US" dirty="0"/>
          </a:p>
        </p:txBody>
      </p:sp>
      <p:cxnSp>
        <p:nvCxnSpPr>
          <p:cNvPr id="15" name="Straight Connector 14"/>
          <p:cNvCxnSpPr/>
          <p:nvPr userDrawn="1"/>
        </p:nvCxnSpPr>
        <p:spPr>
          <a:xfrm>
            <a:off x="4859383" y="5111938"/>
            <a:ext cx="259515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7544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Number">
    <p:spTree>
      <p:nvGrpSpPr>
        <p:cNvPr id="1" name=""/>
        <p:cNvGrpSpPr/>
        <p:nvPr/>
      </p:nvGrpSpPr>
      <p:grpSpPr>
        <a:xfrm>
          <a:off x="0" y="0"/>
          <a:ext cx="0" cy="0"/>
          <a:chOff x="0" y="0"/>
          <a:chExt cx="0" cy="0"/>
        </a:xfrm>
      </p:grpSpPr>
      <p:sp>
        <p:nvSpPr>
          <p:cNvPr id="9" name="Right Triangle 8"/>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6DFF08F-DC6B-4601-B491-B0F83F6DD2DA}" type="datetimeFigureOut">
              <a:rPr lang="en-US" dirty="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11" name="Text Placeholder 3"/>
          <p:cNvSpPr>
            <a:spLocks noGrp="1"/>
          </p:cNvSpPr>
          <p:nvPr>
            <p:ph type="body" sz="half" idx="2" hasCustomPrompt="1"/>
          </p:nvPr>
        </p:nvSpPr>
        <p:spPr>
          <a:xfrm>
            <a:off x="701040" y="3811822"/>
            <a:ext cx="10789920" cy="1056269"/>
          </a:xfrm>
        </p:spPr>
        <p:txBody>
          <a:bodyPr anchor="ctr">
            <a:noAutofit/>
          </a:bodyPr>
          <a:lstStyle>
            <a:lvl1pPr marL="0" indent="0" algn="ctr">
              <a:lnSpc>
                <a:spcPct val="100000"/>
              </a:lnSpc>
              <a:spcBef>
                <a:spcPts val="1000"/>
              </a:spcBef>
              <a:buNone/>
              <a:defRPr sz="4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cxnSp>
        <p:nvCxnSpPr>
          <p:cNvPr id="15" name="Straight Connector 14"/>
          <p:cNvCxnSpPr/>
          <p:nvPr userDrawn="1"/>
        </p:nvCxnSpPr>
        <p:spPr>
          <a:xfrm>
            <a:off x="4859383" y="5111938"/>
            <a:ext cx="259515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hasCustomPrompt="1"/>
          </p:nvPr>
        </p:nvSpPr>
        <p:spPr>
          <a:xfrm>
            <a:off x="701040" y="1211263"/>
            <a:ext cx="10789285" cy="2459037"/>
          </a:xfrm>
        </p:spPr>
        <p:txBody>
          <a:bodyPr/>
          <a:lstStyle>
            <a:lvl1pPr marL="0" indent="0" algn="ctr">
              <a:buNone/>
              <a:defRPr sz="19900">
                <a:solidFill>
                  <a:schemeClr val="accent2"/>
                </a:solidFill>
                <a:latin typeface="+mj-lt"/>
              </a:defRPr>
            </a:lvl1pPr>
            <a:lvl2pPr>
              <a:defRPr sz="19900">
                <a:solidFill>
                  <a:schemeClr val="tx2"/>
                </a:solidFill>
                <a:latin typeface="+mj-lt"/>
              </a:defRPr>
            </a:lvl2pPr>
            <a:lvl3pPr>
              <a:defRPr sz="19900">
                <a:solidFill>
                  <a:schemeClr val="tx2"/>
                </a:solidFill>
                <a:latin typeface="+mj-lt"/>
              </a:defRPr>
            </a:lvl3pPr>
            <a:lvl4pPr>
              <a:defRPr sz="19900">
                <a:solidFill>
                  <a:schemeClr val="tx2"/>
                </a:solidFill>
                <a:latin typeface="+mj-lt"/>
              </a:defRPr>
            </a:lvl4pPr>
            <a:lvl5pPr>
              <a:defRPr sz="19900">
                <a:solidFill>
                  <a:schemeClr val="tx2"/>
                </a:solidFill>
                <a:latin typeface="+mj-lt"/>
              </a:defRPr>
            </a:lvl5pPr>
          </a:lstStyle>
          <a:p>
            <a:pPr lvl="0"/>
            <a:r>
              <a:rPr lang="en-US" dirty="0" smtClean="0"/>
              <a:t>#</a:t>
            </a:r>
            <a:endParaRPr lang="en-US" dirty="0"/>
          </a:p>
        </p:txBody>
      </p:sp>
      <p:sp>
        <p:nvSpPr>
          <p:cNvPr id="16" name="Text Placeholder 3"/>
          <p:cNvSpPr>
            <a:spLocks noGrp="1"/>
          </p:cNvSpPr>
          <p:nvPr>
            <p:ph type="body" sz="half" idx="15" hasCustomPrompt="1"/>
          </p:nvPr>
        </p:nvSpPr>
        <p:spPr>
          <a:xfrm>
            <a:off x="6995160" y="6223828"/>
            <a:ext cx="3063240" cy="365125"/>
          </a:xfrm>
        </p:spPr>
        <p:txBody>
          <a:bodyPr anchor="ctr">
            <a:normAutofit/>
          </a:bodyPr>
          <a:lstStyle>
            <a:lvl1pPr marL="0" indent="0" algn="r">
              <a:lnSpc>
                <a:spcPct val="100000"/>
              </a:lnSpc>
              <a:spcBef>
                <a:spcPts val="1000"/>
              </a:spcBef>
              <a:buNone/>
              <a:defRPr sz="1200" i="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Source if needed</a:t>
            </a:r>
          </a:p>
        </p:txBody>
      </p:sp>
    </p:spTree>
    <p:extLst>
      <p:ext uri="{BB962C8B-B14F-4D97-AF65-F5344CB8AC3E}">
        <p14:creationId xmlns:p14="http://schemas.microsoft.com/office/powerpoint/2010/main" val="34645746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693419"/>
            <a:ext cx="10972800" cy="73152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475349"/>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31368" y="6223828"/>
            <a:ext cx="1371600"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smtClean="0"/>
              <a:pPr/>
              <a:t>7/16/2021</a:t>
            </a:fld>
            <a:endParaRPr lang="en-US" dirty="0"/>
          </a:p>
        </p:txBody>
      </p:sp>
      <p:sp>
        <p:nvSpPr>
          <p:cNvPr id="5" name="Footer Placeholder 4"/>
          <p:cNvSpPr>
            <a:spLocks noGrp="1"/>
          </p:cNvSpPr>
          <p:nvPr>
            <p:ph type="ftr" sz="quarter" idx="3"/>
          </p:nvPr>
        </p:nvSpPr>
        <p:spPr>
          <a:xfrm>
            <a:off x="2175013" y="6223828"/>
            <a:ext cx="4717774" cy="365125"/>
          </a:xfrm>
          <a:prstGeom prst="rect">
            <a:avLst/>
          </a:prstGeom>
        </p:spPr>
        <p:txBody>
          <a:bodyPr vert="horz" lIns="91440" tIns="45720" rIns="91440" bIns="45720" rtlCol="0" anchor="ctr"/>
          <a:lstStyle>
            <a:lvl1pPr algn="l">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10498661" y="6223828"/>
            <a:ext cx="1079389"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97" r:id="rId3"/>
    <p:sldLayoutId id="2147483710" r:id="rId4"/>
    <p:sldLayoutId id="2147483706" r:id="rId5"/>
    <p:sldLayoutId id="2147483688" r:id="rId6"/>
    <p:sldLayoutId id="2147483689" r:id="rId7"/>
    <p:sldLayoutId id="2147483696" r:id="rId8"/>
    <p:sldLayoutId id="2147483707" r:id="rId9"/>
    <p:sldLayoutId id="2147483693" r:id="rId10"/>
    <p:sldLayoutId id="2147483694" r:id="rId11"/>
    <p:sldLayoutId id="2147483701" r:id="rId12"/>
    <p:sldLayoutId id="2147483690" r:id="rId13"/>
    <p:sldLayoutId id="2147483691" r:id="rId14"/>
    <p:sldLayoutId id="2147483702" r:id="rId15"/>
    <p:sldLayoutId id="2147483709" r:id="rId16"/>
    <p:sldLayoutId id="2147483705" r:id="rId17"/>
    <p:sldLayoutId id="2147483711" r:id="rId18"/>
  </p:sldLayoutIdLst>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84163" indent="-284163" algn="l" defTabSz="914400" rtl="0" eaLnBrk="1" latinLnBrk="0" hangingPunct="1">
        <a:lnSpc>
          <a:spcPct val="90000"/>
        </a:lnSpc>
        <a:spcBef>
          <a:spcPts val="1400"/>
        </a:spcBef>
        <a:buClr>
          <a:schemeClr val="accent1"/>
        </a:buClr>
        <a:buSzPct val="80000"/>
        <a:buFont typeface="Wingdings" panose="05000000000000000000" pitchFamily="2" charset="2"/>
        <a:buChar char="§"/>
        <a:defRPr sz="36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tx2"/>
        </a:buClr>
        <a:buSzPct val="80000"/>
        <a:buFont typeface="Wingdings" panose="05000000000000000000" pitchFamily="2" charset="2"/>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SzPct val="80000"/>
        <a:buFont typeface="Wingdings" panose="05000000000000000000" pitchFamily="2" charset="2"/>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0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LScvwhKn3-o"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a:t>
            </a:r>
            <a:endParaRPr lang="en-US" dirty="0"/>
          </a:p>
        </p:txBody>
      </p:sp>
      <p:sp>
        <p:nvSpPr>
          <p:cNvPr id="3" name="Content Placeholder 2"/>
          <p:cNvSpPr>
            <a:spLocks noGrp="1"/>
          </p:cNvSpPr>
          <p:nvPr>
            <p:ph idx="1"/>
          </p:nvPr>
        </p:nvSpPr>
        <p:spPr/>
        <p:txBody>
          <a:bodyPr/>
          <a:lstStyle/>
          <a:p>
            <a:r>
              <a:rPr lang="en-US" sz="3200" b="1" dirty="0">
                <a:latin typeface="Franklin Gothic Medium" panose="020B0603020102020204" pitchFamily="34" charset="0"/>
              </a:rPr>
              <a:t>Materials </a:t>
            </a:r>
            <a:r>
              <a:rPr lang="en-US" sz="3200" b="1" dirty="0" smtClean="0">
                <a:latin typeface="Franklin Gothic Medium" panose="020B0603020102020204" pitchFamily="34" charset="0"/>
              </a:rPr>
              <a:t>needed</a:t>
            </a:r>
            <a:r>
              <a:rPr lang="en-US" sz="3200" b="1" dirty="0">
                <a:latin typeface="Franklin Gothic Medium" panose="020B0603020102020204" pitchFamily="34" charset="0"/>
              </a:rPr>
              <a:t>:</a:t>
            </a:r>
          </a:p>
          <a:p>
            <a:pPr marL="457200" indent="-282575">
              <a:buFont typeface="Arial" panose="020B0604020202020204" pitchFamily="34" charset="0"/>
              <a:buChar char="•"/>
            </a:pPr>
            <a:r>
              <a:rPr lang="en-US" sz="3200" dirty="0">
                <a:latin typeface="Franklin Gothic Medium" panose="020B0603020102020204" pitchFamily="34" charset="0"/>
              </a:rPr>
              <a:t>Power Point Presentation + Computer + Projector</a:t>
            </a:r>
          </a:p>
          <a:p>
            <a:pPr marL="457200" indent="-282575">
              <a:buFont typeface="Arial" panose="020B0604020202020204" pitchFamily="34" charset="0"/>
              <a:buChar char="•"/>
            </a:pPr>
            <a:r>
              <a:rPr lang="en-US" sz="3200" dirty="0" smtClean="0">
                <a:latin typeface="Franklin Gothic Medium" panose="020B0603020102020204" pitchFamily="34" charset="0"/>
              </a:rPr>
              <a:t>Internet </a:t>
            </a:r>
            <a:r>
              <a:rPr lang="en-US" sz="3200" dirty="0">
                <a:latin typeface="Franklin Gothic Medium" panose="020B0603020102020204" pitchFamily="34" charset="0"/>
              </a:rPr>
              <a:t>connection </a:t>
            </a:r>
          </a:p>
          <a:p>
            <a:pPr marL="457200" indent="-282575">
              <a:buFont typeface="Arial" panose="020B0604020202020204" pitchFamily="34" charset="0"/>
              <a:buChar char="•"/>
            </a:pPr>
            <a:r>
              <a:rPr lang="en-US" sz="3200" dirty="0" smtClean="0">
                <a:latin typeface="Franklin Gothic Medium" panose="020B0603020102020204" pitchFamily="34" charset="0"/>
              </a:rPr>
              <a:t>Phones </a:t>
            </a:r>
            <a:r>
              <a:rPr lang="en-US" sz="3200" dirty="0">
                <a:latin typeface="Franklin Gothic Medium" panose="020B0603020102020204" pitchFamily="34" charset="0"/>
              </a:rPr>
              <a:t>or devices for </a:t>
            </a:r>
            <a:r>
              <a:rPr lang="en-US" sz="3200" dirty="0" err="1">
                <a:latin typeface="Franklin Gothic Medium" panose="020B0603020102020204" pitchFamily="34" charset="0"/>
              </a:rPr>
              <a:t>Kahoot</a:t>
            </a:r>
            <a:r>
              <a:rPr lang="en-US" sz="3200" dirty="0">
                <a:latin typeface="Franklin Gothic Medium" panose="020B0603020102020204" pitchFamily="34" charset="0"/>
              </a:rPr>
              <a:t> (optional)</a:t>
            </a:r>
          </a:p>
          <a:p>
            <a:r>
              <a:rPr lang="en-US" sz="3200" b="1" dirty="0">
                <a:latin typeface="Franklin Gothic Medium" panose="020B0603020102020204" pitchFamily="34" charset="0"/>
              </a:rPr>
              <a:t/>
            </a:r>
            <a:br>
              <a:rPr lang="en-US" sz="3200" b="1" dirty="0">
                <a:latin typeface="Franklin Gothic Medium" panose="020B0603020102020204" pitchFamily="34" charset="0"/>
              </a:rPr>
            </a:br>
            <a:r>
              <a:rPr lang="en-US" sz="3200" b="1" dirty="0" smtClean="0">
                <a:latin typeface="Franklin Gothic Medium" panose="020B0603020102020204" pitchFamily="34" charset="0"/>
              </a:rPr>
              <a:t>Approximate time</a:t>
            </a:r>
            <a:r>
              <a:rPr lang="en-US" sz="3200" b="1" dirty="0">
                <a:latin typeface="Franklin Gothic Medium" panose="020B0603020102020204" pitchFamily="34" charset="0"/>
              </a:rPr>
              <a:t>: </a:t>
            </a:r>
            <a:r>
              <a:rPr lang="en-US" sz="3200" dirty="0">
                <a:latin typeface="Franklin Gothic Medium" panose="020B0603020102020204" pitchFamily="34" charset="0"/>
              </a:rPr>
              <a:t>30 minutes (includes </a:t>
            </a:r>
            <a:r>
              <a:rPr lang="en-US" sz="3200" dirty="0" err="1">
                <a:latin typeface="Franklin Gothic Medium" panose="020B0603020102020204" pitchFamily="34" charset="0"/>
              </a:rPr>
              <a:t>Kahoot</a:t>
            </a:r>
            <a:r>
              <a:rPr lang="en-US" sz="3200" dirty="0">
                <a:latin typeface="Franklin Gothic Medium" panose="020B0603020102020204" pitchFamily="34" charset="0"/>
              </a:rPr>
              <a:t> or trivia</a:t>
            </a:r>
            <a:r>
              <a:rPr lang="en-US" sz="3200" dirty="0" smtClean="0">
                <a:latin typeface="Franklin Gothic Medium" panose="020B0603020102020204" pitchFamily="34" charset="0"/>
              </a:rPr>
              <a:t>)</a:t>
            </a:r>
            <a:endParaRPr lang="en-US" sz="3200" b="1" dirty="0">
              <a:latin typeface="Franklin Gothic Medium" panose="020B0603020102020204" pitchFamily="34" charset="0"/>
            </a:endParaRPr>
          </a:p>
        </p:txBody>
      </p:sp>
      <p:sp>
        <p:nvSpPr>
          <p:cNvPr id="5" name="Rectangle 4"/>
          <p:cNvSpPr/>
          <p:nvPr/>
        </p:nvSpPr>
        <p:spPr>
          <a:xfrm>
            <a:off x="7175969" y="796356"/>
            <a:ext cx="4642938" cy="461665"/>
          </a:xfrm>
          <a:prstGeom prst="rect">
            <a:avLst/>
          </a:prstGeom>
          <a:solidFill>
            <a:schemeClr val="accent5"/>
          </a:solidFill>
        </p:spPr>
        <p:txBody>
          <a:bodyPr wrap="none">
            <a:spAutoFit/>
          </a:bodyPr>
          <a:lstStyle/>
          <a:p>
            <a:r>
              <a:rPr lang="en-US" sz="2400" b="1" dirty="0">
                <a:solidFill>
                  <a:schemeClr val="bg1"/>
                </a:solidFill>
                <a:latin typeface="Franklin Gothic Medium" panose="020B0603020102020204" pitchFamily="34" charset="0"/>
              </a:rPr>
              <a:t>Delete this slide before you begin.</a:t>
            </a:r>
          </a:p>
        </p:txBody>
      </p:sp>
    </p:spTree>
    <p:extLst>
      <p:ext uri="{BB962C8B-B14F-4D97-AF65-F5344CB8AC3E}">
        <p14:creationId xmlns:p14="http://schemas.microsoft.com/office/powerpoint/2010/main" val="1910609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64" t="10048" r="64" b="27350"/>
          <a:stretch/>
        </p:blipFill>
        <p:spPr/>
      </p:pic>
      <p:sp>
        <p:nvSpPr>
          <p:cNvPr id="5" name="Title 4"/>
          <p:cNvSpPr>
            <a:spLocks noGrp="1"/>
          </p:cNvSpPr>
          <p:nvPr>
            <p:ph type="title"/>
          </p:nvPr>
        </p:nvSpPr>
        <p:spPr/>
        <p:txBody>
          <a:bodyPr/>
          <a:lstStyle/>
          <a:p>
            <a:r>
              <a:rPr lang="en-US" smtClean="0"/>
              <a:t>College fit is important</a:t>
            </a:r>
            <a:endParaRPr lang="en-US" dirty="0"/>
          </a:p>
        </p:txBody>
      </p:sp>
      <p:sp>
        <p:nvSpPr>
          <p:cNvPr id="15" name="Text Placeholder 2"/>
          <p:cNvSpPr>
            <a:spLocks noGrp="1"/>
          </p:cNvSpPr>
          <p:nvPr>
            <p:ph type="body" sz="half" idx="4294967295"/>
          </p:nvPr>
        </p:nvSpPr>
        <p:spPr>
          <a:xfrm rot="18913220">
            <a:off x="10127891" y="5744446"/>
            <a:ext cx="2509971" cy="446314"/>
          </a:xfrm>
          <a:prstGeom prst="rect">
            <a:avLst/>
          </a:prstGeom>
        </p:spPr>
        <p:txBody>
          <a:bodyPr/>
          <a:lstStyle/>
          <a:p>
            <a:pPr marL="0" indent="0" algn="ctr">
              <a:buNone/>
            </a:pPr>
            <a:r>
              <a:rPr lang="en-US" sz="1400" dirty="0" smtClean="0">
                <a:solidFill>
                  <a:schemeClr val="bg1"/>
                </a:solidFill>
                <a:latin typeface="+mj-lt"/>
              </a:rPr>
              <a:t>Linfield </a:t>
            </a:r>
            <a:r>
              <a:rPr lang="en-US" sz="1400" dirty="0" smtClean="0">
                <a:solidFill>
                  <a:schemeClr val="bg1"/>
                </a:solidFill>
                <a:latin typeface="+mj-lt"/>
              </a:rPr>
              <a:t>University</a:t>
            </a:r>
            <a:endParaRPr lang="en-US" sz="1400" dirty="0">
              <a:solidFill>
                <a:schemeClr val="bg1"/>
              </a:solidFill>
              <a:latin typeface="+mj-lt"/>
            </a:endParaRPr>
          </a:p>
        </p:txBody>
      </p:sp>
    </p:spTree>
    <p:extLst>
      <p:ext uri="{BB962C8B-B14F-4D97-AF65-F5344CB8AC3E}">
        <p14:creationId xmlns:p14="http://schemas.microsoft.com/office/powerpoint/2010/main" val="2098996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3362" t="133" r="7677" b="-133"/>
          <a:stretch/>
        </p:blipFill>
        <p:spPr/>
      </p:pic>
      <p:sp>
        <p:nvSpPr>
          <p:cNvPr id="3" name="Text Placeholder 2"/>
          <p:cNvSpPr>
            <a:spLocks noGrp="1"/>
          </p:cNvSpPr>
          <p:nvPr>
            <p:ph type="body" sz="half" idx="13"/>
          </p:nvPr>
        </p:nvSpPr>
        <p:spPr/>
        <p:txBody>
          <a:bodyPr>
            <a:normAutofit/>
          </a:bodyPr>
          <a:lstStyle/>
          <a:p>
            <a:r>
              <a:rPr lang="en-US" sz="1400" dirty="0" smtClean="0">
                <a:latin typeface="+mj-lt"/>
              </a:rPr>
              <a:t>Portland </a:t>
            </a:r>
            <a:r>
              <a:rPr lang="en-US" sz="1400" dirty="0" smtClean="0">
                <a:latin typeface="+mj-lt"/>
              </a:rPr>
              <a:t>Community College</a:t>
            </a:r>
            <a:endParaRPr lang="en-US" sz="1400" dirty="0">
              <a:latin typeface="+mj-lt"/>
            </a:endParaRPr>
          </a:p>
        </p:txBody>
      </p:sp>
      <p:sp>
        <p:nvSpPr>
          <p:cNvPr id="4" name="Content Placeholder 3"/>
          <p:cNvSpPr>
            <a:spLocks noGrp="1"/>
          </p:cNvSpPr>
          <p:nvPr>
            <p:ph sz="half" idx="14"/>
          </p:nvPr>
        </p:nvSpPr>
        <p:spPr>
          <a:xfrm>
            <a:off x="631368" y="1600200"/>
            <a:ext cx="5234260" cy="4501057"/>
          </a:xfrm>
        </p:spPr>
        <p:txBody>
          <a:bodyPr/>
          <a:lstStyle/>
          <a:p>
            <a:pPr marL="284163" indent="-284163">
              <a:buFont typeface="Arial" panose="020B0604020202020204" pitchFamily="34" charset="0"/>
              <a:buChar char="•"/>
            </a:pPr>
            <a:r>
              <a:rPr lang="en-US" sz="3200" dirty="0" smtClean="0"/>
              <a:t>Reflect on your needs</a:t>
            </a:r>
          </a:p>
          <a:p>
            <a:pPr marL="284163" indent="-284163">
              <a:buFont typeface="Arial" panose="020B0604020202020204" pitchFamily="34" charset="0"/>
              <a:buChar char="•"/>
            </a:pPr>
            <a:r>
              <a:rPr lang="en-US" sz="3200" dirty="0" smtClean="0"/>
              <a:t>Explore all of your options</a:t>
            </a:r>
          </a:p>
          <a:p>
            <a:pPr marL="284163" indent="-284163">
              <a:buFont typeface="Arial" panose="020B0604020202020204" pitchFamily="34" charset="0"/>
              <a:buChar char="•"/>
            </a:pPr>
            <a:r>
              <a:rPr lang="en-US" sz="3200" dirty="0" smtClean="0"/>
              <a:t>Get to know colleges</a:t>
            </a:r>
          </a:p>
          <a:p>
            <a:pPr marL="741363" lvl="1" indent="-284163">
              <a:spcBef>
                <a:spcPts val="600"/>
              </a:spcBef>
              <a:buFont typeface="Arial" panose="020B0604020202020204" pitchFamily="34" charset="0"/>
              <a:buChar char="•"/>
            </a:pPr>
            <a:r>
              <a:rPr lang="en-US" sz="2800" dirty="0" smtClean="0"/>
              <a:t>Search online</a:t>
            </a:r>
          </a:p>
          <a:p>
            <a:pPr marL="741363" lvl="1" indent="-284163">
              <a:buFont typeface="Arial" panose="020B0604020202020204" pitchFamily="34" charset="0"/>
              <a:buChar char="•"/>
            </a:pPr>
            <a:r>
              <a:rPr lang="en-US" sz="2800" dirty="0" smtClean="0"/>
              <a:t>Visit campus</a:t>
            </a:r>
          </a:p>
          <a:p>
            <a:pPr marL="741363" lvl="1" indent="-284163">
              <a:buFont typeface="Arial" panose="020B0604020202020204" pitchFamily="34" charset="0"/>
              <a:buChar char="•"/>
            </a:pPr>
            <a:r>
              <a:rPr lang="en-US" sz="2800" dirty="0" smtClean="0"/>
              <a:t>Talk to students and staff</a:t>
            </a:r>
          </a:p>
        </p:txBody>
      </p:sp>
      <p:sp>
        <p:nvSpPr>
          <p:cNvPr id="5" name="Title 4"/>
          <p:cNvSpPr>
            <a:spLocks noGrp="1"/>
          </p:cNvSpPr>
          <p:nvPr>
            <p:ph type="title"/>
          </p:nvPr>
        </p:nvSpPr>
        <p:spPr/>
        <p:txBody>
          <a:bodyPr/>
          <a:lstStyle/>
          <a:p>
            <a:r>
              <a:rPr lang="en-US" dirty="0" smtClean="0"/>
              <a:t>Find your college fit</a:t>
            </a:r>
            <a:endParaRPr lang="en-US" dirty="0"/>
          </a:p>
        </p:txBody>
      </p:sp>
    </p:spTree>
    <p:extLst>
      <p:ext uri="{BB962C8B-B14F-4D97-AF65-F5344CB8AC3E}">
        <p14:creationId xmlns:p14="http://schemas.microsoft.com/office/powerpoint/2010/main" val="2044625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674" y="2125362"/>
            <a:ext cx="9115084" cy="2089580"/>
          </a:xfrm>
        </p:spPr>
        <p:txBody>
          <a:bodyPr/>
          <a:lstStyle/>
          <a:p>
            <a:pPr marL="0" indent="0">
              <a:lnSpc>
                <a:spcPct val="100000"/>
              </a:lnSpc>
              <a:buNone/>
            </a:pPr>
            <a:r>
              <a:rPr lang="en-US" sz="4400" dirty="0"/>
              <a:t>Think of three things that are important to you when it comes to finding a college that is a good fit.</a:t>
            </a:r>
            <a:endParaRPr lang="en-US" sz="6000" dirty="0"/>
          </a:p>
        </p:txBody>
      </p:sp>
      <p:sp>
        <p:nvSpPr>
          <p:cNvPr id="3" name="Text Placeholder 2"/>
          <p:cNvSpPr>
            <a:spLocks noGrp="1"/>
          </p:cNvSpPr>
          <p:nvPr>
            <p:ph type="body" sz="quarter" idx="13"/>
          </p:nvPr>
        </p:nvSpPr>
        <p:spPr/>
        <p:txBody>
          <a:bodyPr/>
          <a:lstStyle/>
          <a:p>
            <a:r>
              <a:rPr lang="en-US" dirty="0" smtClean="0"/>
              <a:t>Reflect and share</a:t>
            </a:r>
            <a:endParaRPr lang="en-US" dirty="0"/>
          </a:p>
        </p:txBody>
      </p:sp>
    </p:spTree>
    <p:extLst>
      <p:ext uri="{BB962C8B-B14F-4D97-AF65-F5344CB8AC3E}">
        <p14:creationId xmlns:p14="http://schemas.microsoft.com/office/powerpoint/2010/main" val="2626351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Single Corner Rectangle 6"/>
          <p:cNvSpPr/>
          <p:nvPr/>
        </p:nvSpPr>
        <p:spPr>
          <a:xfrm flipV="1">
            <a:off x="1" y="2358188"/>
            <a:ext cx="12192000" cy="4499811"/>
          </a:xfrm>
          <a:prstGeom prst="snip1Rect">
            <a:avLst>
              <a:gd name="adj" fmla="val 495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Join by going to kahoot.it on your phone or device.</a:t>
            </a:r>
            <a:endParaRPr lang="en-US" dirty="0"/>
          </a:p>
        </p:txBody>
      </p:sp>
      <p:sp>
        <p:nvSpPr>
          <p:cNvPr id="3" name="Text Placeholder 2"/>
          <p:cNvSpPr>
            <a:spLocks noGrp="1"/>
          </p:cNvSpPr>
          <p:nvPr>
            <p:ph type="body" sz="quarter" idx="13"/>
          </p:nvPr>
        </p:nvSpPr>
        <p:spPr/>
        <p:txBody>
          <a:bodyPr/>
          <a:lstStyle/>
          <a:p>
            <a:r>
              <a:rPr lang="en-US" dirty="0" smtClean="0"/>
              <a:t>Let’s play!</a:t>
            </a:r>
            <a:endParaRPr lang="en-US" dirty="0"/>
          </a:p>
        </p:txBody>
      </p:sp>
      <p:grpSp>
        <p:nvGrpSpPr>
          <p:cNvPr id="10" name="Group 9"/>
          <p:cNvGrpSpPr/>
          <p:nvPr/>
        </p:nvGrpSpPr>
        <p:grpSpPr>
          <a:xfrm>
            <a:off x="1969854" y="2735676"/>
            <a:ext cx="7871978" cy="4122324"/>
            <a:chOff x="1969854" y="2735676"/>
            <a:chExt cx="7871978" cy="4122324"/>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t="5900" r="5944" b="9751"/>
            <a:stretch/>
          </p:blipFill>
          <p:spPr>
            <a:xfrm>
              <a:off x="1969854" y="2947737"/>
              <a:ext cx="7871978" cy="3910263"/>
            </a:xfrm>
            <a:prstGeom prst="rect">
              <a:avLst/>
            </a:prstGeom>
          </p:spPr>
        </p:pic>
        <p:sp>
          <p:nvSpPr>
            <p:cNvPr id="6" name="Rectangle 5"/>
            <p:cNvSpPr/>
            <p:nvPr/>
          </p:nvSpPr>
          <p:spPr>
            <a:xfrm>
              <a:off x="3328668" y="2735676"/>
              <a:ext cx="6102019" cy="488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57721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ext Placeholder 2"/>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1369741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Trivia time</a:t>
            </a:r>
            <a:endParaRPr lang="en-US" dirty="0"/>
          </a:p>
        </p:txBody>
      </p:sp>
      <p:sp>
        <p:nvSpPr>
          <p:cNvPr id="5" name="Title 4"/>
          <p:cNvSpPr>
            <a:spLocks noGrp="1"/>
          </p:cNvSpPr>
          <p:nvPr>
            <p:ph type="title"/>
          </p:nvPr>
        </p:nvSpPr>
        <p:spPr>
          <a:xfrm>
            <a:off x="631364" y="1619787"/>
            <a:ext cx="10946686" cy="3301129"/>
          </a:xfrm>
        </p:spPr>
        <p:txBody>
          <a:bodyPr/>
          <a:lstStyle/>
          <a:p>
            <a:pPr marL="0" indent="0">
              <a:buNone/>
            </a:pPr>
            <a:r>
              <a:rPr lang="en-US" dirty="0" smtClean="0"/>
              <a:t>Get into a team of 2-4 people.</a:t>
            </a:r>
            <a:br>
              <a:rPr lang="en-US" dirty="0" smtClean="0"/>
            </a:br>
            <a:r>
              <a:rPr lang="en-US" dirty="0"/>
              <a:t/>
            </a:r>
            <a:br>
              <a:rPr lang="en-US" dirty="0"/>
            </a:br>
            <a:r>
              <a:rPr lang="en-US" dirty="0" smtClean="0"/>
              <a:t>On </a:t>
            </a:r>
            <a:r>
              <a:rPr lang="en-US" dirty="0"/>
              <a:t>a piece of paper or on your phone </a:t>
            </a:r>
            <a:r>
              <a:rPr lang="en-US" dirty="0" smtClean="0"/>
              <a:t>write the </a:t>
            </a:r>
            <a:r>
              <a:rPr lang="en-US" dirty="0"/>
              <a:t>numbers 1 to </a:t>
            </a:r>
            <a:r>
              <a:rPr lang="en-US" dirty="0" smtClean="0"/>
              <a:t>5.</a:t>
            </a:r>
            <a:br>
              <a:rPr lang="en-US" dirty="0" smtClean="0"/>
            </a:br>
            <a:r>
              <a:rPr lang="en-US" dirty="0"/>
              <a:t/>
            </a:r>
            <a:br>
              <a:rPr lang="en-US" dirty="0"/>
            </a:br>
            <a:r>
              <a:rPr lang="en-US" dirty="0" smtClean="0"/>
              <a:t>Write </a:t>
            </a:r>
            <a:r>
              <a:rPr lang="en-US" dirty="0"/>
              <a:t>down your answers to each question.</a:t>
            </a:r>
            <a:br>
              <a:rPr lang="en-US" dirty="0"/>
            </a:br>
            <a:endParaRPr lang="en-US" dirty="0"/>
          </a:p>
        </p:txBody>
      </p:sp>
    </p:spTree>
    <p:extLst>
      <p:ext uri="{BB962C8B-B14F-4D97-AF65-F5344CB8AC3E}">
        <p14:creationId xmlns:p14="http://schemas.microsoft.com/office/powerpoint/2010/main" val="690007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r>
              <a:rPr lang="en-US" b="1" dirty="0"/>
              <a:t>College fit means how a college meets your needs</a:t>
            </a:r>
            <a:r>
              <a:rPr lang="en-US" b="1" dirty="0" smtClean="0"/>
              <a:t>...</a:t>
            </a:r>
          </a:p>
          <a:p>
            <a:pPr marL="742950" indent="-514350">
              <a:buSzPct val="100000"/>
              <a:buFont typeface="+mj-lt"/>
              <a:buAutoNum type="alphaUcPeriod"/>
            </a:pPr>
            <a:r>
              <a:rPr lang="en-US" dirty="0" smtClean="0"/>
              <a:t>Academically</a:t>
            </a:r>
            <a:endParaRPr lang="en-US" dirty="0"/>
          </a:p>
          <a:p>
            <a:pPr marL="742950" indent="-514350">
              <a:buSzPct val="100000"/>
              <a:buFont typeface="+mj-lt"/>
              <a:buAutoNum type="alphaUcPeriod"/>
            </a:pPr>
            <a:r>
              <a:rPr lang="en-US" dirty="0" smtClean="0"/>
              <a:t>Socially</a:t>
            </a:r>
            <a:endParaRPr lang="en-US" dirty="0"/>
          </a:p>
          <a:p>
            <a:pPr marL="742950" indent="-514350">
              <a:buSzPct val="100000"/>
              <a:buFont typeface="+mj-lt"/>
              <a:buAutoNum type="alphaUcPeriod"/>
            </a:pPr>
            <a:r>
              <a:rPr lang="en-US" dirty="0" smtClean="0"/>
              <a:t>Financially</a:t>
            </a:r>
          </a:p>
          <a:p>
            <a:pPr marL="742950" indent="-514350">
              <a:buSzPct val="100000"/>
              <a:buFont typeface="+mj-lt"/>
              <a:buAutoNum type="alphaUcPeriod"/>
            </a:pPr>
            <a:r>
              <a:rPr lang="en-US" dirty="0" smtClean="0"/>
              <a:t>All of the above</a:t>
            </a:r>
            <a:endParaRPr lang="en-US" dirty="0"/>
          </a:p>
          <a:p>
            <a:endParaRPr lang="en-US" dirty="0"/>
          </a:p>
        </p:txBody>
      </p:sp>
    </p:spTree>
    <p:extLst>
      <p:ext uri="{BB962C8B-B14F-4D97-AF65-F5344CB8AC3E}">
        <p14:creationId xmlns:p14="http://schemas.microsoft.com/office/powerpoint/2010/main" val="2859906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r>
              <a:rPr lang="en-US" b="1" dirty="0"/>
              <a:t>College fit means how a college meets your needs</a:t>
            </a:r>
            <a:r>
              <a:rPr lang="en-US" b="1" dirty="0" smtClean="0"/>
              <a:t>...</a:t>
            </a:r>
          </a:p>
          <a:p>
            <a:pPr marL="742950" indent="-514350">
              <a:buSzPct val="100000"/>
              <a:buFont typeface="+mj-lt"/>
              <a:buAutoNum type="alphaUcPeriod"/>
            </a:pPr>
            <a:r>
              <a:rPr lang="en-US" dirty="0" smtClean="0"/>
              <a:t>Academically</a:t>
            </a:r>
            <a:endParaRPr lang="en-US" dirty="0"/>
          </a:p>
          <a:p>
            <a:pPr marL="742950" indent="-514350">
              <a:buSzPct val="100000"/>
              <a:buFont typeface="+mj-lt"/>
              <a:buAutoNum type="alphaUcPeriod"/>
            </a:pPr>
            <a:r>
              <a:rPr lang="en-US" dirty="0" smtClean="0"/>
              <a:t>Socially</a:t>
            </a:r>
            <a:endParaRPr lang="en-US" dirty="0"/>
          </a:p>
          <a:p>
            <a:pPr marL="742950" indent="-514350">
              <a:buSzPct val="100000"/>
              <a:buFont typeface="+mj-lt"/>
              <a:buAutoNum type="alphaUcPeriod"/>
            </a:pPr>
            <a:r>
              <a:rPr lang="en-US" dirty="0" smtClean="0"/>
              <a:t>Financially</a:t>
            </a:r>
          </a:p>
          <a:p>
            <a:pPr marL="742950" indent="-514350">
              <a:buSzPct val="100000"/>
              <a:buFont typeface="+mj-lt"/>
              <a:buAutoNum type="alphaUcPeriod"/>
            </a:pPr>
            <a:r>
              <a:rPr lang="en-US" dirty="0" smtClean="0">
                <a:solidFill>
                  <a:schemeClr val="accent2"/>
                </a:solidFill>
              </a:rPr>
              <a:t>All of the above</a:t>
            </a:r>
            <a:endParaRPr lang="en-US" dirty="0">
              <a:solidFill>
                <a:schemeClr val="accent2"/>
              </a:solidFill>
            </a:endParaRPr>
          </a:p>
          <a:p>
            <a:endParaRPr lang="en-US" dirty="0"/>
          </a:p>
        </p:txBody>
      </p:sp>
    </p:spTree>
    <p:extLst>
      <p:ext uri="{BB962C8B-B14F-4D97-AF65-F5344CB8AC3E}">
        <p14:creationId xmlns:p14="http://schemas.microsoft.com/office/powerpoint/2010/main" val="4136814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lstStyle/>
          <a:p>
            <a:r>
              <a:rPr lang="en-US" b="1" dirty="0"/>
              <a:t>There is only one college that will be a good fit for you</a:t>
            </a:r>
            <a:r>
              <a:rPr lang="en-US" b="1" dirty="0" smtClean="0"/>
              <a:t>.</a:t>
            </a:r>
          </a:p>
          <a:p>
            <a:pPr marL="742950" indent="-514350">
              <a:buSzPct val="100000"/>
              <a:buFont typeface="+mj-lt"/>
              <a:buAutoNum type="alphaUcPeriod"/>
            </a:pPr>
            <a:r>
              <a:rPr lang="en-US" dirty="0" smtClean="0"/>
              <a:t>True</a:t>
            </a:r>
          </a:p>
          <a:p>
            <a:pPr marL="742950" indent="-514350">
              <a:buSzPct val="100000"/>
              <a:buFont typeface="+mj-lt"/>
              <a:buAutoNum type="alphaUcPeriod"/>
            </a:pPr>
            <a:r>
              <a:rPr lang="en-US" dirty="0" smtClean="0"/>
              <a:t>False</a:t>
            </a:r>
            <a:endParaRPr lang="en-US" dirty="0"/>
          </a:p>
        </p:txBody>
      </p:sp>
    </p:spTree>
    <p:extLst>
      <p:ext uri="{BB962C8B-B14F-4D97-AF65-F5344CB8AC3E}">
        <p14:creationId xmlns:p14="http://schemas.microsoft.com/office/powerpoint/2010/main" val="3393093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lstStyle/>
          <a:p>
            <a:r>
              <a:rPr lang="en-US" b="1" dirty="0"/>
              <a:t>There is only one college that will be a good fit for you</a:t>
            </a:r>
            <a:r>
              <a:rPr lang="en-US" b="1" dirty="0" smtClean="0"/>
              <a:t>.</a:t>
            </a:r>
          </a:p>
          <a:p>
            <a:pPr marL="742950" indent="-514350">
              <a:buSzPct val="100000"/>
              <a:buFont typeface="+mj-lt"/>
              <a:buAutoNum type="alphaUcPeriod"/>
            </a:pPr>
            <a:r>
              <a:rPr lang="en-US" dirty="0" smtClean="0"/>
              <a:t>True</a:t>
            </a:r>
          </a:p>
          <a:p>
            <a:pPr marL="742950" indent="-514350">
              <a:buSzPct val="100000"/>
              <a:buFont typeface="+mj-lt"/>
              <a:buAutoNum type="alphaUcPeriod"/>
            </a:pPr>
            <a:r>
              <a:rPr lang="en-US" dirty="0">
                <a:solidFill>
                  <a:schemeClr val="accent2"/>
                </a:solidFill>
              </a:rPr>
              <a:t>False</a:t>
            </a:r>
          </a:p>
        </p:txBody>
      </p:sp>
    </p:spTree>
    <p:extLst>
      <p:ext uri="{BB962C8B-B14F-4D97-AF65-F5344CB8AC3E}">
        <p14:creationId xmlns:p14="http://schemas.microsoft.com/office/powerpoint/2010/main" val="484766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a:t>
            </a:r>
            <a:endParaRPr lang="en-US" dirty="0"/>
          </a:p>
        </p:txBody>
      </p:sp>
      <p:sp>
        <p:nvSpPr>
          <p:cNvPr id="3" name="Content Placeholder 2"/>
          <p:cNvSpPr>
            <a:spLocks noGrp="1"/>
          </p:cNvSpPr>
          <p:nvPr>
            <p:ph idx="1"/>
          </p:nvPr>
        </p:nvSpPr>
        <p:spPr/>
        <p:txBody>
          <a:bodyPr/>
          <a:lstStyle/>
          <a:p>
            <a:pPr marL="282575" indent="-282575">
              <a:buFont typeface="Arial" panose="020B0604020202020204" pitchFamily="34" charset="0"/>
              <a:buChar char="•"/>
            </a:pPr>
            <a:r>
              <a:rPr lang="en-US" sz="2800" dirty="0">
                <a:latin typeface="Franklin Gothic Medium" panose="020B0603020102020204" pitchFamily="34" charset="0"/>
              </a:rPr>
              <a:t>This </a:t>
            </a:r>
            <a:r>
              <a:rPr lang="en-US" sz="2800" dirty="0" smtClean="0">
                <a:latin typeface="Franklin Gothic Medium" panose="020B0603020102020204" pitchFamily="34" charset="0"/>
              </a:rPr>
              <a:t>presentation </a:t>
            </a:r>
            <a:r>
              <a:rPr lang="en-US" sz="2800" dirty="0">
                <a:latin typeface="Franklin Gothic Medium" panose="020B0603020102020204" pitchFamily="34" charset="0"/>
              </a:rPr>
              <a:t>offers an overview of </a:t>
            </a:r>
            <a:r>
              <a:rPr lang="en-US" sz="2800" dirty="0" smtClean="0">
                <a:latin typeface="Franklin Gothic Medium" panose="020B0603020102020204" pitchFamily="34" charset="0"/>
              </a:rPr>
              <a:t>college fit. </a:t>
            </a:r>
            <a:endParaRPr lang="en-US" sz="2800" dirty="0">
              <a:latin typeface="Franklin Gothic Medium" panose="020B0603020102020204" pitchFamily="34" charset="0"/>
            </a:endParaRPr>
          </a:p>
          <a:p>
            <a:pPr marL="282575" indent="-282575">
              <a:buFont typeface="Arial" panose="020B0604020202020204" pitchFamily="34" charset="0"/>
              <a:buChar char="•"/>
            </a:pPr>
            <a:r>
              <a:rPr lang="en-US" sz="2800" dirty="0">
                <a:latin typeface="Franklin Gothic Medium" panose="020B0603020102020204" pitchFamily="34" charset="0"/>
              </a:rPr>
              <a:t>Use the talking points as a basic script in the notes provided below each slide. </a:t>
            </a:r>
          </a:p>
          <a:p>
            <a:pPr marL="282575" indent="-282575">
              <a:buFont typeface="Arial" panose="020B0604020202020204" pitchFamily="34" charset="0"/>
              <a:buChar char="•"/>
            </a:pPr>
            <a:r>
              <a:rPr lang="en-US" sz="2800" dirty="0">
                <a:latin typeface="Franklin Gothic Medium" panose="020B0603020102020204" pitchFamily="34" charset="0"/>
              </a:rPr>
              <a:t>Depending on your audience, you won’t need all of the talking points. Delete what you won’t need.</a:t>
            </a:r>
          </a:p>
          <a:p>
            <a:pPr marL="282575" indent="-282575">
              <a:buFont typeface="Arial" panose="020B0604020202020204" pitchFamily="34" charset="0"/>
              <a:buChar char="•"/>
            </a:pPr>
            <a:r>
              <a:rPr lang="en-US" sz="2800" dirty="0">
                <a:latin typeface="Franklin Gothic Medium" panose="020B0603020102020204" pitchFamily="34" charset="0"/>
              </a:rPr>
              <a:t>Practice with the PowerPoint in slideshow mode. Several of the slides contain animations to help focus the audience.</a:t>
            </a:r>
          </a:p>
          <a:p>
            <a:pPr marL="282575" indent="-282575">
              <a:buFont typeface="Arial" panose="020B0604020202020204" pitchFamily="34" charset="0"/>
              <a:buChar char="•"/>
            </a:pPr>
            <a:r>
              <a:rPr lang="en-US" sz="2800" dirty="0">
                <a:latin typeface="Franklin Gothic Medium" panose="020B0603020102020204" pitchFamily="34" charset="0"/>
              </a:rPr>
              <a:t>If you won’t have access to the internet, you can use the trivia questions on slides </a:t>
            </a:r>
            <a:r>
              <a:rPr lang="en-US" sz="2800" dirty="0" smtClean="0">
                <a:latin typeface="Franklin Gothic Medium" panose="020B0603020102020204" pitchFamily="34" charset="0"/>
              </a:rPr>
              <a:t>16-26. </a:t>
            </a:r>
            <a:r>
              <a:rPr lang="en-US" sz="2800" dirty="0">
                <a:latin typeface="Franklin Gothic Medium" panose="020B0603020102020204" pitchFamily="34" charset="0"/>
              </a:rPr>
              <a:t>Just move these after slide </a:t>
            </a:r>
            <a:r>
              <a:rPr lang="en-US" sz="2800" dirty="0" smtClean="0">
                <a:latin typeface="Franklin Gothic Medium" panose="020B0603020102020204" pitchFamily="34" charset="0"/>
              </a:rPr>
              <a:t>12 </a:t>
            </a:r>
            <a:r>
              <a:rPr lang="en-US" sz="2800" dirty="0">
                <a:latin typeface="Franklin Gothic Medium" panose="020B0603020102020204" pitchFamily="34" charset="0"/>
              </a:rPr>
              <a:t>and </a:t>
            </a:r>
            <a:r>
              <a:rPr lang="en-US" sz="2800" dirty="0" smtClean="0">
                <a:latin typeface="Franklin Gothic Medium" panose="020B0603020102020204" pitchFamily="34" charset="0"/>
              </a:rPr>
              <a:t/>
            </a:r>
            <a:br>
              <a:rPr lang="en-US" sz="2800" dirty="0" smtClean="0">
                <a:latin typeface="Franklin Gothic Medium" panose="020B0603020102020204" pitchFamily="34" charset="0"/>
              </a:rPr>
            </a:br>
            <a:r>
              <a:rPr lang="en-US" sz="2800" dirty="0" smtClean="0">
                <a:latin typeface="Franklin Gothic Medium" panose="020B0603020102020204" pitchFamily="34" charset="0"/>
              </a:rPr>
              <a:t>delete </a:t>
            </a:r>
            <a:r>
              <a:rPr lang="en-US" sz="2800" dirty="0">
                <a:latin typeface="Franklin Gothic Medium" panose="020B0603020102020204" pitchFamily="34" charset="0"/>
              </a:rPr>
              <a:t>slide </a:t>
            </a:r>
            <a:r>
              <a:rPr lang="en-US" sz="2800" dirty="0" smtClean="0">
                <a:latin typeface="Franklin Gothic Medium" panose="020B0603020102020204" pitchFamily="34" charset="0"/>
              </a:rPr>
              <a:t>13 </a:t>
            </a:r>
            <a:r>
              <a:rPr lang="en-US" sz="2800" dirty="0">
                <a:latin typeface="Franklin Gothic Medium" panose="020B0603020102020204" pitchFamily="34" charset="0"/>
              </a:rPr>
              <a:t>with the </a:t>
            </a:r>
            <a:r>
              <a:rPr lang="en-US" sz="2800" dirty="0" err="1">
                <a:latin typeface="Franklin Gothic Medium" panose="020B0603020102020204" pitchFamily="34" charset="0"/>
              </a:rPr>
              <a:t>Kahoot</a:t>
            </a:r>
            <a:r>
              <a:rPr lang="en-US" sz="2800" dirty="0">
                <a:latin typeface="Franklin Gothic Medium" panose="020B0603020102020204" pitchFamily="34" charset="0"/>
              </a:rPr>
              <a:t> info.</a:t>
            </a:r>
          </a:p>
        </p:txBody>
      </p:sp>
      <p:sp>
        <p:nvSpPr>
          <p:cNvPr id="5" name="Rectangle 4"/>
          <p:cNvSpPr/>
          <p:nvPr/>
        </p:nvSpPr>
        <p:spPr>
          <a:xfrm>
            <a:off x="7175969" y="796356"/>
            <a:ext cx="4642938" cy="461665"/>
          </a:xfrm>
          <a:prstGeom prst="rect">
            <a:avLst/>
          </a:prstGeom>
          <a:solidFill>
            <a:schemeClr val="accent5"/>
          </a:solidFill>
        </p:spPr>
        <p:txBody>
          <a:bodyPr wrap="none">
            <a:spAutoFit/>
          </a:bodyPr>
          <a:lstStyle/>
          <a:p>
            <a:r>
              <a:rPr lang="en-US" sz="2400" b="1" dirty="0">
                <a:solidFill>
                  <a:schemeClr val="bg1"/>
                </a:solidFill>
                <a:latin typeface="Franklin Gothic Medium" panose="020B0603020102020204" pitchFamily="34" charset="0"/>
              </a:rPr>
              <a:t>Delete this slide before you begin.</a:t>
            </a:r>
          </a:p>
        </p:txBody>
      </p:sp>
    </p:spTree>
    <p:extLst>
      <p:ext uri="{BB962C8B-B14F-4D97-AF65-F5344CB8AC3E}">
        <p14:creationId xmlns:p14="http://schemas.microsoft.com/office/powerpoint/2010/main" val="3804093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lstStyle/>
          <a:p>
            <a:r>
              <a:rPr lang="en-US" b="1" dirty="0"/>
              <a:t>Which is NOT something that should matter for college fit</a:t>
            </a:r>
            <a:r>
              <a:rPr lang="en-US" b="1" dirty="0" smtClean="0"/>
              <a:t>?</a:t>
            </a:r>
            <a:endParaRPr lang="en-US" b="1" dirty="0"/>
          </a:p>
          <a:p>
            <a:pPr marL="742950" indent="-514350">
              <a:buSzPct val="100000"/>
              <a:buFont typeface="+mj-lt"/>
              <a:buAutoNum type="alphaUcPeriod"/>
            </a:pPr>
            <a:r>
              <a:rPr lang="en-US" dirty="0" smtClean="0"/>
              <a:t>Size</a:t>
            </a:r>
            <a:endParaRPr lang="en-US" dirty="0"/>
          </a:p>
          <a:p>
            <a:pPr marL="742950" indent="-514350">
              <a:buSzPct val="100000"/>
              <a:buFont typeface="+mj-lt"/>
              <a:buAutoNum type="alphaUcPeriod"/>
            </a:pPr>
            <a:r>
              <a:rPr lang="en-US" dirty="0" smtClean="0"/>
              <a:t>Location</a:t>
            </a:r>
            <a:endParaRPr lang="en-US" dirty="0"/>
          </a:p>
          <a:p>
            <a:pPr marL="742950" indent="-514350">
              <a:buSzPct val="100000"/>
              <a:buFont typeface="+mj-lt"/>
              <a:buAutoNum type="alphaUcPeriod"/>
            </a:pPr>
            <a:r>
              <a:rPr lang="en-US" dirty="0" smtClean="0"/>
              <a:t>School colors</a:t>
            </a:r>
            <a:endParaRPr lang="en-US" dirty="0"/>
          </a:p>
          <a:p>
            <a:pPr marL="742950" indent="-514350">
              <a:buSzPct val="100000"/>
              <a:buFont typeface="+mj-lt"/>
              <a:buAutoNum type="alphaUcPeriod"/>
            </a:pPr>
            <a:r>
              <a:rPr lang="en-US" dirty="0" smtClean="0"/>
              <a:t>Entrance requirements</a:t>
            </a:r>
            <a:endParaRPr lang="en-US" dirty="0"/>
          </a:p>
        </p:txBody>
      </p:sp>
    </p:spTree>
    <p:extLst>
      <p:ext uri="{BB962C8B-B14F-4D97-AF65-F5344CB8AC3E}">
        <p14:creationId xmlns:p14="http://schemas.microsoft.com/office/powerpoint/2010/main" val="1022487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lstStyle/>
          <a:p>
            <a:r>
              <a:rPr lang="en-US" b="1" dirty="0"/>
              <a:t>Which is NOT something that should matter for college fit</a:t>
            </a:r>
            <a:r>
              <a:rPr lang="en-US" b="1" dirty="0" smtClean="0"/>
              <a:t>?</a:t>
            </a:r>
            <a:endParaRPr lang="en-US" b="1" dirty="0"/>
          </a:p>
          <a:p>
            <a:pPr marL="742950" indent="-514350">
              <a:buSzPct val="100000"/>
              <a:buFont typeface="+mj-lt"/>
              <a:buAutoNum type="alphaUcPeriod"/>
            </a:pPr>
            <a:r>
              <a:rPr lang="en-US" dirty="0" smtClean="0"/>
              <a:t>Size</a:t>
            </a:r>
            <a:endParaRPr lang="en-US" dirty="0"/>
          </a:p>
          <a:p>
            <a:pPr marL="742950" indent="-514350">
              <a:buSzPct val="100000"/>
              <a:buFont typeface="+mj-lt"/>
              <a:buAutoNum type="alphaUcPeriod"/>
            </a:pPr>
            <a:r>
              <a:rPr lang="en-US" dirty="0" smtClean="0"/>
              <a:t>Location</a:t>
            </a:r>
            <a:endParaRPr lang="en-US" dirty="0"/>
          </a:p>
          <a:p>
            <a:pPr marL="742950" indent="-514350">
              <a:buSzPct val="100000"/>
              <a:buFont typeface="+mj-lt"/>
              <a:buAutoNum type="alphaUcPeriod"/>
            </a:pPr>
            <a:r>
              <a:rPr lang="en-US" dirty="0">
                <a:solidFill>
                  <a:schemeClr val="accent2"/>
                </a:solidFill>
              </a:rPr>
              <a:t>School colors</a:t>
            </a:r>
          </a:p>
          <a:p>
            <a:pPr marL="742950" indent="-514350">
              <a:buSzPct val="100000"/>
              <a:buFont typeface="+mj-lt"/>
              <a:buAutoNum type="alphaUcPeriod"/>
            </a:pPr>
            <a:r>
              <a:rPr lang="en-US" dirty="0" smtClean="0"/>
              <a:t>Entrance requirements</a:t>
            </a:r>
            <a:endParaRPr lang="en-US" dirty="0"/>
          </a:p>
        </p:txBody>
      </p:sp>
    </p:spTree>
    <p:extLst>
      <p:ext uri="{BB962C8B-B14F-4D97-AF65-F5344CB8AC3E}">
        <p14:creationId xmlns:p14="http://schemas.microsoft.com/office/powerpoint/2010/main" val="3591324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lstStyle/>
          <a:p>
            <a:r>
              <a:rPr lang="en-US" b="1" dirty="0"/>
              <a:t>How can you figure out whether a college is a good fit for you</a:t>
            </a:r>
            <a:r>
              <a:rPr lang="en-US" b="1" dirty="0" smtClean="0"/>
              <a:t>?</a:t>
            </a:r>
            <a:endParaRPr lang="en-US" b="1" dirty="0"/>
          </a:p>
          <a:p>
            <a:pPr marL="742950" indent="-514350">
              <a:buSzPct val="100000"/>
              <a:buFont typeface="+mj-lt"/>
              <a:buAutoNum type="alphaUcPeriod"/>
            </a:pPr>
            <a:r>
              <a:rPr lang="en-US" dirty="0" smtClean="0"/>
              <a:t>Reflect on your needs</a:t>
            </a:r>
          </a:p>
          <a:p>
            <a:pPr marL="742950" indent="-514350">
              <a:buSzPct val="100000"/>
              <a:buFont typeface="+mj-lt"/>
              <a:buAutoNum type="alphaUcPeriod"/>
            </a:pPr>
            <a:r>
              <a:rPr lang="en-US" dirty="0" smtClean="0"/>
              <a:t>Explore different options</a:t>
            </a:r>
          </a:p>
          <a:p>
            <a:pPr marL="742950" indent="-514350">
              <a:buSzPct val="100000"/>
              <a:buFont typeface="+mj-lt"/>
              <a:buAutoNum type="alphaUcPeriod"/>
            </a:pPr>
            <a:r>
              <a:rPr lang="en-US" dirty="0" smtClean="0"/>
              <a:t>Talk to college staff and students</a:t>
            </a:r>
          </a:p>
          <a:p>
            <a:pPr marL="742950" indent="-514350">
              <a:buSzPct val="100000"/>
              <a:buFont typeface="+mj-lt"/>
              <a:buAutoNum type="alphaUcPeriod"/>
            </a:pPr>
            <a:r>
              <a:rPr lang="en-US" dirty="0" smtClean="0"/>
              <a:t>All of the above</a:t>
            </a:r>
            <a:endParaRPr lang="en-US" dirty="0"/>
          </a:p>
        </p:txBody>
      </p:sp>
    </p:spTree>
    <p:extLst>
      <p:ext uri="{BB962C8B-B14F-4D97-AF65-F5344CB8AC3E}">
        <p14:creationId xmlns:p14="http://schemas.microsoft.com/office/powerpoint/2010/main" val="656147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lstStyle/>
          <a:p>
            <a:r>
              <a:rPr lang="en-US" b="1" dirty="0"/>
              <a:t>How can you figure out whether a college is a good fit for you</a:t>
            </a:r>
            <a:r>
              <a:rPr lang="en-US" b="1" dirty="0" smtClean="0"/>
              <a:t>?</a:t>
            </a:r>
            <a:endParaRPr lang="en-US" b="1" dirty="0"/>
          </a:p>
          <a:p>
            <a:pPr marL="742950" indent="-514350">
              <a:buSzPct val="100000"/>
              <a:buFont typeface="+mj-lt"/>
              <a:buAutoNum type="alphaUcPeriod"/>
            </a:pPr>
            <a:r>
              <a:rPr lang="en-US" dirty="0" smtClean="0"/>
              <a:t>Reflect on your needs</a:t>
            </a:r>
          </a:p>
          <a:p>
            <a:pPr marL="742950" indent="-514350">
              <a:buSzPct val="100000"/>
              <a:buFont typeface="+mj-lt"/>
              <a:buAutoNum type="alphaUcPeriod"/>
            </a:pPr>
            <a:r>
              <a:rPr lang="en-US" dirty="0" smtClean="0"/>
              <a:t>Explore different options</a:t>
            </a:r>
          </a:p>
          <a:p>
            <a:pPr marL="742950" indent="-514350">
              <a:buSzPct val="100000"/>
              <a:buFont typeface="+mj-lt"/>
              <a:buAutoNum type="alphaUcPeriod"/>
            </a:pPr>
            <a:r>
              <a:rPr lang="en-US" dirty="0" smtClean="0"/>
              <a:t>Talk to college staff and students</a:t>
            </a:r>
          </a:p>
          <a:p>
            <a:pPr marL="742950" indent="-514350">
              <a:buSzPct val="100000"/>
              <a:buFont typeface="+mj-lt"/>
              <a:buAutoNum type="alphaUcPeriod"/>
            </a:pPr>
            <a:r>
              <a:rPr lang="en-US" dirty="0">
                <a:solidFill>
                  <a:schemeClr val="accent2"/>
                </a:solidFill>
              </a:rPr>
              <a:t>All of the above</a:t>
            </a:r>
          </a:p>
        </p:txBody>
      </p:sp>
    </p:spTree>
    <p:extLst>
      <p:ext uri="{BB962C8B-B14F-4D97-AF65-F5344CB8AC3E}">
        <p14:creationId xmlns:p14="http://schemas.microsoft.com/office/powerpoint/2010/main" val="1395050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p:txBody>
          <a:bodyPr/>
          <a:lstStyle/>
          <a:p>
            <a:r>
              <a:rPr lang="en-US" b="1" dirty="0"/>
              <a:t>You are less likely to complete college if it is not a good </a:t>
            </a:r>
            <a:r>
              <a:rPr lang="en-US" b="1" dirty="0" smtClean="0"/>
              <a:t>fit.</a:t>
            </a:r>
            <a:endParaRPr lang="en-US" dirty="0" smtClean="0"/>
          </a:p>
          <a:p>
            <a:pPr marL="742950" indent="-514350">
              <a:buSzPct val="100000"/>
              <a:buFont typeface="+mj-lt"/>
              <a:buAutoNum type="alphaUcPeriod"/>
            </a:pPr>
            <a:r>
              <a:rPr lang="en-US" dirty="0" smtClean="0"/>
              <a:t>True</a:t>
            </a:r>
          </a:p>
          <a:p>
            <a:pPr marL="742950" indent="-514350">
              <a:buSzPct val="100000"/>
              <a:buFont typeface="+mj-lt"/>
              <a:buAutoNum type="alphaUcPeriod"/>
            </a:pPr>
            <a:r>
              <a:rPr lang="en-US" dirty="0" smtClean="0"/>
              <a:t>False</a:t>
            </a:r>
            <a:endParaRPr lang="en-US" dirty="0"/>
          </a:p>
        </p:txBody>
      </p:sp>
    </p:spTree>
    <p:extLst>
      <p:ext uri="{BB962C8B-B14F-4D97-AF65-F5344CB8AC3E}">
        <p14:creationId xmlns:p14="http://schemas.microsoft.com/office/powerpoint/2010/main" val="1082376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p:txBody>
          <a:bodyPr/>
          <a:lstStyle/>
          <a:p>
            <a:r>
              <a:rPr lang="en-US" b="1" dirty="0"/>
              <a:t>You are less likely to complete college if it is not a good </a:t>
            </a:r>
            <a:r>
              <a:rPr lang="en-US" b="1" dirty="0" smtClean="0"/>
              <a:t>fit.</a:t>
            </a:r>
            <a:endParaRPr lang="en-US" dirty="0" smtClean="0"/>
          </a:p>
          <a:p>
            <a:pPr marL="742950" indent="-514350">
              <a:buSzPct val="100000"/>
              <a:buFont typeface="+mj-lt"/>
              <a:buAutoNum type="alphaUcPeriod"/>
            </a:pPr>
            <a:r>
              <a:rPr lang="en-US" dirty="0">
                <a:solidFill>
                  <a:schemeClr val="accent2"/>
                </a:solidFill>
              </a:rPr>
              <a:t>True</a:t>
            </a:r>
          </a:p>
          <a:p>
            <a:pPr marL="742950" indent="-514350">
              <a:buSzPct val="100000"/>
              <a:buFont typeface="+mj-lt"/>
              <a:buAutoNum type="alphaUcPeriod"/>
            </a:pPr>
            <a:r>
              <a:rPr lang="en-US" dirty="0" smtClean="0"/>
              <a:t>False</a:t>
            </a:r>
            <a:endParaRPr lang="en-US" dirty="0"/>
          </a:p>
        </p:txBody>
      </p:sp>
    </p:spTree>
    <p:extLst>
      <p:ext uri="{BB962C8B-B14F-4D97-AF65-F5344CB8AC3E}">
        <p14:creationId xmlns:p14="http://schemas.microsoft.com/office/powerpoint/2010/main" val="554792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is college fit?</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07622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b="41542"/>
          <a:stretch/>
        </p:blipFill>
        <p:spPr>
          <a:xfrm>
            <a:off x="6370320" y="1592991"/>
            <a:ext cx="5212080" cy="4570309"/>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t="9579" b="18960"/>
          <a:stretch/>
        </p:blipFill>
        <p:spPr>
          <a:xfrm>
            <a:off x="609600" y="1592991"/>
            <a:ext cx="5212080" cy="4568750"/>
          </a:xfrm>
          <a:prstGeom prst="rect">
            <a:avLst/>
          </a:prstGeom>
        </p:spPr>
      </p:pic>
      <p:sp>
        <p:nvSpPr>
          <p:cNvPr id="2" name="Title 1"/>
          <p:cNvSpPr>
            <a:spLocks noGrp="1"/>
          </p:cNvSpPr>
          <p:nvPr>
            <p:ph type="title"/>
          </p:nvPr>
        </p:nvSpPr>
        <p:spPr/>
        <p:txBody>
          <a:bodyPr/>
          <a:lstStyle/>
          <a:p>
            <a:r>
              <a:rPr lang="en-US" dirty="0" smtClean="0"/>
              <a:t>College = education after high school.</a:t>
            </a:r>
            <a:endParaRPr lang="en-US" dirty="0"/>
          </a:p>
        </p:txBody>
      </p:sp>
      <p:sp>
        <p:nvSpPr>
          <p:cNvPr id="9" name="TextBox 8"/>
          <p:cNvSpPr txBox="1"/>
          <p:nvPr/>
        </p:nvSpPr>
        <p:spPr>
          <a:xfrm>
            <a:off x="562144" y="6267141"/>
            <a:ext cx="3810000" cy="253916"/>
          </a:xfrm>
          <a:prstGeom prst="rect">
            <a:avLst/>
          </a:prstGeom>
          <a:noFill/>
        </p:spPr>
        <p:txBody>
          <a:bodyPr wrap="square" rtlCol="0">
            <a:spAutoFit/>
          </a:bodyPr>
          <a:lstStyle/>
          <a:p>
            <a:r>
              <a:rPr lang="en-US" sz="1050" i="1" dirty="0" smtClean="0">
                <a:solidFill>
                  <a:schemeClr val="bg2"/>
                </a:solidFill>
                <a:latin typeface="Franklin Gothic Book" panose="020B0503020102020204" pitchFamily="34" charset="0"/>
              </a:rPr>
              <a:t>Oregon Tradeswomen, Inc./Dawn Jones Redstone</a:t>
            </a:r>
            <a:endParaRPr lang="en-US" sz="1050" i="1" dirty="0">
              <a:solidFill>
                <a:schemeClr val="bg2"/>
              </a:solidFill>
              <a:latin typeface="Franklin Gothic Book" panose="020B0503020102020204" pitchFamily="34" charset="0"/>
            </a:endParaRPr>
          </a:p>
        </p:txBody>
      </p:sp>
      <p:sp>
        <p:nvSpPr>
          <p:cNvPr id="10" name="Right Triangle 9"/>
          <p:cNvSpPr/>
          <p:nvPr/>
        </p:nvSpPr>
        <p:spPr>
          <a:xfrm rot="16200000">
            <a:off x="9865894" y="4531895"/>
            <a:ext cx="2326105" cy="232610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3217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lnSpc>
                <a:spcPct val="100000"/>
              </a:lnSpc>
              <a:buNone/>
            </a:pPr>
            <a:r>
              <a:rPr lang="en-US" b="1" dirty="0" smtClean="0"/>
              <a:t>Watch: </a:t>
            </a:r>
            <a:r>
              <a:rPr lang="en-US" dirty="0" smtClean="0">
                <a:hlinkClick r:id="rId3"/>
              </a:rPr>
              <a:t>What is College Fit?</a:t>
            </a:r>
            <a:br>
              <a:rPr lang="en-US" dirty="0" smtClean="0">
                <a:hlinkClick r:id="rId3"/>
              </a:rPr>
            </a:br>
            <a:r>
              <a:rPr lang="en-US" dirty="0" smtClean="0"/>
              <a:t/>
            </a:r>
            <a:br>
              <a:rPr lang="en-US" dirty="0" smtClean="0"/>
            </a:br>
            <a:r>
              <a:rPr lang="en-US" dirty="0" smtClean="0"/>
              <a:t>Listen to the words that each student uses to describe different colleges. </a:t>
            </a:r>
            <a:br>
              <a:rPr lang="en-US" dirty="0" smtClean="0"/>
            </a:br>
            <a:r>
              <a:rPr lang="en-US" dirty="0"/>
              <a:t/>
            </a:r>
            <a:br>
              <a:rPr lang="en-US" dirty="0"/>
            </a:br>
            <a:r>
              <a:rPr lang="en-US" dirty="0" smtClean="0"/>
              <a:t>What are some other words you would use to describe different colleges you know about?</a:t>
            </a:r>
            <a:endParaRPr lang="en-US" dirty="0"/>
          </a:p>
        </p:txBody>
      </p:sp>
      <p:sp>
        <p:nvSpPr>
          <p:cNvPr id="7" name="Text Placeholder 6"/>
          <p:cNvSpPr>
            <a:spLocks noGrp="1"/>
          </p:cNvSpPr>
          <p:nvPr>
            <p:ph type="body" sz="quarter" idx="13"/>
          </p:nvPr>
        </p:nvSpPr>
        <p:spPr/>
        <p:txBody>
          <a:bodyPr/>
          <a:lstStyle/>
          <a:p>
            <a:r>
              <a:rPr lang="en-US" dirty="0" smtClean="0"/>
              <a:t>Watch &amp; reflect</a:t>
            </a:r>
            <a:endParaRPr lang="en-US" dirty="0"/>
          </a:p>
        </p:txBody>
      </p:sp>
    </p:spTree>
    <p:extLst>
      <p:ext uri="{BB962C8B-B14F-4D97-AF65-F5344CB8AC3E}">
        <p14:creationId xmlns:p14="http://schemas.microsoft.com/office/powerpoint/2010/main" val="3335118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idx="1"/>
          </p:nvPr>
        </p:nvPicPr>
        <p:blipFill>
          <a:blip r:embed="rId3">
            <a:extLst>
              <a:ext uri="{28A0092B-C50C-407E-A947-70E740481C1C}">
                <a14:useLocalDpi xmlns:a14="http://schemas.microsoft.com/office/drawing/2010/main" val="0"/>
              </a:ext>
            </a:extLst>
          </a:blip>
          <a:srcRect t="18691" b="18691"/>
          <a:stretch>
            <a:fillRect/>
          </a:stretch>
        </p:blipFill>
        <p:spPr/>
      </p:pic>
      <p:sp>
        <p:nvSpPr>
          <p:cNvPr id="7" name="Text Placeholder 6"/>
          <p:cNvSpPr>
            <a:spLocks noGrp="1"/>
          </p:cNvSpPr>
          <p:nvPr>
            <p:ph type="body" sz="half" idx="2"/>
          </p:nvPr>
        </p:nvSpPr>
        <p:spPr>
          <a:xfrm rot="18852816">
            <a:off x="9747108" y="5777171"/>
            <a:ext cx="2917371" cy="445666"/>
          </a:xfrm>
        </p:spPr>
        <p:txBody>
          <a:bodyPr>
            <a:normAutofit/>
          </a:bodyPr>
          <a:lstStyle/>
          <a:p>
            <a:pPr algn="ctr"/>
            <a:r>
              <a:rPr lang="en-US" sz="1100" i="1" dirty="0" smtClean="0"/>
              <a:t>Oregon Institute of Technology</a:t>
            </a:r>
            <a:endParaRPr lang="en-US" sz="1100" i="1" dirty="0"/>
          </a:p>
        </p:txBody>
      </p:sp>
      <p:sp>
        <p:nvSpPr>
          <p:cNvPr id="5" name="Title 4"/>
          <p:cNvSpPr>
            <a:spLocks noGrp="1"/>
          </p:cNvSpPr>
          <p:nvPr>
            <p:ph type="title"/>
          </p:nvPr>
        </p:nvSpPr>
        <p:spPr/>
        <p:txBody>
          <a:bodyPr/>
          <a:lstStyle/>
          <a:p>
            <a:r>
              <a:rPr lang="en-US" dirty="0" smtClean="0"/>
              <a:t>There are over 4,000 colleges in the U.S.</a:t>
            </a:r>
            <a:endParaRPr lang="en-US" dirty="0"/>
          </a:p>
        </p:txBody>
      </p:sp>
    </p:spTree>
    <p:extLst>
      <p:ext uri="{BB962C8B-B14F-4D97-AF65-F5344CB8AC3E}">
        <p14:creationId xmlns:p14="http://schemas.microsoft.com/office/powerpoint/2010/main" val="2222139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2300" t="-133" r="8444" b="133"/>
          <a:stretch/>
        </p:blipFill>
        <p:spPr>
          <a:xfrm>
            <a:off x="6104709" y="0"/>
            <a:ext cx="6087291" cy="6858001"/>
          </a:xfrm>
        </p:spPr>
      </p:pic>
      <p:sp>
        <p:nvSpPr>
          <p:cNvPr id="3" name="Text Placeholder 2"/>
          <p:cNvSpPr>
            <a:spLocks noGrp="1"/>
          </p:cNvSpPr>
          <p:nvPr>
            <p:ph type="body" sz="half" idx="13"/>
          </p:nvPr>
        </p:nvSpPr>
        <p:spPr/>
        <p:txBody>
          <a:bodyPr>
            <a:normAutofit/>
          </a:bodyPr>
          <a:lstStyle/>
          <a:p>
            <a:r>
              <a:rPr lang="en-US" sz="1400" dirty="0" smtClean="0">
                <a:latin typeface="+mj-lt"/>
              </a:rPr>
              <a:t>Clatsop Community College</a:t>
            </a:r>
            <a:endParaRPr lang="en-US" sz="1400" dirty="0">
              <a:latin typeface="+mj-lt"/>
            </a:endParaRPr>
          </a:p>
        </p:txBody>
      </p:sp>
      <p:sp>
        <p:nvSpPr>
          <p:cNvPr id="4" name="Content Placeholder 3"/>
          <p:cNvSpPr>
            <a:spLocks noGrp="1"/>
          </p:cNvSpPr>
          <p:nvPr>
            <p:ph sz="half" idx="14"/>
          </p:nvPr>
        </p:nvSpPr>
        <p:spPr>
          <a:xfrm>
            <a:off x="631368" y="1600200"/>
            <a:ext cx="5234260" cy="4501057"/>
          </a:xfrm>
        </p:spPr>
        <p:txBody>
          <a:bodyPr/>
          <a:lstStyle/>
          <a:p>
            <a:pPr marL="284163" indent="-284163">
              <a:buFont typeface="Arial" panose="020B0604020202020204" pitchFamily="34" charset="0"/>
              <a:buChar char="•"/>
            </a:pPr>
            <a:r>
              <a:rPr lang="en-US" sz="3200" smtClean="0"/>
              <a:t>Major or program</a:t>
            </a:r>
          </a:p>
          <a:p>
            <a:pPr marL="284163" indent="-284163">
              <a:buFont typeface="Arial" panose="020B0604020202020204" pitchFamily="34" charset="0"/>
              <a:buChar char="•"/>
            </a:pPr>
            <a:r>
              <a:rPr lang="en-US" sz="3200" smtClean="0"/>
              <a:t>Type of degree</a:t>
            </a:r>
          </a:p>
          <a:p>
            <a:pPr marL="284163" indent="-284163">
              <a:buFont typeface="Arial" panose="020B0604020202020204" pitchFamily="34" charset="0"/>
              <a:buChar char="•"/>
            </a:pPr>
            <a:r>
              <a:rPr lang="en-US" sz="3200" smtClean="0"/>
              <a:t>Class size</a:t>
            </a:r>
          </a:p>
          <a:p>
            <a:pPr marL="284163" indent="-284163">
              <a:buFont typeface="Arial" panose="020B0604020202020204" pitchFamily="34" charset="0"/>
              <a:buChar char="•"/>
            </a:pPr>
            <a:r>
              <a:rPr lang="en-US" sz="3200" smtClean="0"/>
              <a:t>Support services</a:t>
            </a:r>
          </a:p>
          <a:p>
            <a:pPr marL="284163" indent="-284163">
              <a:buFont typeface="Arial" panose="020B0604020202020204" pitchFamily="34" charset="0"/>
              <a:buChar char="•"/>
            </a:pPr>
            <a:r>
              <a:rPr lang="en-US" sz="3200" smtClean="0"/>
              <a:t>Entrance requirements</a:t>
            </a:r>
          </a:p>
          <a:p>
            <a:pPr marL="284163" indent="-284163">
              <a:buFont typeface="Arial" panose="020B0604020202020204" pitchFamily="34" charset="0"/>
              <a:buChar char="•"/>
            </a:pPr>
            <a:r>
              <a:rPr lang="en-US" sz="3200" smtClean="0"/>
              <a:t>Academic opportunities</a:t>
            </a:r>
          </a:p>
          <a:p>
            <a:pPr marL="284163" indent="-284163">
              <a:buFont typeface="Arial" panose="020B0604020202020204" pitchFamily="34" charset="0"/>
              <a:buChar char="•"/>
            </a:pPr>
            <a:r>
              <a:rPr lang="en-US" sz="3200" smtClean="0"/>
              <a:t>Credit transfer</a:t>
            </a:r>
            <a:endParaRPr lang="en-US" sz="2800" dirty="0"/>
          </a:p>
        </p:txBody>
      </p:sp>
      <p:sp>
        <p:nvSpPr>
          <p:cNvPr id="5" name="Title 4"/>
          <p:cNvSpPr>
            <a:spLocks noGrp="1"/>
          </p:cNvSpPr>
          <p:nvPr>
            <p:ph type="title"/>
          </p:nvPr>
        </p:nvSpPr>
        <p:spPr/>
        <p:txBody>
          <a:bodyPr/>
          <a:lstStyle/>
          <a:p>
            <a:r>
              <a:rPr lang="en-US" smtClean="0"/>
              <a:t>Academic fit</a:t>
            </a:r>
            <a:endParaRPr lang="en-US" dirty="0"/>
          </a:p>
        </p:txBody>
      </p:sp>
    </p:spTree>
    <p:extLst>
      <p:ext uri="{BB962C8B-B14F-4D97-AF65-F5344CB8AC3E}">
        <p14:creationId xmlns:p14="http://schemas.microsoft.com/office/powerpoint/2010/main" val="237883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4105" t="267" r="26726" b="-267"/>
          <a:stretch/>
        </p:blipFill>
        <p:spPr/>
      </p:pic>
      <p:sp>
        <p:nvSpPr>
          <p:cNvPr id="3" name="Text Placeholder 2"/>
          <p:cNvSpPr>
            <a:spLocks noGrp="1"/>
          </p:cNvSpPr>
          <p:nvPr>
            <p:ph type="body" sz="half" idx="13"/>
          </p:nvPr>
        </p:nvSpPr>
        <p:spPr/>
        <p:txBody>
          <a:bodyPr>
            <a:noAutofit/>
          </a:bodyPr>
          <a:lstStyle/>
          <a:p>
            <a:r>
              <a:rPr lang="en-US" sz="1400" dirty="0" smtClean="0">
                <a:latin typeface="+mj-lt"/>
              </a:rPr>
              <a:t>Warner </a:t>
            </a:r>
            <a:r>
              <a:rPr lang="en-US" sz="1400" dirty="0" smtClean="0">
                <a:latin typeface="+mj-lt"/>
              </a:rPr>
              <a:t>Pacific University</a:t>
            </a:r>
            <a:endParaRPr lang="en-US" sz="1400" dirty="0">
              <a:latin typeface="+mj-lt"/>
            </a:endParaRPr>
          </a:p>
        </p:txBody>
      </p:sp>
      <p:sp>
        <p:nvSpPr>
          <p:cNvPr id="4" name="Content Placeholder 3"/>
          <p:cNvSpPr>
            <a:spLocks noGrp="1"/>
          </p:cNvSpPr>
          <p:nvPr>
            <p:ph sz="half" idx="14"/>
          </p:nvPr>
        </p:nvSpPr>
        <p:spPr>
          <a:xfrm>
            <a:off x="631368" y="1600200"/>
            <a:ext cx="5234260" cy="4501057"/>
          </a:xfrm>
        </p:spPr>
        <p:txBody>
          <a:bodyPr/>
          <a:lstStyle/>
          <a:p>
            <a:pPr marL="284163" indent="-284163">
              <a:buFont typeface="Arial" panose="020B0604020202020204" pitchFamily="34" charset="0"/>
              <a:buChar char="•"/>
            </a:pPr>
            <a:r>
              <a:rPr lang="en-US" sz="3200" dirty="0" smtClean="0"/>
              <a:t>Location</a:t>
            </a:r>
          </a:p>
          <a:p>
            <a:pPr marL="284163" indent="-284163">
              <a:buFont typeface="Arial" panose="020B0604020202020204" pitchFamily="34" charset="0"/>
              <a:buChar char="•"/>
            </a:pPr>
            <a:r>
              <a:rPr lang="en-US" sz="3200" dirty="0" smtClean="0"/>
              <a:t>Number of students</a:t>
            </a:r>
          </a:p>
          <a:p>
            <a:pPr marL="284163" indent="-284163">
              <a:buFont typeface="Arial" panose="020B0604020202020204" pitchFamily="34" charset="0"/>
              <a:buChar char="•"/>
            </a:pPr>
            <a:r>
              <a:rPr lang="en-US" sz="3200" dirty="0" smtClean="0"/>
              <a:t>Diversity</a:t>
            </a:r>
          </a:p>
          <a:p>
            <a:pPr marL="284163" indent="-284163">
              <a:buFont typeface="Arial" panose="020B0604020202020204" pitchFamily="34" charset="0"/>
              <a:buChar char="•"/>
            </a:pPr>
            <a:r>
              <a:rPr lang="en-US" sz="3200" dirty="0" smtClean="0"/>
              <a:t>Part-time v. full-time</a:t>
            </a:r>
          </a:p>
          <a:p>
            <a:pPr marL="284163" indent="-284163">
              <a:buFont typeface="Arial" panose="020B0604020202020204" pitchFamily="34" charset="0"/>
              <a:buChar char="•"/>
            </a:pPr>
            <a:r>
              <a:rPr lang="en-US" sz="3200" dirty="0" smtClean="0"/>
              <a:t>Clubs and activities</a:t>
            </a:r>
          </a:p>
          <a:p>
            <a:pPr marL="284163" indent="-284163">
              <a:buFont typeface="Arial" panose="020B0604020202020204" pitchFamily="34" charset="0"/>
              <a:buChar char="•"/>
            </a:pPr>
            <a:r>
              <a:rPr lang="en-US" sz="3200" dirty="0" smtClean="0"/>
              <a:t>Evening and weekend events</a:t>
            </a:r>
            <a:endParaRPr lang="en-US" sz="2800" dirty="0"/>
          </a:p>
        </p:txBody>
      </p:sp>
      <p:sp>
        <p:nvSpPr>
          <p:cNvPr id="5" name="Title 4"/>
          <p:cNvSpPr>
            <a:spLocks noGrp="1"/>
          </p:cNvSpPr>
          <p:nvPr>
            <p:ph type="title"/>
          </p:nvPr>
        </p:nvSpPr>
        <p:spPr/>
        <p:txBody>
          <a:bodyPr/>
          <a:lstStyle/>
          <a:p>
            <a:r>
              <a:rPr lang="en-US" dirty="0" smtClean="0"/>
              <a:t>Social fit</a:t>
            </a:r>
            <a:endParaRPr lang="en-US" dirty="0"/>
          </a:p>
        </p:txBody>
      </p:sp>
    </p:spTree>
    <p:extLst>
      <p:ext uri="{BB962C8B-B14F-4D97-AF65-F5344CB8AC3E}">
        <p14:creationId xmlns:p14="http://schemas.microsoft.com/office/powerpoint/2010/main" val="205557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idx="1"/>
          </p:nvPr>
        </p:nvPicPr>
        <p:blipFill>
          <a:blip r:embed="rId3" cstate="print">
            <a:extLst>
              <a:ext uri="{28A0092B-C50C-407E-A947-70E740481C1C}">
                <a14:useLocalDpi xmlns:a14="http://schemas.microsoft.com/office/drawing/2010/main"/>
              </a:ext>
            </a:extLst>
          </a:blip>
          <a:srcRect/>
          <a:stretch>
            <a:fillRect/>
          </a:stretch>
        </p:blipFill>
        <p:spPr/>
      </p:pic>
      <p:sp>
        <p:nvSpPr>
          <p:cNvPr id="3" name="Text Placeholder 2"/>
          <p:cNvSpPr>
            <a:spLocks noGrp="1"/>
          </p:cNvSpPr>
          <p:nvPr>
            <p:ph type="body" sz="half" idx="13"/>
          </p:nvPr>
        </p:nvSpPr>
        <p:spPr/>
        <p:txBody>
          <a:bodyPr>
            <a:normAutofit/>
          </a:bodyPr>
          <a:lstStyle/>
          <a:p>
            <a:r>
              <a:rPr lang="en-US" sz="1400" dirty="0" smtClean="0">
                <a:latin typeface="+mj-lt"/>
              </a:rPr>
              <a:t>Oregon State University</a:t>
            </a:r>
            <a:endParaRPr lang="en-US" sz="1400" dirty="0">
              <a:latin typeface="+mj-lt"/>
            </a:endParaRPr>
          </a:p>
        </p:txBody>
      </p:sp>
      <p:sp>
        <p:nvSpPr>
          <p:cNvPr id="4" name="Content Placeholder 3"/>
          <p:cNvSpPr>
            <a:spLocks noGrp="1"/>
          </p:cNvSpPr>
          <p:nvPr>
            <p:ph sz="half" idx="14"/>
          </p:nvPr>
        </p:nvSpPr>
        <p:spPr>
          <a:xfrm>
            <a:off x="631368" y="1600200"/>
            <a:ext cx="5234260" cy="4501057"/>
          </a:xfrm>
        </p:spPr>
        <p:txBody>
          <a:bodyPr/>
          <a:lstStyle/>
          <a:p>
            <a:pPr marL="284163" indent="-284163">
              <a:buFont typeface="Arial" panose="020B0604020202020204" pitchFamily="34" charset="0"/>
              <a:buChar char="•"/>
            </a:pPr>
            <a:r>
              <a:rPr lang="en-US" sz="3200" dirty="0" smtClean="0"/>
              <a:t>Net price, not sticker price </a:t>
            </a:r>
          </a:p>
          <a:p>
            <a:pPr marL="284163" indent="-284163">
              <a:buFont typeface="Arial" panose="020B0604020202020204" pitchFamily="34" charset="0"/>
              <a:buChar char="•"/>
            </a:pPr>
            <a:r>
              <a:rPr lang="en-US" sz="3200" dirty="0" smtClean="0"/>
              <a:t>Availability of financial aid</a:t>
            </a:r>
          </a:p>
          <a:p>
            <a:pPr marL="284163" indent="-284163">
              <a:buFont typeface="Arial" panose="020B0604020202020204" pitchFamily="34" charset="0"/>
              <a:buChar char="•"/>
            </a:pPr>
            <a:r>
              <a:rPr lang="en-US" sz="3200" dirty="0" smtClean="0"/>
              <a:t>Additional costs, like transportation or housing</a:t>
            </a:r>
          </a:p>
          <a:p>
            <a:pPr marL="284163" indent="-284163">
              <a:buFont typeface="Arial" panose="020B0604020202020204" pitchFamily="34" charset="0"/>
              <a:buChar char="•"/>
            </a:pPr>
            <a:r>
              <a:rPr lang="en-US" sz="3200" dirty="0" smtClean="0"/>
              <a:t>Accepts college credit taken in high school</a:t>
            </a:r>
          </a:p>
          <a:p>
            <a:pPr marL="284163" indent="-284163">
              <a:buFont typeface="Arial" panose="020B0604020202020204" pitchFamily="34" charset="0"/>
              <a:buChar char="•"/>
            </a:pPr>
            <a:r>
              <a:rPr lang="en-US" sz="3200" dirty="0" smtClean="0"/>
              <a:t>Graduation rates</a:t>
            </a:r>
          </a:p>
        </p:txBody>
      </p:sp>
      <p:sp>
        <p:nvSpPr>
          <p:cNvPr id="5" name="Title 4"/>
          <p:cNvSpPr>
            <a:spLocks noGrp="1"/>
          </p:cNvSpPr>
          <p:nvPr>
            <p:ph type="title"/>
          </p:nvPr>
        </p:nvSpPr>
        <p:spPr/>
        <p:txBody>
          <a:bodyPr/>
          <a:lstStyle/>
          <a:p>
            <a:r>
              <a:rPr lang="en-US" dirty="0" smtClean="0"/>
              <a:t>Financial fit</a:t>
            </a:r>
            <a:endParaRPr lang="en-US" dirty="0"/>
          </a:p>
        </p:txBody>
      </p:sp>
    </p:spTree>
    <p:extLst>
      <p:ext uri="{BB962C8B-B14F-4D97-AF65-F5344CB8AC3E}">
        <p14:creationId xmlns:p14="http://schemas.microsoft.com/office/powerpoint/2010/main" val="252103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Basis">
  <a:themeElements>
    <a:clrScheme name="OGTC 2021">
      <a:dk1>
        <a:sysClr val="windowText" lastClr="000000"/>
      </a:dk1>
      <a:lt1>
        <a:sysClr val="window" lastClr="FFFFFF"/>
      </a:lt1>
      <a:dk2>
        <a:srgbClr val="00AEEF"/>
      </a:dk2>
      <a:lt2>
        <a:srgbClr val="C9F1FF"/>
      </a:lt2>
      <a:accent1>
        <a:srgbClr val="253271"/>
      </a:accent1>
      <a:accent2>
        <a:srgbClr val="8CC63F"/>
      </a:accent2>
      <a:accent3>
        <a:srgbClr val="BFBFBF"/>
      </a:accent3>
      <a:accent4>
        <a:srgbClr val="D0E8B2"/>
      </a:accent4>
      <a:accent5>
        <a:srgbClr val="FF421D"/>
      </a:accent5>
      <a:accent6>
        <a:srgbClr val="007F42"/>
      </a:accent6>
      <a:hlink>
        <a:srgbClr val="00AEEF"/>
      </a:hlink>
      <a:folHlink>
        <a:srgbClr val="D8D8D8"/>
      </a:folHlink>
    </a:clrScheme>
    <a:fontScheme name="OGTC 2">
      <a:majorFont>
        <a:latin typeface="Franklin Gothic Medium"/>
        <a:ea typeface=""/>
        <a:cs typeface=""/>
      </a:majorFont>
      <a:minorFont>
        <a:latin typeface="Franklin Gothic Book"/>
        <a:ea typeface=""/>
        <a:cs typeface=""/>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OGTC Template 2021 working.pptx" id="{E28352F1-7AC1-48D4-956F-B3F95E06DC68}" vid="{768CD40C-CCDF-4FF3-ACFC-DDC74EB8F8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TotalTime>
  <Words>1639</Words>
  <Application>Microsoft Office PowerPoint</Application>
  <PresentationFormat>Widescreen</PresentationFormat>
  <Paragraphs>181</Paragraphs>
  <Slides>25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Corbel</vt:lpstr>
      <vt:lpstr>Franklin Gothic Book</vt:lpstr>
      <vt:lpstr>Franklin Gothic Medium</vt:lpstr>
      <vt:lpstr>Webdings</vt:lpstr>
      <vt:lpstr>Wingdings</vt:lpstr>
      <vt:lpstr>Basis</vt:lpstr>
      <vt:lpstr>Instructions</vt:lpstr>
      <vt:lpstr>Instructions</vt:lpstr>
      <vt:lpstr>What is college fit?</vt:lpstr>
      <vt:lpstr>College = education after high school.</vt:lpstr>
      <vt:lpstr>Watch: What is College Fit?  Listen to the words that each student uses to describe different colleges.   What are some other words you would use to describe different colleges you know about?</vt:lpstr>
      <vt:lpstr>There are over 4,000 colleges in the U.S.</vt:lpstr>
      <vt:lpstr>Academic fit</vt:lpstr>
      <vt:lpstr>Social fit</vt:lpstr>
      <vt:lpstr>Financial fit</vt:lpstr>
      <vt:lpstr>College fit is important</vt:lpstr>
      <vt:lpstr>Find your college fit</vt:lpstr>
      <vt:lpstr>Think of three things that are important to you when it comes to finding a college that is a good fit.</vt:lpstr>
      <vt:lpstr>Join by going to kahoot.it on your phone or device.</vt:lpstr>
      <vt:lpstr>PowerPoint Presentation</vt:lpstr>
      <vt:lpstr>Get into a team of 2-4 people.  On a piece of paper or on your phone write the numbers 1 to 5.  Write down your answers to each question. </vt:lpstr>
      <vt:lpstr>Question 1</vt:lpstr>
      <vt:lpstr>Question 1</vt:lpstr>
      <vt:lpstr>Question 2</vt:lpstr>
      <vt:lpstr>Question 2</vt:lpstr>
      <vt:lpstr>Question 3</vt:lpstr>
      <vt:lpstr>Question 3</vt:lpstr>
      <vt:lpstr>Question 4</vt:lpstr>
      <vt:lpstr>Question 4</vt:lpstr>
      <vt:lpstr>Question 5</vt:lpstr>
      <vt:lpstr>Question 5</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 Dana</dc:creator>
  <cp:lastModifiedBy>Beck, Dana</cp:lastModifiedBy>
  <cp:revision>7</cp:revision>
  <dcterms:created xsi:type="dcterms:W3CDTF">2021-07-13T19:36:39Z</dcterms:created>
  <dcterms:modified xsi:type="dcterms:W3CDTF">2021-07-16T15:42:31Z</dcterms:modified>
</cp:coreProperties>
</file>