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63" r:id="rId5"/>
    <p:sldId id="261" r:id="rId6"/>
    <p:sldId id="264" r:id="rId7"/>
  </p:sldIdLst>
  <p:sldSz cx="10058400" cy="7772400"/>
  <p:notesSz cx="7010400" cy="9296400"/>
  <p:defaultTextStyle>
    <a:defPPr>
      <a:defRPr lang="en-US"/>
    </a:defPPr>
    <a:lvl1pPr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508000" indent="-50800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1017588" indent="-103188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527175" indent="-155575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2036763" indent="-207963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AA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2BF37A-D7F2-CAE2-58E1-DE6D0F2D6128}" v="6" dt="2023-08-15T20:02:44.8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03" autoAdjust="0"/>
    <p:restoredTop sz="92688" autoAdjust="0"/>
  </p:normalViewPr>
  <p:slideViewPr>
    <p:cSldViewPr>
      <p:cViewPr>
        <p:scale>
          <a:sx n="100" d="100"/>
          <a:sy n="100" d="100"/>
        </p:scale>
        <p:origin x="256" y="-2144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nderLinden, Autumn" userId="S::grangera@oregonstate.edu::6f361cda-5c37-4ebf-8291-8dc4c8f5ec88" providerId="AD" clId="Web-{82CB091B-B376-CD54-01D4-68A81A65E1B9}"/>
    <pc:docChg chg="modSld">
      <pc:chgData name="VanderLinden, Autumn" userId="S::grangera@oregonstate.edu::6f361cda-5c37-4ebf-8291-8dc4c8f5ec88" providerId="AD" clId="Web-{82CB091B-B376-CD54-01D4-68A81A65E1B9}" dt="2023-07-03T21:49:57.146" v="11" actId="20577"/>
      <pc:docMkLst>
        <pc:docMk/>
      </pc:docMkLst>
      <pc:sldChg chg="modSp">
        <pc:chgData name="VanderLinden, Autumn" userId="S::grangera@oregonstate.edu::6f361cda-5c37-4ebf-8291-8dc4c8f5ec88" providerId="AD" clId="Web-{82CB091B-B376-CD54-01D4-68A81A65E1B9}" dt="2023-07-03T21:49:57.146" v="11" actId="20577"/>
        <pc:sldMkLst>
          <pc:docMk/>
          <pc:sldMk cId="0" sldId="263"/>
        </pc:sldMkLst>
        <pc:spChg chg="mod">
          <ac:chgData name="VanderLinden, Autumn" userId="S::grangera@oregonstate.edu::6f361cda-5c37-4ebf-8291-8dc4c8f5ec88" providerId="AD" clId="Web-{82CB091B-B376-CD54-01D4-68A81A65E1B9}" dt="2023-07-03T21:48:06.347" v="4" actId="20577"/>
          <ac:spMkLst>
            <pc:docMk/>
            <pc:sldMk cId="0" sldId="263"/>
            <ac:spMk id="15" creationId="{00000000-0000-0000-0000-000000000000}"/>
          </ac:spMkLst>
        </pc:spChg>
        <pc:spChg chg="mod">
          <ac:chgData name="VanderLinden, Autumn" userId="S::grangera@oregonstate.edu::6f361cda-5c37-4ebf-8291-8dc4c8f5ec88" providerId="AD" clId="Web-{82CB091B-B376-CD54-01D4-68A81A65E1B9}" dt="2023-07-03T21:49:57.146" v="11" actId="20577"/>
          <ac:spMkLst>
            <pc:docMk/>
            <pc:sldMk cId="0" sldId="263"/>
            <ac:spMk id="35" creationId="{00000000-0000-0000-0000-000000000000}"/>
          </ac:spMkLst>
        </pc:spChg>
      </pc:sldChg>
    </pc:docChg>
  </pc:docChgLst>
  <pc:docChgLst>
    <pc:chgData name="Enriquez, Adrienne" userId="d160161d-3647-4c4c-953d-c481cf29de9f" providerId="ADAL" clId="{54A9FCC7-2347-4C90-BD8F-B40481E9998F}"/>
    <pc:docChg chg="modSld">
      <pc:chgData name="Enriquez, Adrienne" userId="d160161d-3647-4c4c-953d-c481cf29de9f" providerId="ADAL" clId="{54A9FCC7-2347-4C90-BD8F-B40481E9998F}" dt="2023-08-15T20:04:08.468" v="16" actId="20577"/>
      <pc:docMkLst>
        <pc:docMk/>
      </pc:docMkLst>
      <pc:sldChg chg="modSp mod">
        <pc:chgData name="Enriquez, Adrienne" userId="d160161d-3647-4c4c-953d-c481cf29de9f" providerId="ADAL" clId="{54A9FCC7-2347-4C90-BD8F-B40481E9998F}" dt="2023-08-15T20:04:08.468" v="16" actId="20577"/>
        <pc:sldMkLst>
          <pc:docMk/>
          <pc:sldMk cId="0" sldId="261"/>
        </pc:sldMkLst>
        <pc:spChg chg="mod">
          <ac:chgData name="Enriquez, Adrienne" userId="d160161d-3647-4c4c-953d-c481cf29de9f" providerId="ADAL" clId="{54A9FCC7-2347-4C90-BD8F-B40481E9998F}" dt="2023-08-15T20:04:08.468" v="16" actId="20577"/>
          <ac:spMkLst>
            <pc:docMk/>
            <pc:sldMk cId="0" sldId="261"/>
            <ac:spMk id="3099" creationId="{00000000-0000-0000-0000-000000000000}"/>
          </ac:spMkLst>
        </pc:spChg>
      </pc:sldChg>
      <pc:sldChg chg="modSp mod">
        <pc:chgData name="Enriquez, Adrienne" userId="d160161d-3647-4c4c-953d-c481cf29de9f" providerId="ADAL" clId="{54A9FCC7-2347-4C90-BD8F-B40481E9998F}" dt="2023-08-15T20:02:45.615" v="0" actId="20577"/>
        <pc:sldMkLst>
          <pc:docMk/>
          <pc:sldMk cId="0" sldId="263"/>
        </pc:sldMkLst>
        <pc:spChg chg="mod">
          <ac:chgData name="Enriquez, Adrienne" userId="d160161d-3647-4c4c-953d-c481cf29de9f" providerId="ADAL" clId="{54A9FCC7-2347-4C90-BD8F-B40481E9998F}" dt="2023-08-15T20:02:45.615" v="0" actId="20577"/>
          <ac:spMkLst>
            <pc:docMk/>
            <pc:sldMk cId="0" sldId="263"/>
            <ac:spMk id="2060" creationId="{00000000-0000-0000-0000-000000000000}"/>
          </ac:spMkLst>
        </pc:spChg>
      </pc:sldChg>
      <pc:sldChg chg="modSp mod">
        <pc:chgData name="Enriquez, Adrienne" userId="d160161d-3647-4c4c-953d-c481cf29de9f" providerId="ADAL" clId="{54A9FCC7-2347-4C90-BD8F-B40481E9998F}" dt="2023-08-15T20:03:46.202" v="2" actId="20577"/>
        <pc:sldMkLst>
          <pc:docMk/>
          <pc:sldMk cId="0" sldId="264"/>
        </pc:sldMkLst>
        <pc:spChg chg="mod">
          <ac:chgData name="Enriquez, Adrienne" userId="d160161d-3647-4c4c-953d-c481cf29de9f" providerId="ADAL" clId="{54A9FCC7-2347-4C90-BD8F-B40481E9998F}" dt="2023-08-15T20:03:46.202" v="2" actId="20577"/>
          <ac:spMkLst>
            <pc:docMk/>
            <pc:sldMk cId="0" sldId="264"/>
            <ac:spMk id="4123" creationId="{00000000-0000-0000-0000-000000000000}"/>
          </ac:spMkLst>
        </pc:spChg>
      </pc:sldChg>
    </pc:docChg>
  </pc:docChgLst>
  <pc:docChgLst>
    <pc:chgData name="Enriquez, Adrienne" userId="S::enriquad@oregonstate.edu::d160161d-3647-4c4c-953d-c481cf29de9f" providerId="AD" clId="Web-{562BF37A-D7F2-CAE2-58E1-DE6D0F2D6128}"/>
    <pc:docChg chg="modSld">
      <pc:chgData name="Enriquez, Adrienne" userId="S::enriquad@oregonstate.edu::d160161d-3647-4c4c-953d-c481cf29de9f" providerId="AD" clId="Web-{562BF37A-D7F2-CAE2-58E1-DE6D0F2D6128}" dt="2023-08-15T20:02:44.840" v="2" actId="20577"/>
      <pc:docMkLst>
        <pc:docMk/>
      </pc:docMkLst>
      <pc:sldChg chg="modSp">
        <pc:chgData name="Enriquez, Adrienne" userId="S::enriquad@oregonstate.edu::d160161d-3647-4c4c-953d-c481cf29de9f" providerId="AD" clId="Web-{562BF37A-D7F2-CAE2-58E1-DE6D0F2D6128}" dt="2023-08-15T20:02:44.840" v="2" actId="20577"/>
        <pc:sldMkLst>
          <pc:docMk/>
          <pc:sldMk cId="0" sldId="263"/>
        </pc:sldMkLst>
        <pc:spChg chg="mod">
          <ac:chgData name="Enriquez, Adrienne" userId="S::enriquad@oregonstate.edu::d160161d-3647-4c4c-953d-c481cf29de9f" providerId="AD" clId="Web-{562BF37A-D7F2-CAE2-58E1-DE6D0F2D6128}" dt="2023-08-15T20:02:44.840" v="2" actId="20577"/>
          <ac:spMkLst>
            <pc:docMk/>
            <pc:sldMk cId="0" sldId="263"/>
            <ac:spMk id="3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95FEC-8B53-4592-BE56-0A1B615D56FD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74788" y="1162050"/>
            <a:ext cx="40608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5EA84-C683-4CD2-926D-E618AA526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128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5EA84-C683-4CD2-926D-E618AA526A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581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30FE2-190C-42E0-90ED-5A2300EB6F7E}" type="datetimeFigureOut">
              <a:rPr lang="en-US"/>
              <a:pPr>
                <a:defRPr/>
              </a:pPr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DAA71-1B4F-4C58-9F12-A0FBCE2B1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12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361E2-E250-4E18-9AC4-86D94A831AF2}" type="datetimeFigureOut">
              <a:rPr lang="en-US"/>
              <a:pPr>
                <a:defRPr/>
              </a:pPr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5F047-4858-4C30-9466-9F79ED2B0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135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DF37E-9710-4233-B3F2-EB1D505C0F78}" type="datetimeFigureOut">
              <a:rPr lang="en-US"/>
              <a:pPr>
                <a:defRPr/>
              </a:pPr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EF68D-4B4F-48BC-95CF-AFEA727BD8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115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68BCE-14EC-449F-AE5C-94D5A4308796}" type="datetimeFigureOut">
              <a:rPr lang="en-US"/>
              <a:pPr>
                <a:defRPr/>
              </a:pPr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6027F-90E3-45AB-80F5-671515446E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01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7B380-8242-46F0-A191-5E4C5EFD8FD1}" type="datetimeFigureOut">
              <a:rPr lang="en-US"/>
              <a:pPr>
                <a:defRPr/>
              </a:pPr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CC5AA-CA16-4760-BD4E-C48E9F1BD3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45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F1E38-5914-4C21-A71F-A3DF1B06C5E0}" type="datetimeFigureOut">
              <a:rPr lang="en-US"/>
              <a:pPr>
                <a:defRPr/>
              </a:pPr>
              <a:t>8/15/2023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25F57-238C-4A9E-87C1-D3E59F5595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261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B3B71-03A9-4612-BC5F-D9DF4C50C33B}" type="datetimeFigureOut">
              <a:rPr lang="en-US"/>
              <a:pPr>
                <a:defRPr/>
              </a:pPr>
              <a:t>8/15/2023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0E94A-3E5A-4BF1-BC64-F92396A72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071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8D522-C604-42D9-915D-6F683CA8FE60}" type="datetimeFigureOut">
              <a:rPr lang="en-US"/>
              <a:pPr>
                <a:defRPr/>
              </a:pPr>
              <a:t>8/15/2023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09394-64AA-467D-8C7D-C01E20C8E2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141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6CD22-A782-4327-878B-072010399637}" type="datetimeFigureOut">
              <a:rPr lang="en-US"/>
              <a:pPr>
                <a:defRPr/>
              </a:pPr>
              <a:t>8/15/2023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71DE4-1DFF-46E2-90D5-54804D8846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212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42A22-5F40-47CD-8934-276EA8E802D6}" type="datetimeFigureOut">
              <a:rPr lang="en-US"/>
              <a:pPr>
                <a:defRPr/>
              </a:pPr>
              <a:t>8/15/2023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F4C9E-A170-4A14-B62F-88895C788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74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A74D6-C28F-45DA-A282-502FF6B54B2C}" type="datetimeFigureOut">
              <a:rPr lang="en-US"/>
              <a:pPr>
                <a:defRPr/>
              </a:pPr>
              <a:t>8/15/2023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33C53-D55C-4920-A920-39E4E54686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571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3238" y="311150"/>
            <a:ext cx="90519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3238" y="1812925"/>
            <a:ext cx="9051925" cy="513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3238" y="7204075"/>
            <a:ext cx="2346325" cy="41433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 defTabSz="1018824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A121EB-22D6-4D83-96AE-9339572D6CF5}" type="datetimeFigureOut">
              <a:rPr lang="en-US"/>
              <a:pPr>
                <a:defRPr/>
              </a:pPr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938" y="7204075"/>
            <a:ext cx="3184525" cy="41433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 defTabSz="1018824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838" y="7204075"/>
            <a:ext cx="2346325" cy="41433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 defTabSz="1018824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4541821-1A8D-439D-A2D3-C3A3C85DE7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7588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4572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81000" indent="-381000" algn="l" defTabSz="10175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75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175" indent="-254000" algn="l" defTabSz="10175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763" indent="-254000" algn="l" defTabSz="10175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0" indent="-254000" algn="l" defTabSz="101758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304800"/>
            <a:ext cx="4560888" cy="7162800"/>
          </a:xfrm>
          <a:prstGeom prst="rect">
            <a:avLst/>
          </a:prstGeom>
          <a:noFill/>
          <a:ln w="730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5534355" y="698988"/>
            <a:ext cx="4034366" cy="1333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000" dirty="0">
                <a:latin typeface="Franklin Gothic Medium" panose="020B0603020102020204" pitchFamily="34" charset="0"/>
              </a:rPr>
              <a:t>Career &amp; college </a:t>
            </a:r>
          </a:p>
          <a:p>
            <a:pPr eaLnBrk="1" hangingPunct="1"/>
            <a:r>
              <a:rPr lang="en-US" sz="4000" dirty="0">
                <a:latin typeface="Franklin Gothic Medium" panose="020B0603020102020204" pitchFamily="34" charset="0"/>
              </a:rPr>
              <a:t>student passport </a:t>
            </a:r>
          </a:p>
        </p:txBody>
      </p:sp>
      <p:sp>
        <p:nvSpPr>
          <p:cNvPr id="2052" name="TextBox 22"/>
          <p:cNvSpPr txBox="1">
            <a:spLocks noChangeArrowheads="1"/>
          </p:cNvSpPr>
          <p:nvPr/>
        </p:nvSpPr>
        <p:spPr bwMode="auto">
          <a:xfrm>
            <a:off x="5203825" y="4119563"/>
            <a:ext cx="452755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400" i="1" dirty="0">
                <a:solidFill>
                  <a:schemeClr val="tx2"/>
                </a:solidFill>
                <a:latin typeface="Franklin Gothic Book" panose="020B0503020102020204" pitchFamily="34" charset="0"/>
              </a:rPr>
              <a:t>"Where your talents and the world's needs cross,</a:t>
            </a:r>
          </a:p>
          <a:p>
            <a:pPr algn="ctr" eaLnBrk="1" hangingPunct="1"/>
            <a:r>
              <a:rPr lang="en-US" sz="1400" i="1" dirty="0">
                <a:solidFill>
                  <a:schemeClr val="tx2"/>
                </a:solidFill>
                <a:latin typeface="Franklin Gothic Book" panose="020B0503020102020204" pitchFamily="34" charset="0"/>
              </a:rPr>
              <a:t> there lies your vocation." - Aristotle</a:t>
            </a:r>
            <a:endParaRPr lang="en-US" sz="1400" dirty="0">
              <a:solidFill>
                <a:schemeClr val="tx2"/>
              </a:solidFill>
              <a:latin typeface="Franklin Gothic Book" panose="020B0503020102020204" pitchFamily="34" charset="0"/>
            </a:endParaRPr>
          </a:p>
          <a:p>
            <a:pPr algn="ctr" eaLnBrk="1" hangingPunct="1"/>
            <a:endParaRPr lang="en-US" sz="1200" i="1" dirty="0">
              <a:latin typeface="Franklin Gothic Book" panose="020B0503020102020204" pitchFamily="34" charset="0"/>
            </a:endParaRPr>
          </a:p>
        </p:txBody>
      </p:sp>
      <p:sp>
        <p:nvSpPr>
          <p:cNvPr id="2053" name="TextBox 23"/>
          <p:cNvSpPr txBox="1">
            <a:spLocks noChangeArrowheads="1"/>
          </p:cNvSpPr>
          <p:nvPr/>
        </p:nvSpPr>
        <p:spPr bwMode="auto">
          <a:xfrm>
            <a:off x="5638800" y="2509838"/>
            <a:ext cx="3886200" cy="995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dirty="0">
                <a:latin typeface="Franklin Gothic Medium" panose="020B0603020102020204" pitchFamily="34" charset="0"/>
                <a:cs typeface="Arial" charset="0"/>
              </a:rPr>
              <a:t>NAME: ______________________________</a:t>
            </a:r>
          </a:p>
          <a:p>
            <a:pPr eaLnBrk="1" hangingPunct="1"/>
            <a:endParaRPr lang="en-US" sz="500" i="1" u="sng" dirty="0">
              <a:latin typeface="Franklin Gothic Medium" panose="020B0603020102020204" pitchFamily="34" charset="0"/>
            </a:endParaRPr>
          </a:p>
          <a:p>
            <a:pPr eaLnBrk="1" hangingPunct="1"/>
            <a:r>
              <a:rPr lang="en-US" sz="1600" dirty="0">
                <a:latin typeface="Franklin Gothic Medium" panose="020B0603020102020204" pitchFamily="34" charset="0"/>
                <a:cs typeface="Arial" charset="0"/>
              </a:rPr>
              <a:t>SCHOOL: ____________________________</a:t>
            </a:r>
          </a:p>
          <a:p>
            <a:pPr eaLnBrk="1" hangingPunct="1"/>
            <a:endParaRPr lang="en-US" sz="500" dirty="0">
              <a:latin typeface="Franklin Gothic Medium" panose="020B0603020102020204" pitchFamily="34" charset="0"/>
            </a:endParaRPr>
          </a:p>
          <a:p>
            <a:pPr eaLnBrk="1" hangingPunct="1"/>
            <a:r>
              <a:rPr lang="en-US" sz="1600" dirty="0">
                <a:latin typeface="Franklin Gothic Medium" panose="020B0603020102020204" pitchFamily="34" charset="0"/>
                <a:cs typeface="Arial" charset="0"/>
              </a:rPr>
              <a:t>GRADE: ____  ADVISOR: _______________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2054" name="TextBox 9"/>
          <p:cNvSpPr txBox="1">
            <a:spLocks noChangeArrowheads="1"/>
          </p:cNvSpPr>
          <p:nvPr/>
        </p:nvSpPr>
        <p:spPr bwMode="auto">
          <a:xfrm>
            <a:off x="6454775" y="-1036638"/>
            <a:ext cx="2597150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500" b="1">
                <a:solidFill>
                  <a:srgbClr val="FF0000"/>
                </a:solidFill>
                <a:latin typeface="Arial Black" pitchFamily="34" charset="0"/>
              </a:rPr>
              <a:t>FRONT</a:t>
            </a:r>
          </a:p>
        </p:txBody>
      </p:sp>
      <p:sp>
        <p:nvSpPr>
          <p:cNvPr id="2055" name="TextBox 10"/>
          <p:cNvSpPr txBox="1">
            <a:spLocks noChangeArrowheads="1"/>
          </p:cNvSpPr>
          <p:nvPr/>
        </p:nvSpPr>
        <p:spPr bwMode="auto">
          <a:xfrm>
            <a:off x="1508125" y="-1036638"/>
            <a:ext cx="2012950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500" b="1">
                <a:solidFill>
                  <a:srgbClr val="FF0000"/>
                </a:solidFill>
                <a:latin typeface="Arial Black" pitchFamily="34" charset="0"/>
              </a:rPr>
              <a:t>BACK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268913" y="304800"/>
            <a:ext cx="4560887" cy="7162800"/>
          </a:xfrm>
          <a:prstGeom prst="rect">
            <a:avLst/>
          </a:prstGeom>
          <a:noFill/>
          <a:ln w="730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486400" y="2362200"/>
            <a:ext cx="4114800" cy="1219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04800" y="331788"/>
            <a:ext cx="4419600" cy="6027576"/>
          </a:xfrm>
          <a:prstGeom prst="rect">
            <a:avLst/>
          </a:prstGeom>
          <a:noFill/>
        </p:spPr>
        <p:txBody>
          <a:bodyPr lIns="101882" tIns="50941" rIns="101882" bIns="50941" anchor="t">
            <a:spAutoFit/>
          </a:bodyPr>
          <a:lstStyle/>
          <a:p>
            <a:pPr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accent2"/>
                </a:solidFill>
                <a:latin typeface="Franklin Gothic Medium" panose="020B0603020102020204" pitchFamily="34" charset="0"/>
                <a:cs typeface="Arial" pitchFamily="34" charset="0"/>
              </a:rPr>
              <a:t>TOP 10 QUESTIONS TO ASK </a:t>
            </a:r>
          </a:p>
          <a:p>
            <a:pPr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Franklin Gothic Medium" panose="020B0603020102020204" pitchFamily="34" charset="0"/>
              </a:rPr>
              <a:t>Career professionals:</a:t>
            </a:r>
            <a:endParaRPr lang="en-US" sz="1300" dirty="0">
              <a:latin typeface="Franklin Gothic Medium" panose="020B0603020102020204" pitchFamily="34" charset="0"/>
            </a:endParaRPr>
          </a:p>
          <a:p>
            <a:pPr marL="172720" indent="-172720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latin typeface="Franklin Gothic Book" panose="020B0503020102020204" pitchFamily="34" charset="0"/>
              </a:rPr>
              <a:t>  1. What kind of degree or certificate do you have? From which college or program did </a:t>
            </a:r>
          </a:p>
          <a:p>
            <a:pPr marL="172720" indent="-172720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latin typeface="Franklin Gothic Book" panose="020B0503020102020204" pitchFamily="34" charset="0"/>
              </a:rPr>
              <a:t>       you graduate?</a:t>
            </a:r>
          </a:p>
          <a:p>
            <a:pPr marL="172720" indent="-172720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latin typeface="Franklin Gothic Book" panose="020B0503020102020204" pitchFamily="34" charset="0"/>
              </a:rPr>
              <a:t>  2. What do you like/dislike about your job?</a:t>
            </a:r>
          </a:p>
          <a:p>
            <a:pPr marL="172720" indent="-172720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latin typeface="Franklin Gothic Book" panose="020B0503020102020204" pitchFamily="34" charset="0"/>
              </a:rPr>
              <a:t>  3. How did you decide this was the career for you?</a:t>
            </a:r>
          </a:p>
          <a:p>
            <a:pPr marL="172720" indent="-172720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latin typeface="Franklin Gothic Book" panose="020B0503020102020204" pitchFamily="34" charset="0"/>
              </a:rPr>
              <a:t>  4. What can I expect to earn as a beginner in this field? What is the average mid-salary? </a:t>
            </a:r>
          </a:p>
          <a:p>
            <a:pPr marL="172720" indent="-172720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latin typeface="Franklin Gothic Book" panose="020B0503020102020204" pitchFamily="34" charset="0"/>
              </a:rPr>
              <a:t>  5. What other careers could I have with your degree? </a:t>
            </a:r>
          </a:p>
          <a:p>
            <a:pPr marL="172720" indent="-172720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latin typeface="Franklin Gothic Book" panose="020B0503020102020204" pitchFamily="34" charset="0"/>
              </a:rPr>
              <a:t>  6. Will I need to go back to college and receive more degrees or training in this career?</a:t>
            </a:r>
          </a:p>
          <a:p>
            <a:pPr marL="172720" indent="-172720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latin typeface="Franklin Gothic Book" panose="020B0503020102020204" pitchFamily="34" charset="0"/>
              </a:rPr>
              <a:t>  7. How do you see jobs changing in this field in the next 5 years?</a:t>
            </a:r>
          </a:p>
          <a:p>
            <a:pPr marL="172720" indent="-172720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latin typeface="Franklin Gothic Book"/>
              </a:rPr>
              <a:t>  8. If you could go back, would you change anything about how you reached where you are now? </a:t>
            </a:r>
            <a:endParaRPr lang="en-US" sz="900" dirty="0">
              <a:latin typeface="Franklin Gothic Book" panose="020B0503020102020204" pitchFamily="34" charset="0"/>
            </a:endParaRPr>
          </a:p>
          <a:p>
            <a:pPr marL="172720" indent="-172720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latin typeface="Franklin Gothic Book" panose="020B0503020102020204" pitchFamily="34" charset="0"/>
              </a:rPr>
              <a:t>  9. What classes should I take in high school to be prepared for this field? </a:t>
            </a:r>
          </a:p>
          <a:p>
            <a:pPr marL="172720" indent="-172720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latin typeface="Franklin Gothic Book" panose="020B0503020102020204" pitchFamily="34" charset="0"/>
              </a:rPr>
              <a:t>10. What advice can you give me about this field?</a:t>
            </a:r>
          </a:p>
          <a:p>
            <a:pPr marL="172720" indent="-172720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latin typeface="Franklin Gothic Book" panose="020B0503020102020204" pitchFamily="34" charset="0"/>
            </a:endParaRPr>
          </a:p>
          <a:p>
            <a:pPr marL="172720" indent="-172720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latin typeface="Franklin Gothic Book" panose="020B0503020102020204" pitchFamily="34" charset="0"/>
            </a:endParaRPr>
          </a:p>
          <a:p>
            <a:pPr marL="172720" indent="-172720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latin typeface="Franklin Gothic Book" panose="020B0503020102020204" pitchFamily="34" charset="0"/>
            </a:endParaRPr>
          </a:p>
          <a:p>
            <a:pPr marL="172720" indent="-172720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latin typeface="Franklin Gothic Book" panose="020B0503020102020204" pitchFamily="34" charset="0"/>
            </a:endParaRPr>
          </a:p>
          <a:p>
            <a:pPr marL="172720" indent="-172720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latin typeface="Franklin Gothic Book" panose="020B0503020102020204" pitchFamily="34" charset="0"/>
            </a:endParaRPr>
          </a:p>
          <a:p>
            <a:pPr marL="172720" indent="-172720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latin typeface="Franklin Gothic Book" panose="020B0503020102020204" pitchFamily="34" charset="0"/>
            </a:endParaRPr>
          </a:p>
          <a:p>
            <a:pPr marL="172720" indent="-172720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latin typeface="Franklin Gothic Book" panose="020B0503020102020204" pitchFamily="34" charset="0"/>
            </a:endParaRPr>
          </a:p>
          <a:p>
            <a:pPr marL="172720" indent="-172720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latin typeface="Franklin Gothic Book" panose="020B0503020102020204" pitchFamily="34" charset="0"/>
            </a:endParaRPr>
          </a:p>
          <a:p>
            <a:pPr marL="172720" indent="-172720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latin typeface="Franklin Gothic Book" panose="020B0503020102020204" pitchFamily="34" charset="0"/>
            </a:endParaRPr>
          </a:p>
          <a:p>
            <a:pPr marL="172720" indent="-172720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1" dirty="0">
              <a:latin typeface="Franklin Gothic Book" panose="020B0503020102020204" pitchFamily="34" charset="0"/>
            </a:endParaRPr>
          </a:p>
          <a:p>
            <a:pPr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Franklin Gothic Medium" panose="020B0603020102020204" pitchFamily="34" charset="0"/>
              </a:rPr>
              <a:t>Colleges, universities &amp; programs:</a:t>
            </a:r>
          </a:p>
          <a:p>
            <a:pPr marL="172720" indent="-172720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latin typeface="Franklin Gothic Book" panose="020B0503020102020204" pitchFamily="34" charset="0"/>
              </a:rPr>
              <a:t>  1. I’m interested in a career in </a:t>
            </a:r>
            <a:r>
              <a:rPr lang="en-US" sz="900" u="sng" dirty="0">
                <a:latin typeface="Franklin Gothic Book" panose="020B0503020102020204" pitchFamily="34" charset="0"/>
              </a:rPr>
              <a:t>(name your career cluster destination),</a:t>
            </a:r>
            <a:r>
              <a:rPr lang="en-US" sz="900" dirty="0">
                <a:latin typeface="Franklin Gothic Book" panose="020B0503020102020204" pitchFamily="34" charset="0"/>
              </a:rPr>
              <a:t> does your school offer a degree in this program? </a:t>
            </a:r>
          </a:p>
          <a:p>
            <a:pPr marL="172720" indent="-172720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latin typeface="Franklin Gothic Book" panose="020B0503020102020204" pitchFamily="34" charset="0"/>
              </a:rPr>
              <a:t>  2. Which classes do I need to take in high school to be prepared to attend your school?</a:t>
            </a:r>
          </a:p>
          <a:p>
            <a:pPr marL="172720" indent="-172720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latin typeface="Franklin Gothic Book" panose="020B0503020102020204" pitchFamily="34" charset="0"/>
              </a:rPr>
              <a:t>  3. When should I apply?</a:t>
            </a:r>
          </a:p>
          <a:p>
            <a:pPr marL="172720" indent="-172720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latin typeface="Franklin Gothic Book" panose="020B0503020102020204" pitchFamily="34" charset="0"/>
              </a:rPr>
              <a:t>  4. What GPA do I need to be accepted?</a:t>
            </a:r>
          </a:p>
          <a:p>
            <a:pPr marL="172720" indent="-172720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latin typeface="Franklin Gothic Book" panose="020B0503020102020204" pitchFamily="34" charset="0"/>
              </a:rPr>
              <a:t>  5. Do I need to take the SAT/ACT to attend? What scores do I need?</a:t>
            </a:r>
          </a:p>
          <a:p>
            <a:pPr marL="172720" indent="-172720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latin typeface="Franklin Gothic Book" panose="020B0503020102020204" pitchFamily="34" charset="0"/>
              </a:rPr>
              <a:t>  6. Does your school have financial assistance and scholarships?</a:t>
            </a:r>
          </a:p>
          <a:p>
            <a:pPr marL="172720" indent="-172720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latin typeface="Franklin Gothic Book" panose="020B0503020102020204" pitchFamily="34" charset="0"/>
              </a:rPr>
              <a:t>  7. What can I do while I’m in high school to get ready for your school?</a:t>
            </a:r>
          </a:p>
          <a:p>
            <a:pPr marL="172720" indent="-172720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latin typeface="Franklin Gothic Book" panose="020B0503020102020204" pitchFamily="34" charset="0"/>
              </a:rPr>
              <a:t>  8. Does your school offer free tutoring programs?</a:t>
            </a:r>
          </a:p>
          <a:p>
            <a:pPr marL="172720" indent="-172720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latin typeface="Franklin Gothic Book" panose="020B0503020102020204" pitchFamily="34" charset="0"/>
              </a:rPr>
              <a:t>  9. What do students say is the best/worst thing about your school?</a:t>
            </a:r>
          </a:p>
          <a:p>
            <a:pPr marL="172720" indent="-172720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latin typeface="Franklin Gothic Book" panose="020B0503020102020204" pitchFamily="34" charset="0"/>
              </a:rPr>
              <a:t>10. How can I take a tour of your school? </a:t>
            </a:r>
          </a:p>
        </p:txBody>
      </p:sp>
      <p:sp>
        <p:nvSpPr>
          <p:cNvPr id="2059" name="TextBox 35"/>
          <p:cNvSpPr txBox="1">
            <a:spLocks noChangeArrowheads="1"/>
          </p:cNvSpPr>
          <p:nvPr/>
        </p:nvSpPr>
        <p:spPr bwMode="auto">
          <a:xfrm>
            <a:off x="307975" y="6091238"/>
            <a:ext cx="4481513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>
                <a:latin typeface="Franklin Gothic Book" panose="020B0503020102020204" pitchFamily="34" charset="0"/>
              </a:rPr>
              <a:t>NOTES:_________________________________________________________________________________________________________________________________________________________________________________________________________________________________________________________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sz="400" dirty="0">
              <a:latin typeface="Franklin Gothic Book" panose="020B0503020102020204" pitchFamily="34" charset="0"/>
            </a:endParaRPr>
          </a:p>
          <a:p>
            <a:pPr eaLnBrk="1" hangingPunct="1"/>
            <a:r>
              <a:rPr lang="en-US" sz="1300" dirty="0">
                <a:latin typeface="Franklin Gothic Book" panose="020B0503020102020204" pitchFamily="34" charset="0"/>
              </a:rPr>
              <a:t>___________________________________________________</a:t>
            </a:r>
          </a:p>
        </p:txBody>
      </p:sp>
      <p:sp>
        <p:nvSpPr>
          <p:cNvPr id="2060" name="TextBox 17"/>
          <p:cNvSpPr txBox="1">
            <a:spLocks noChangeArrowheads="1"/>
          </p:cNvSpPr>
          <p:nvPr/>
        </p:nvSpPr>
        <p:spPr bwMode="auto">
          <a:xfrm>
            <a:off x="5410200" y="5135361"/>
            <a:ext cx="4343400" cy="1580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dirty="0">
                <a:latin typeface="Franklin Gothic Medium" panose="020B0603020102020204" pitchFamily="34" charset="0"/>
              </a:rPr>
              <a:t>The career pathways I am interested in are: 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2062" name="TextBox 35"/>
          <p:cNvSpPr txBox="1">
            <a:spLocks noChangeArrowheads="1"/>
          </p:cNvSpPr>
          <p:nvPr/>
        </p:nvSpPr>
        <p:spPr bwMode="auto">
          <a:xfrm>
            <a:off x="307975" y="2743200"/>
            <a:ext cx="4481513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>
                <a:latin typeface="Franklin Gothic Book" panose="020B0503020102020204" pitchFamily="34" charset="0"/>
              </a:rPr>
              <a:t>NOTES:_________________________________________________________________________________________________________________________________________________________________________________________________________________________________________________________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sz="400" dirty="0">
              <a:latin typeface="Franklin Gothic Book" panose="020B0503020102020204" pitchFamily="34" charset="0"/>
            </a:endParaRPr>
          </a:p>
          <a:p>
            <a:pPr eaLnBrk="1" hangingPunct="1"/>
            <a:r>
              <a:rPr lang="en-US" sz="1300" dirty="0">
                <a:latin typeface="Franklin Gothic Book" panose="020B0503020102020204" pitchFamily="34" charset="0"/>
              </a:rPr>
              <a:t>___________________________________________________</a:t>
            </a:r>
          </a:p>
        </p:txBody>
      </p:sp>
      <p:sp>
        <p:nvSpPr>
          <p:cNvPr id="15" name="TextBox 17"/>
          <p:cNvSpPr txBox="1">
            <a:spLocks noChangeArrowheads="1"/>
          </p:cNvSpPr>
          <p:nvPr/>
        </p:nvSpPr>
        <p:spPr bwMode="auto">
          <a:xfrm>
            <a:off x="5359400" y="7077075"/>
            <a:ext cx="4318000" cy="272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882" tIns="50941" rIns="101882" bIns="50941" anchor="t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100" i="1" dirty="0">
                <a:latin typeface="Calibri"/>
                <a:ea typeface="Calibri"/>
                <a:cs typeface="Calibri"/>
              </a:rPr>
              <a:t>© 2012 Oregon GEAR UP, updated 7/2023</a:t>
            </a:r>
            <a:endParaRPr lang="en-US" sz="1100" i="1" dirty="0">
              <a:latin typeface="Calibri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6802135"/>
            <a:ext cx="533400" cy="533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73038"/>
            <a:ext cx="9601200" cy="7426325"/>
          </a:xfrm>
          <a:prstGeom prst="rect">
            <a:avLst/>
          </a:prstGeom>
          <a:noFill/>
          <a:ln w="730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Franklin Gothic Book" panose="020B0503020102020204" pitchFamily="34" charset="0"/>
            </a:endParaRPr>
          </a:p>
        </p:txBody>
      </p:sp>
      <p:sp>
        <p:nvSpPr>
          <p:cNvPr id="3075" name="TextBox 7"/>
          <p:cNvSpPr txBox="1">
            <a:spLocks noChangeArrowheads="1"/>
          </p:cNvSpPr>
          <p:nvPr/>
        </p:nvSpPr>
        <p:spPr bwMode="auto">
          <a:xfrm>
            <a:off x="250825" y="173038"/>
            <a:ext cx="4527550" cy="903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Franklin Gothic Medium" panose="020B0603020102020204" pitchFamily="34" charset="0"/>
              </a:rPr>
              <a:t>Colleges</a:t>
            </a:r>
            <a:endParaRPr lang="en-US" sz="3200" dirty="0">
              <a:latin typeface="Franklin Gothic Medium" panose="020B0603020102020204" pitchFamily="34" charset="0"/>
            </a:endParaRPr>
          </a:p>
          <a:p>
            <a:pPr algn="ctr" eaLnBrk="1" hangingPunct="1"/>
            <a:r>
              <a:rPr lang="en-US" sz="400" b="1" dirty="0">
                <a:latin typeface="Calibri" pitchFamily="34" charset="0"/>
              </a:rPr>
              <a:t> </a:t>
            </a:r>
          </a:p>
          <a:p>
            <a:pPr eaLnBrk="1" hangingPunct="1"/>
            <a:endParaRPr lang="en-US" b="1" dirty="0">
              <a:latin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09675" y="1209675"/>
            <a:ext cx="2646363" cy="1035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  <a:latin typeface="Franklin Gothic Book" panose="020B0503020102020204" pitchFamily="34" charset="0"/>
              </a:rPr>
              <a:t>VISIT A BOOTH FROM A 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  <a:latin typeface="Franklin Gothic Book" panose="020B0503020102020204" pitchFamily="34" charset="0"/>
              </a:rPr>
              <a:t>COLLEGE OR UNIVERSITY</a:t>
            </a:r>
            <a:r>
              <a:rPr lang="en-US" sz="1000" dirty="0">
                <a:solidFill>
                  <a:schemeClr val="tx1"/>
                </a:solidFill>
                <a:latin typeface="Franklin Gothic Book" panose="020B0503020102020204" pitchFamily="34" charset="0"/>
              </a:rPr>
              <a:t> 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  <a:latin typeface="Franklin Gothic Book" panose="020B0503020102020204" pitchFamily="34" charset="0"/>
              </a:rPr>
              <a:t>TO RECEIVE YOUR PASSPORT “STICKER”. </a:t>
            </a:r>
          </a:p>
        </p:txBody>
      </p:sp>
      <p:sp>
        <p:nvSpPr>
          <p:cNvPr id="3077" name="TextBox 15"/>
          <p:cNvSpPr txBox="1">
            <a:spLocks noChangeArrowheads="1"/>
          </p:cNvSpPr>
          <p:nvPr/>
        </p:nvSpPr>
        <p:spPr bwMode="auto">
          <a:xfrm>
            <a:off x="5486400" y="173038"/>
            <a:ext cx="4403725" cy="533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882" tIns="50941" rIns="101882" bIns="50941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Franklin Gothic Medium" panose="020B0603020102020204" pitchFamily="34" charset="0"/>
              </a:rPr>
              <a:t>Careers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209675" y="3540125"/>
            <a:ext cx="2646363" cy="10366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  <a:latin typeface="Franklin Gothic Book" panose="020B0503020102020204" pitchFamily="34" charset="0"/>
              </a:rPr>
              <a:t>VISIT A BOOTH FROM A 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  <a:latin typeface="Franklin Gothic Book" panose="020B0503020102020204" pitchFamily="34" charset="0"/>
              </a:rPr>
              <a:t>COLLEGE OR UNIVERSITY</a:t>
            </a:r>
            <a:r>
              <a:rPr lang="en-US" sz="1000" dirty="0">
                <a:solidFill>
                  <a:schemeClr val="tx1"/>
                </a:solidFill>
                <a:latin typeface="Franklin Gothic Book" panose="020B0503020102020204" pitchFamily="34" charset="0"/>
              </a:rPr>
              <a:t> 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  <a:latin typeface="Franklin Gothic Book" panose="020B0503020102020204" pitchFamily="34" charset="0"/>
              </a:rPr>
              <a:t>TO RECEIVE YOUR PASSPORT “STICKER”. 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09675" y="5699125"/>
            <a:ext cx="2646363" cy="10366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  <a:latin typeface="Franklin Gothic Book" panose="020B0503020102020204" pitchFamily="34" charset="0"/>
              </a:rPr>
              <a:t>VISIT A BOOTH FROM A 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  <a:latin typeface="Franklin Gothic Book" panose="020B0503020102020204" pitchFamily="34" charset="0"/>
              </a:rPr>
              <a:t>COLLEGE OR UNIVERSITY</a:t>
            </a:r>
            <a:r>
              <a:rPr lang="en-US" sz="1000" dirty="0">
                <a:solidFill>
                  <a:schemeClr val="tx1"/>
                </a:solidFill>
                <a:latin typeface="Franklin Gothic Book" panose="020B0503020102020204" pitchFamily="34" charset="0"/>
              </a:rPr>
              <a:t> 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  <a:latin typeface="Franklin Gothic Book" panose="020B0503020102020204" pitchFamily="34" charset="0"/>
              </a:rPr>
              <a:t>TO RECEIVE YOUR PASSPORT “STICKER”. 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622925" y="735013"/>
            <a:ext cx="2644775" cy="10366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  <a:latin typeface="Franklin Gothic Book" panose="020B0503020102020204" pitchFamily="34" charset="0"/>
              </a:rPr>
              <a:t>VISIT A  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>
                <a:solidFill>
                  <a:schemeClr val="tx1"/>
                </a:solidFill>
                <a:latin typeface="Franklin Gothic Book" panose="020B0503020102020204" pitchFamily="34" charset="0"/>
              </a:rPr>
              <a:t>CAREER CLUSTER</a:t>
            </a:r>
            <a:endParaRPr lang="en-US" sz="13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  <a:latin typeface="Franklin Gothic Book" panose="020B0503020102020204" pitchFamily="34" charset="0"/>
              </a:rPr>
              <a:t>TO RECEIVE YOUR PASSPORT “STICKER”. </a:t>
            </a:r>
          </a:p>
        </p:txBody>
      </p:sp>
      <p:sp>
        <p:nvSpPr>
          <p:cNvPr id="3081" name="TextBox 33"/>
          <p:cNvSpPr txBox="1">
            <a:spLocks noChangeArrowheads="1"/>
          </p:cNvSpPr>
          <p:nvPr/>
        </p:nvSpPr>
        <p:spPr bwMode="auto">
          <a:xfrm>
            <a:off x="258763" y="2257425"/>
            <a:ext cx="4694237" cy="11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>
                <a:latin typeface="Franklin Gothic Book" panose="020B0503020102020204" pitchFamily="34" charset="0"/>
              </a:rPr>
              <a:t>QUESTION #___: _______________________________________</a:t>
            </a:r>
          </a:p>
          <a:p>
            <a:pPr eaLnBrk="1" hangingPunct="1"/>
            <a:endParaRPr lang="en-US" sz="400">
              <a:latin typeface="Franklin Gothic Book" panose="020B0503020102020204" pitchFamily="34" charset="0"/>
            </a:endParaRPr>
          </a:p>
          <a:p>
            <a:pPr algn="r" eaLnBrk="1" hangingPunct="1"/>
            <a:r>
              <a:rPr lang="en-US" sz="1300">
                <a:latin typeface="Franklin Gothic Book" panose="020B0503020102020204" pitchFamily="34" charset="0"/>
              </a:rPr>
              <a:t>______________________________________________________</a:t>
            </a:r>
          </a:p>
          <a:p>
            <a:pPr algn="r" eaLnBrk="1" hangingPunct="1"/>
            <a:r>
              <a:rPr lang="en-US" sz="1300">
                <a:latin typeface="Franklin Gothic Book" panose="020B0503020102020204" pitchFamily="34" charset="0"/>
              </a:rPr>
              <a:t>______________________________________________________</a:t>
            </a:r>
          </a:p>
          <a:p>
            <a:pPr algn="r" eaLnBrk="1" hangingPunct="1"/>
            <a:r>
              <a:rPr lang="en-US" sz="1300">
                <a:latin typeface="Franklin Gothic Book" panose="020B0503020102020204" pitchFamily="34" charset="0"/>
              </a:rPr>
              <a:t>____________________________________________________________________________________________________________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616575" y="3044825"/>
            <a:ext cx="2644775" cy="10366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  <a:latin typeface="Franklin Gothic Book" panose="020B0503020102020204" pitchFamily="34" charset="0"/>
              </a:rPr>
              <a:t>VISIT A  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>
                <a:solidFill>
                  <a:schemeClr val="tx1"/>
                </a:solidFill>
                <a:latin typeface="Franklin Gothic Book" panose="020B0503020102020204" pitchFamily="34" charset="0"/>
              </a:rPr>
              <a:t>CAREER CLUSTER</a:t>
            </a:r>
            <a:endParaRPr lang="en-US" sz="13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  <a:latin typeface="Franklin Gothic Book" panose="020B0503020102020204" pitchFamily="34" charset="0"/>
              </a:rPr>
              <a:t>TO RECEIVE YOUR PASSPORT “STICKER”. 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616575" y="5354638"/>
            <a:ext cx="2644775" cy="10366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  <a:latin typeface="Franklin Gothic Book" panose="020B0503020102020204" pitchFamily="34" charset="0"/>
              </a:rPr>
              <a:t>VISIT A  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>
                <a:solidFill>
                  <a:schemeClr val="tx1"/>
                </a:solidFill>
                <a:latin typeface="Franklin Gothic Book" panose="020B0503020102020204" pitchFamily="34" charset="0"/>
              </a:rPr>
              <a:t>CAREER CLUSTER</a:t>
            </a:r>
            <a:endParaRPr lang="en-US" sz="13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  <a:latin typeface="Franklin Gothic Book" panose="020B0503020102020204" pitchFamily="34" charset="0"/>
              </a:rPr>
              <a:t>TO RECEIVE YOUR PASSPORT “STICKER”. 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084" name="TextBox 48"/>
          <p:cNvSpPr txBox="1">
            <a:spLocks noChangeArrowheads="1"/>
          </p:cNvSpPr>
          <p:nvPr/>
        </p:nvSpPr>
        <p:spPr bwMode="auto">
          <a:xfrm>
            <a:off x="8297863" y="5267325"/>
            <a:ext cx="1552575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>
                <a:latin typeface="Franklin Gothic Book" panose="020B0503020102020204" pitchFamily="34" charset="0"/>
              </a:rPr>
              <a:t>Q#___:__________________________________________________________________________</a:t>
            </a:r>
            <a:endParaRPr lang="en-US" sz="400">
              <a:latin typeface="Franklin Gothic Book" panose="020B0503020102020204" pitchFamily="34" charset="0"/>
            </a:endParaRPr>
          </a:p>
        </p:txBody>
      </p:sp>
      <p:cxnSp>
        <p:nvCxnSpPr>
          <p:cNvPr id="51" name="Elbow Connector 50"/>
          <p:cNvCxnSpPr/>
          <p:nvPr/>
        </p:nvCxnSpPr>
        <p:spPr>
          <a:xfrm flipV="1">
            <a:off x="4106863" y="1209675"/>
            <a:ext cx="1509712" cy="517525"/>
          </a:xfrm>
          <a:prstGeom prst="bentConnector3">
            <a:avLst>
              <a:gd name="adj1" fmla="val 61111"/>
            </a:avLst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5616575" y="1866900"/>
            <a:ext cx="2644775" cy="10366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  <a:latin typeface="Franklin Gothic Book" panose="020B0503020102020204" pitchFamily="34" charset="0"/>
              </a:rPr>
              <a:t>VISIT A  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>
                <a:solidFill>
                  <a:schemeClr val="tx1"/>
                </a:solidFill>
                <a:latin typeface="Franklin Gothic Book" panose="020B0503020102020204" pitchFamily="34" charset="0"/>
              </a:rPr>
              <a:t>CAREER CLUSTER</a:t>
            </a:r>
            <a:endParaRPr lang="en-US" sz="13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  <a:latin typeface="Franklin Gothic Book" panose="020B0503020102020204" pitchFamily="34" charset="0"/>
              </a:rPr>
              <a:t>TO RECEIVE YOUR PASSPORT “STICKER”. 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</p:txBody>
      </p:sp>
      <p:cxnSp>
        <p:nvCxnSpPr>
          <p:cNvPr id="57" name="Elbow Connector 56"/>
          <p:cNvCxnSpPr>
            <a:stCxn id="9" idx="3"/>
          </p:cNvCxnSpPr>
          <p:nvPr/>
        </p:nvCxnSpPr>
        <p:spPr>
          <a:xfrm>
            <a:off x="3856038" y="1727200"/>
            <a:ext cx="1760537" cy="517525"/>
          </a:xfrm>
          <a:prstGeom prst="bentConnector3">
            <a:avLst>
              <a:gd name="adj1" fmla="val 66667"/>
            </a:avLst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>
            <a:off x="3856038" y="4059238"/>
            <a:ext cx="1760537" cy="517525"/>
          </a:xfrm>
          <a:prstGeom prst="bentConnector3">
            <a:avLst>
              <a:gd name="adj1" fmla="val 66667"/>
            </a:avLst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/>
          <p:nvPr/>
        </p:nvCxnSpPr>
        <p:spPr>
          <a:xfrm flipV="1">
            <a:off x="4106863" y="3540125"/>
            <a:ext cx="1509712" cy="519113"/>
          </a:xfrm>
          <a:prstGeom prst="bentConnector3">
            <a:avLst>
              <a:gd name="adj1" fmla="val 61111"/>
            </a:avLst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616575" y="4232275"/>
            <a:ext cx="2644775" cy="1035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  <a:latin typeface="Franklin Gothic Book" panose="020B0503020102020204" pitchFamily="34" charset="0"/>
              </a:rPr>
              <a:t>VISIT A  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>
                <a:solidFill>
                  <a:schemeClr val="tx1"/>
                </a:solidFill>
                <a:latin typeface="Franklin Gothic Book" panose="020B0503020102020204" pitchFamily="34" charset="0"/>
              </a:rPr>
              <a:t>CAREER CLUSTER</a:t>
            </a:r>
            <a:endParaRPr lang="en-US" sz="13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  <a:latin typeface="Franklin Gothic Book" panose="020B0503020102020204" pitchFamily="34" charset="0"/>
              </a:rPr>
              <a:t>TO RECEIVE YOUR PASSPORT “STICKER”. 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616575" y="6477000"/>
            <a:ext cx="2644775" cy="10366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  <a:latin typeface="Franklin Gothic Book" panose="020B0503020102020204" pitchFamily="34" charset="0"/>
              </a:rPr>
              <a:t>VISIT A  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>
                <a:solidFill>
                  <a:schemeClr val="tx1"/>
                </a:solidFill>
                <a:latin typeface="Franklin Gothic Book" panose="020B0503020102020204" pitchFamily="34" charset="0"/>
              </a:rPr>
              <a:t>CAREER CLUSTER</a:t>
            </a:r>
            <a:endParaRPr lang="en-US" sz="13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  <a:latin typeface="Franklin Gothic Book" panose="020B0503020102020204" pitchFamily="34" charset="0"/>
              </a:rPr>
              <a:t>TO RECEIVE YOUR PASSPORT “STICKER”. 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</p:txBody>
      </p:sp>
      <p:cxnSp>
        <p:nvCxnSpPr>
          <p:cNvPr id="31" name="Elbow Connector 30"/>
          <p:cNvCxnSpPr/>
          <p:nvPr/>
        </p:nvCxnSpPr>
        <p:spPr>
          <a:xfrm flipV="1">
            <a:off x="4106863" y="5872163"/>
            <a:ext cx="1509712" cy="519112"/>
          </a:xfrm>
          <a:prstGeom prst="bentConnector3">
            <a:avLst>
              <a:gd name="adj1" fmla="val 61111"/>
            </a:avLst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/>
          <p:nvPr/>
        </p:nvCxnSpPr>
        <p:spPr>
          <a:xfrm>
            <a:off x="3856038" y="6391275"/>
            <a:ext cx="1760537" cy="517525"/>
          </a:xfrm>
          <a:prstGeom prst="bentConnector3">
            <a:avLst>
              <a:gd name="adj1" fmla="val 66667"/>
            </a:avLst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4" name="TextBox 35"/>
          <p:cNvSpPr txBox="1">
            <a:spLocks noChangeArrowheads="1"/>
          </p:cNvSpPr>
          <p:nvPr/>
        </p:nvSpPr>
        <p:spPr bwMode="auto">
          <a:xfrm>
            <a:off x="8297863" y="6362700"/>
            <a:ext cx="1552575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>
                <a:latin typeface="Franklin Gothic Book" panose="020B0503020102020204" pitchFamily="34" charset="0"/>
              </a:rPr>
              <a:t>Q#___:__________________________________________________________________________</a:t>
            </a:r>
            <a:endParaRPr lang="en-US" sz="400">
              <a:latin typeface="Franklin Gothic Book" panose="020B0503020102020204" pitchFamily="34" charset="0"/>
            </a:endParaRPr>
          </a:p>
        </p:txBody>
      </p:sp>
      <p:sp>
        <p:nvSpPr>
          <p:cNvPr id="3095" name="TextBox 36"/>
          <p:cNvSpPr txBox="1">
            <a:spLocks noChangeArrowheads="1"/>
          </p:cNvSpPr>
          <p:nvPr/>
        </p:nvSpPr>
        <p:spPr bwMode="auto">
          <a:xfrm>
            <a:off x="8297863" y="4144963"/>
            <a:ext cx="1552575" cy="110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>
                <a:latin typeface="Franklin Gothic Book" panose="020B0503020102020204" pitchFamily="34" charset="0"/>
              </a:rPr>
              <a:t>Q#___:__________________________________________________________________________</a:t>
            </a:r>
            <a:endParaRPr lang="en-US" sz="400">
              <a:latin typeface="Franklin Gothic Book" panose="020B0503020102020204" pitchFamily="34" charset="0"/>
            </a:endParaRPr>
          </a:p>
        </p:txBody>
      </p:sp>
      <p:sp>
        <p:nvSpPr>
          <p:cNvPr id="3096" name="TextBox 38"/>
          <p:cNvSpPr txBox="1">
            <a:spLocks noChangeArrowheads="1"/>
          </p:cNvSpPr>
          <p:nvPr/>
        </p:nvSpPr>
        <p:spPr bwMode="auto">
          <a:xfrm>
            <a:off x="8297863" y="2994025"/>
            <a:ext cx="1552575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>
                <a:latin typeface="Franklin Gothic Book" panose="020B0503020102020204" pitchFamily="34" charset="0"/>
              </a:rPr>
              <a:t>Q#___:__________________________________________________________________________</a:t>
            </a:r>
            <a:endParaRPr lang="en-US" sz="400">
              <a:latin typeface="Franklin Gothic Book" panose="020B0503020102020204" pitchFamily="34" charset="0"/>
            </a:endParaRPr>
          </a:p>
        </p:txBody>
      </p:sp>
      <p:sp>
        <p:nvSpPr>
          <p:cNvPr id="3097" name="TextBox 39"/>
          <p:cNvSpPr txBox="1">
            <a:spLocks noChangeArrowheads="1"/>
          </p:cNvSpPr>
          <p:nvPr/>
        </p:nvSpPr>
        <p:spPr bwMode="auto">
          <a:xfrm>
            <a:off x="8297863" y="1812925"/>
            <a:ext cx="1552575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>
                <a:latin typeface="Franklin Gothic Book" panose="020B0503020102020204" pitchFamily="34" charset="0"/>
              </a:rPr>
              <a:t>Q#___:__________________________________________________________________________</a:t>
            </a:r>
            <a:endParaRPr lang="en-US" sz="400">
              <a:latin typeface="Franklin Gothic Book" panose="020B0503020102020204" pitchFamily="34" charset="0"/>
            </a:endParaRPr>
          </a:p>
        </p:txBody>
      </p:sp>
      <p:sp>
        <p:nvSpPr>
          <p:cNvPr id="3098" name="TextBox 45"/>
          <p:cNvSpPr txBox="1">
            <a:spLocks noChangeArrowheads="1"/>
          </p:cNvSpPr>
          <p:nvPr/>
        </p:nvSpPr>
        <p:spPr bwMode="auto">
          <a:xfrm>
            <a:off x="8297863" y="690563"/>
            <a:ext cx="1552575" cy="110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>
                <a:latin typeface="Franklin Gothic Book" panose="020B0503020102020204" pitchFamily="34" charset="0"/>
              </a:rPr>
              <a:t>Q#___:__________________________________________________________________________</a:t>
            </a:r>
            <a:endParaRPr lang="en-US" sz="400">
              <a:latin typeface="Franklin Gothic Book" panose="020B0503020102020204" pitchFamily="34" charset="0"/>
            </a:endParaRPr>
          </a:p>
        </p:txBody>
      </p:sp>
      <p:sp>
        <p:nvSpPr>
          <p:cNvPr id="3099" name="TextBox 37"/>
          <p:cNvSpPr txBox="1">
            <a:spLocks noChangeArrowheads="1"/>
          </p:cNvSpPr>
          <p:nvPr/>
        </p:nvSpPr>
        <p:spPr bwMode="auto">
          <a:xfrm>
            <a:off x="0" y="-863600"/>
            <a:ext cx="10477500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500" b="1" dirty="0">
                <a:solidFill>
                  <a:srgbClr val="FF0000"/>
                </a:solidFill>
                <a:latin typeface="Arial Black" pitchFamily="34" charset="0"/>
              </a:rPr>
              <a:t>INSIDE OPTION #1 </a:t>
            </a:r>
            <a:r>
              <a:rPr lang="en-US" sz="2200" b="1" dirty="0">
                <a:solidFill>
                  <a:srgbClr val="FF0000"/>
                </a:solidFill>
                <a:latin typeface="Arial Black" pitchFamily="34" charset="0"/>
              </a:rPr>
              <a:t>(with 2 careers per college)</a:t>
            </a:r>
          </a:p>
        </p:txBody>
      </p:sp>
      <p:sp>
        <p:nvSpPr>
          <p:cNvPr id="3100" name="TextBox 40"/>
          <p:cNvSpPr txBox="1">
            <a:spLocks noChangeArrowheads="1"/>
          </p:cNvSpPr>
          <p:nvPr/>
        </p:nvSpPr>
        <p:spPr bwMode="auto">
          <a:xfrm>
            <a:off x="381000" y="4648200"/>
            <a:ext cx="4694238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>
                <a:latin typeface="Franklin Gothic Book" panose="020B0503020102020204" pitchFamily="34" charset="0"/>
              </a:rPr>
              <a:t>QUESTION #___: _______________________________________</a:t>
            </a:r>
          </a:p>
          <a:p>
            <a:pPr eaLnBrk="1" hangingPunct="1"/>
            <a:endParaRPr lang="en-US" sz="400">
              <a:latin typeface="Franklin Gothic Book" panose="020B0503020102020204" pitchFamily="34" charset="0"/>
            </a:endParaRPr>
          </a:p>
          <a:p>
            <a:pPr algn="r" eaLnBrk="1" hangingPunct="1"/>
            <a:r>
              <a:rPr lang="en-US" sz="1300">
                <a:latin typeface="Franklin Gothic Book" panose="020B0503020102020204" pitchFamily="34" charset="0"/>
              </a:rPr>
              <a:t>______________________________________________________</a:t>
            </a:r>
          </a:p>
          <a:p>
            <a:pPr algn="r" eaLnBrk="1" hangingPunct="1"/>
            <a:r>
              <a:rPr lang="en-US" sz="1300">
                <a:latin typeface="Franklin Gothic Book" panose="020B0503020102020204" pitchFamily="34" charset="0"/>
              </a:rPr>
              <a:t>____________________________________________________________________________________________________________</a:t>
            </a:r>
          </a:p>
        </p:txBody>
      </p:sp>
      <p:sp>
        <p:nvSpPr>
          <p:cNvPr id="3101" name="TextBox 41"/>
          <p:cNvSpPr txBox="1">
            <a:spLocks noChangeArrowheads="1"/>
          </p:cNvSpPr>
          <p:nvPr/>
        </p:nvSpPr>
        <p:spPr bwMode="auto">
          <a:xfrm>
            <a:off x="304800" y="6781800"/>
            <a:ext cx="4694238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>
                <a:latin typeface="Franklin Gothic Book" panose="020B0503020102020204" pitchFamily="34" charset="0"/>
              </a:rPr>
              <a:t>QUESTION #___: _______________________________________</a:t>
            </a:r>
          </a:p>
          <a:p>
            <a:pPr eaLnBrk="1" hangingPunct="1"/>
            <a:endParaRPr lang="en-US" sz="400">
              <a:latin typeface="Franklin Gothic Book" panose="020B0503020102020204" pitchFamily="34" charset="0"/>
            </a:endParaRPr>
          </a:p>
          <a:p>
            <a:pPr algn="r" eaLnBrk="1" hangingPunct="1"/>
            <a:r>
              <a:rPr lang="en-US" sz="1300">
                <a:latin typeface="Franklin Gothic Book" panose="020B0503020102020204" pitchFamily="34" charset="0"/>
              </a:rPr>
              <a:t>______________________________________________________</a:t>
            </a:r>
          </a:p>
          <a:p>
            <a:pPr algn="r" eaLnBrk="1" hangingPunct="1"/>
            <a:r>
              <a:rPr lang="en-US" sz="1300">
                <a:latin typeface="Franklin Gothic Book" panose="020B0503020102020204" pitchFamily="34" charset="0"/>
              </a:rPr>
              <a:t>______________________________________________________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73038"/>
            <a:ext cx="9601200" cy="7426325"/>
          </a:xfrm>
          <a:prstGeom prst="rect">
            <a:avLst/>
          </a:prstGeom>
          <a:noFill/>
          <a:ln w="730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Franklin Gothic Book" panose="020B0503020102020204" pitchFamily="34" charset="0"/>
            </a:endParaRPr>
          </a:p>
        </p:txBody>
      </p:sp>
      <p:sp>
        <p:nvSpPr>
          <p:cNvPr id="4099" name="TextBox 7"/>
          <p:cNvSpPr txBox="1">
            <a:spLocks noChangeArrowheads="1"/>
          </p:cNvSpPr>
          <p:nvPr/>
        </p:nvSpPr>
        <p:spPr bwMode="auto">
          <a:xfrm>
            <a:off x="258763" y="173038"/>
            <a:ext cx="4519611" cy="903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882" tIns="50941" rIns="101882" bIns="50941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Franklin Gothic Medium" panose="020B0603020102020204" pitchFamily="34" charset="0"/>
              </a:rPr>
              <a:t>Careers</a:t>
            </a:r>
          </a:p>
          <a:p>
            <a:pPr algn="ctr" eaLnBrk="1" hangingPunct="1"/>
            <a:r>
              <a:rPr lang="en-US" sz="400" b="1" dirty="0">
                <a:latin typeface="Calibri" pitchFamily="34" charset="0"/>
              </a:rPr>
              <a:t> </a:t>
            </a:r>
          </a:p>
          <a:p>
            <a:pPr eaLnBrk="1" hangingPunct="1"/>
            <a:endParaRPr lang="en-US" b="1" dirty="0">
              <a:latin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09675" y="1209675"/>
            <a:ext cx="2646363" cy="1035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  <a:latin typeface="Franklin Gothic Book" panose="020B0503020102020204" pitchFamily="34" charset="0"/>
              </a:rPr>
              <a:t>VISIT A  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>
                <a:solidFill>
                  <a:schemeClr val="tx1"/>
                </a:solidFill>
                <a:latin typeface="Franklin Gothic Book" panose="020B0503020102020204" pitchFamily="34" charset="0"/>
              </a:rPr>
              <a:t>CAREER CLUSTER</a:t>
            </a:r>
            <a:endParaRPr lang="en-US" sz="13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  <a:latin typeface="Franklin Gothic Book" panose="020B0503020102020204" pitchFamily="34" charset="0"/>
              </a:rPr>
              <a:t>TO RECEIVE YOUR PASSPORT “STICKER”. 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101" name="TextBox 15"/>
          <p:cNvSpPr txBox="1">
            <a:spLocks noChangeArrowheads="1"/>
          </p:cNvSpPr>
          <p:nvPr/>
        </p:nvSpPr>
        <p:spPr bwMode="auto">
          <a:xfrm>
            <a:off x="5486400" y="173038"/>
            <a:ext cx="4403725" cy="533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882" tIns="50941" rIns="101882" bIns="50941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Franklin Gothic Medium" panose="020B0603020102020204" pitchFamily="34" charset="0"/>
              </a:rPr>
              <a:t>Colleges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209675" y="3540125"/>
            <a:ext cx="2646363" cy="10366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  <a:latin typeface="Franklin Gothic Book" panose="020B0503020102020204" pitchFamily="34" charset="0"/>
              </a:rPr>
              <a:t>VISIT A  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>
                <a:solidFill>
                  <a:schemeClr val="tx1"/>
                </a:solidFill>
                <a:latin typeface="Franklin Gothic Book" panose="020B0503020102020204" pitchFamily="34" charset="0"/>
              </a:rPr>
              <a:t>CAREER CLUSTER</a:t>
            </a:r>
            <a:endParaRPr lang="en-US" sz="13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  <a:latin typeface="Franklin Gothic Book" panose="020B0503020102020204" pitchFamily="34" charset="0"/>
              </a:rPr>
              <a:t>TO RECEIVE YOUR PASSPORT “STICKER”.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209675" y="5699125"/>
            <a:ext cx="2646363" cy="10366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  <a:latin typeface="Franklin Gothic Book" panose="020B0503020102020204" pitchFamily="34" charset="0"/>
              </a:rPr>
              <a:t>VISIT A  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dirty="0">
                <a:solidFill>
                  <a:schemeClr val="tx1"/>
                </a:solidFill>
                <a:latin typeface="Franklin Gothic Book" panose="020B0503020102020204" pitchFamily="34" charset="0"/>
              </a:rPr>
              <a:t>CAREER CLUSTER</a:t>
            </a:r>
            <a:endParaRPr lang="en-US" sz="13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  <a:latin typeface="Franklin Gothic Book" panose="020B0503020102020204" pitchFamily="34" charset="0"/>
              </a:rPr>
              <a:t>TO RECEIVE YOUR PASSPORT “STICKER”.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622925" y="735013"/>
            <a:ext cx="2644775" cy="10366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  <a:latin typeface="Franklin Gothic Book" panose="020B0503020102020204" pitchFamily="34" charset="0"/>
              </a:rPr>
              <a:t>VISIT A BOOTH FROM A </a:t>
            </a:r>
            <a:r>
              <a:rPr lang="en-US" sz="1000" b="1" dirty="0">
                <a:solidFill>
                  <a:schemeClr val="tx1"/>
                </a:solidFill>
                <a:latin typeface="Franklin Gothic Book" panose="020B0503020102020204" pitchFamily="34" charset="0"/>
              </a:rPr>
              <a:t> 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  <a:latin typeface="Franklin Gothic Book" panose="020B0503020102020204" pitchFamily="34" charset="0"/>
              </a:rPr>
              <a:t>COLLEGE OR UNIVERSITY</a:t>
            </a:r>
            <a:r>
              <a:rPr lang="en-US" sz="1000" dirty="0">
                <a:solidFill>
                  <a:schemeClr val="tx1"/>
                </a:solidFill>
                <a:latin typeface="Franklin Gothic Book" panose="020B0503020102020204" pitchFamily="34" charset="0"/>
              </a:rPr>
              <a:t> 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  <a:latin typeface="Franklin Gothic Book" panose="020B0503020102020204" pitchFamily="34" charset="0"/>
              </a:rPr>
              <a:t>TO RECEIVE YOUR PASSPORT “STICKER”. </a:t>
            </a:r>
          </a:p>
        </p:txBody>
      </p:sp>
      <p:sp>
        <p:nvSpPr>
          <p:cNvPr id="4105" name="TextBox 33"/>
          <p:cNvSpPr txBox="1">
            <a:spLocks noChangeArrowheads="1"/>
          </p:cNvSpPr>
          <p:nvPr/>
        </p:nvSpPr>
        <p:spPr bwMode="auto">
          <a:xfrm>
            <a:off x="258763" y="2257425"/>
            <a:ext cx="4694237" cy="11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>
                <a:latin typeface="Franklin Gothic Book" panose="020B0503020102020204" pitchFamily="34" charset="0"/>
              </a:rPr>
              <a:t>QUESTION #___: _______________________________________</a:t>
            </a:r>
          </a:p>
          <a:p>
            <a:pPr eaLnBrk="1" hangingPunct="1"/>
            <a:endParaRPr lang="en-US" sz="400">
              <a:latin typeface="Franklin Gothic Book" panose="020B0503020102020204" pitchFamily="34" charset="0"/>
            </a:endParaRPr>
          </a:p>
          <a:p>
            <a:pPr algn="r" eaLnBrk="1" hangingPunct="1"/>
            <a:r>
              <a:rPr lang="en-US" sz="1300">
                <a:latin typeface="Franklin Gothic Book" panose="020B0503020102020204" pitchFamily="34" charset="0"/>
              </a:rPr>
              <a:t>______________________________________________________</a:t>
            </a:r>
          </a:p>
          <a:p>
            <a:pPr algn="r" eaLnBrk="1" hangingPunct="1"/>
            <a:r>
              <a:rPr lang="en-US" sz="1300">
                <a:latin typeface="Franklin Gothic Book" panose="020B0503020102020204" pitchFamily="34" charset="0"/>
              </a:rPr>
              <a:t>______________________________________________________</a:t>
            </a:r>
          </a:p>
          <a:p>
            <a:pPr algn="r" eaLnBrk="1" hangingPunct="1"/>
            <a:r>
              <a:rPr lang="en-US" sz="1300">
                <a:latin typeface="Franklin Gothic Book" panose="020B0503020102020204" pitchFamily="34" charset="0"/>
              </a:rPr>
              <a:t>____________________________________________________________________________________________________________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616575" y="3044825"/>
            <a:ext cx="2644775" cy="10366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  <a:latin typeface="Franklin Gothic Book" panose="020B0503020102020204" pitchFamily="34" charset="0"/>
              </a:rPr>
              <a:t>VISIT A BOOTH FROM A </a:t>
            </a:r>
            <a:r>
              <a:rPr lang="en-US" sz="1000" b="1" dirty="0">
                <a:solidFill>
                  <a:schemeClr val="tx1"/>
                </a:solidFill>
                <a:latin typeface="Franklin Gothic Book" panose="020B0503020102020204" pitchFamily="34" charset="0"/>
              </a:rPr>
              <a:t>COLLEGE OR UNIVERSITY 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  <a:latin typeface="Franklin Gothic Book" panose="020B0503020102020204" pitchFamily="34" charset="0"/>
              </a:rPr>
              <a:t>TO RECEIVE YOUR PASSPORT “STICKER”. 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616575" y="5354638"/>
            <a:ext cx="2644775" cy="10366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  <a:latin typeface="Franklin Gothic Book" panose="020B0503020102020204" pitchFamily="34" charset="0"/>
              </a:rPr>
              <a:t>VISIT A BOOTH FROM A  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  <a:latin typeface="Franklin Gothic Book" panose="020B0503020102020204" pitchFamily="34" charset="0"/>
              </a:rPr>
              <a:t>COLLEGE OR UNIVERSITY</a:t>
            </a:r>
            <a:r>
              <a:rPr lang="en-US" sz="1000" dirty="0">
                <a:solidFill>
                  <a:schemeClr val="tx1"/>
                </a:solidFill>
                <a:latin typeface="Franklin Gothic Book" panose="020B0503020102020204" pitchFamily="34" charset="0"/>
              </a:rPr>
              <a:t> 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  <a:latin typeface="Franklin Gothic Book" panose="020B0503020102020204" pitchFamily="34" charset="0"/>
              </a:rPr>
              <a:t>TO RECEIVE YOUR PASSPORT “STICKER”. </a:t>
            </a:r>
          </a:p>
        </p:txBody>
      </p:sp>
      <p:sp>
        <p:nvSpPr>
          <p:cNvPr id="4108" name="TextBox 48"/>
          <p:cNvSpPr txBox="1">
            <a:spLocks noChangeArrowheads="1"/>
          </p:cNvSpPr>
          <p:nvPr/>
        </p:nvSpPr>
        <p:spPr bwMode="auto">
          <a:xfrm>
            <a:off x="8297863" y="5267325"/>
            <a:ext cx="1552575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>
                <a:latin typeface="Franklin Gothic Book" panose="020B0503020102020204" pitchFamily="34" charset="0"/>
              </a:rPr>
              <a:t>Q#___:__________________________________________________________________________</a:t>
            </a:r>
            <a:endParaRPr lang="en-US" sz="400">
              <a:latin typeface="Franklin Gothic Book" panose="020B0503020102020204" pitchFamily="34" charset="0"/>
            </a:endParaRPr>
          </a:p>
        </p:txBody>
      </p:sp>
      <p:cxnSp>
        <p:nvCxnSpPr>
          <p:cNvPr id="51" name="Elbow Connector 50"/>
          <p:cNvCxnSpPr/>
          <p:nvPr/>
        </p:nvCxnSpPr>
        <p:spPr>
          <a:xfrm flipV="1">
            <a:off x="4106863" y="1209675"/>
            <a:ext cx="1509712" cy="517525"/>
          </a:xfrm>
          <a:prstGeom prst="bentConnector3">
            <a:avLst>
              <a:gd name="adj1" fmla="val 61111"/>
            </a:avLst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5616575" y="1866900"/>
            <a:ext cx="2644775" cy="10366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  <a:latin typeface="Franklin Gothic Book" panose="020B0503020102020204" pitchFamily="34" charset="0"/>
              </a:rPr>
              <a:t>VISIT A BOOTH FROM A  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  <a:latin typeface="Franklin Gothic Book" panose="020B0503020102020204" pitchFamily="34" charset="0"/>
              </a:rPr>
              <a:t>COLLEGE OR UNIVERSITY</a:t>
            </a:r>
            <a:r>
              <a:rPr lang="en-US" sz="1000" dirty="0">
                <a:solidFill>
                  <a:schemeClr val="tx1"/>
                </a:solidFill>
                <a:latin typeface="Franklin Gothic Book" panose="020B0503020102020204" pitchFamily="34" charset="0"/>
              </a:rPr>
              <a:t> 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  <a:latin typeface="Franklin Gothic Book" panose="020B0503020102020204" pitchFamily="34" charset="0"/>
              </a:rPr>
              <a:t>TO  RECEIVE YOUR PASSPORT “STICKER”. </a:t>
            </a:r>
          </a:p>
        </p:txBody>
      </p:sp>
      <p:cxnSp>
        <p:nvCxnSpPr>
          <p:cNvPr id="57" name="Elbow Connector 56"/>
          <p:cNvCxnSpPr>
            <a:stCxn id="9" idx="3"/>
          </p:cNvCxnSpPr>
          <p:nvPr/>
        </p:nvCxnSpPr>
        <p:spPr>
          <a:xfrm>
            <a:off x="3856038" y="1727200"/>
            <a:ext cx="1760537" cy="517525"/>
          </a:xfrm>
          <a:prstGeom prst="bentConnector3">
            <a:avLst>
              <a:gd name="adj1" fmla="val 66667"/>
            </a:avLst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>
            <a:off x="3856038" y="4059238"/>
            <a:ext cx="1760537" cy="517525"/>
          </a:xfrm>
          <a:prstGeom prst="bentConnector3">
            <a:avLst>
              <a:gd name="adj1" fmla="val 66667"/>
            </a:avLst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/>
          <p:nvPr/>
        </p:nvCxnSpPr>
        <p:spPr>
          <a:xfrm flipV="1">
            <a:off x="4106863" y="3540125"/>
            <a:ext cx="1509712" cy="519113"/>
          </a:xfrm>
          <a:prstGeom prst="bentConnector3">
            <a:avLst>
              <a:gd name="adj1" fmla="val 61111"/>
            </a:avLst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616575" y="4232275"/>
            <a:ext cx="2644775" cy="1035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  <a:latin typeface="Franklin Gothic Book" panose="020B0503020102020204" pitchFamily="34" charset="0"/>
              </a:rPr>
              <a:t>VISIT A BOOTH FROM A 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  <a:latin typeface="Franklin Gothic Book" panose="020B0503020102020204" pitchFamily="34" charset="0"/>
              </a:rPr>
              <a:t>COLLEGE OR UNIVERSITY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  <a:latin typeface="Franklin Gothic Book" panose="020B0503020102020204" pitchFamily="34" charset="0"/>
              </a:rPr>
              <a:t>TO RECEIVE YOUR PASSPORT “STICKER”.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616575" y="6477000"/>
            <a:ext cx="2644775" cy="10366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  <a:latin typeface="Franklin Gothic Book" panose="020B0503020102020204" pitchFamily="34" charset="0"/>
              </a:rPr>
              <a:t>VISIT A BOOTH FROM A  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tx1"/>
                </a:solidFill>
                <a:latin typeface="Franklin Gothic Book" panose="020B0503020102020204" pitchFamily="34" charset="0"/>
              </a:rPr>
              <a:t>COLLEGE OR UNIVERSITY</a:t>
            </a:r>
            <a:r>
              <a:rPr lang="en-US" sz="1000" dirty="0">
                <a:solidFill>
                  <a:schemeClr val="tx1"/>
                </a:solidFill>
                <a:latin typeface="Franklin Gothic Book" panose="020B0503020102020204" pitchFamily="34" charset="0"/>
              </a:rPr>
              <a:t> 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  <a:latin typeface="Franklin Gothic Book" panose="020B0503020102020204" pitchFamily="34" charset="0"/>
              </a:rPr>
              <a:t>TO RECEIVE YOUR PASSPORT “STICKER”. </a:t>
            </a:r>
          </a:p>
        </p:txBody>
      </p:sp>
      <p:cxnSp>
        <p:nvCxnSpPr>
          <p:cNvPr id="31" name="Elbow Connector 30"/>
          <p:cNvCxnSpPr/>
          <p:nvPr/>
        </p:nvCxnSpPr>
        <p:spPr>
          <a:xfrm flipV="1">
            <a:off x="4106863" y="5872163"/>
            <a:ext cx="1509712" cy="519112"/>
          </a:xfrm>
          <a:prstGeom prst="bentConnector3">
            <a:avLst>
              <a:gd name="adj1" fmla="val 61111"/>
            </a:avLst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/>
          <p:nvPr/>
        </p:nvCxnSpPr>
        <p:spPr>
          <a:xfrm>
            <a:off x="3856038" y="6391275"/>
            <a:ext cx="1760537" cy="517525"/>
          </a:xfrm>
          <a:prstGeom prst="bentConnector3">
            <a:avLst>
              <a:gd name="adj1" fmla="val 66667"/>
            </a:avLst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8" name="TextBox 35"/>
          <p:cNvSpPr txBox="1">
            <a:spLocks noChangeArrowheads="1"/>
          </p:cNvSpPr>
          <p:nvPr/>
        </p:nvSpPr>
        <p:spPr bwMode="auto">
          <a:xfrm>
            <a:off x="8297863" y="6362700"/>
            <a:ext cx="1552575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>
                <a:latin typeface="Franklin Gothic Book" panose="020B0503020102020204" pitchFamily="34" charset="0"/>
              </a:rPr>
              <a:t>Q#___:__________________________________________________________________________</a:t>
            </a:r>
            <a:endParaRPr lang="en-US" sz="400">
              <a:latin typeface="Franklin Gothic Book" panose="020B0503020102020204" pitchFamily="34" charset="0"/>
            </a:endParaRPr>
          </a:p>
        </p:txBody>
      </p:sp>
      <p:sp>
        <p:nvSpPr>
          <p:cNvPr id="4119" name="TextBox 36"/>
          <p:cNvSpPr txBox="1">
            <a:spLocks noChangeArrowheads="1"/>
          </p:cNvSpPr>
          <p:nvPr/>
        </p:nvSpPr>
        <p:spPr bwMode="auto">
          <a:xfrm>
            <a:off x="8297863" y="4144963"/>
            <a:ext cx="1552575" cy="110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>
                <a:latin typeface="Franklin Gothic Book" panose="020B0503020102020204" pitchFamily="34" charset="0"/>
              </a:rPr>
              <a:t>Q#___:__________________________________________________________________________</a:t>
            </a:r>
            <a:endParaRPr lang="en-US" sz="400">
              <a:latin typeface="Franklin Gothic Book" panose="020B0503020102020204" pitchFamily="34" charset="0"/>
            </a:endParaRPr>
          </a:p>
        </p:txBody>
      </p:sp>
      <p:sp>
        <p:nvSpPr>
          <p:cNvPr id="4120" name="TextBox 38"/>
          <p:cNvSpPr txBox="1">
            <a:spLocks noChangeArrowheads="1"/>
          </p:cNvSpPr>
          <p:nvPr/>
        </p:nvSpPr>
        <p:spPr bwMode="auto">
          <a:xfrm>
            <a:off x="8297863" y="2994025"/>
            <a:ext cx="1552575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>
                <a:latin typeface="Franklin Gothic Book" panose="020B0503020102020204" pitchFamily="34" charset="0"/>
              </a:rPr>
              <a:t>Q#___:__________________________________________________________________________</a:t>
            </a:r>
            <a:endParaRPr lang="en-US" sz="400">
              <a:latin typeface="Franklin Gothic Book" panose="020B0503020102020204" pitchFamily="34" charset="0"/>
            </a:endParaRPr>
          </a:p>
        </p:txBody>
      </p:sp>
      <p:sp>
        <p:nvSpPr>
          <p:cNvPr id="4121" name="TextBox 39"/>
          <p:cNvSpPr txBox="1">
            <a:spLocks noChangeArrowheads="1"/>
          </p:cNvSpPr>
          <p:nvPr/>
        </p:nvSpPr>
        <p:spPr bwMode="auto">
          <a:xfrm>
            <a:off x="8297863" y="1812925"/>
            <a:ext cx="1552575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>
                <a:latin typeface="Franklin Gothic Book" panose="020B0503020102020204" pitchFamily="34" charset="0"/>
              </a:rPr>
              <a:t>Q#___:__________________________________________________________________________</a:t>
            </a:r>
            <a:endParaRPr lang="en-US" sz="400">
              <a:latin typeface="Franklin Gothic Book" panose="020B0503020102020204" pitchFamily="34" charset="0"/>
            </a:endParaRPr>
          </a:p>
        </p:txBody>
      </p:sp>
      <p:sp>
        <p:nvSpPr>
          <p:cNvPr id="4122" name="TextBox 45"/>
          <p:cNvSpPr txBox="1">
            <a:spLocks noChangeArrowheads="1"/>
          </p:cNvSpPr>
          <p:nvPr/>
        </p:nvSpPr>
        <p:spPr bwMode="auto">
          <a:xfrm>
            <a:off x="8297863" y="690563"/>
            <a:ext cx="1552575" cy="110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>
                <a:latin typeface="Franklin Gothic Book" panose="020B0503020102020204" pitchFamily="34" charset="0"/>
              </a:rPr>
              <a:t>Q#___:__________________________________________________________________________</a:t>
            </a:r>
            <a:endParaRPr lang="en-US" sz="400">
              <a:latin typeface="Franklin Gothic Book" panose="020B0503020102020204" pitchFamily="34" charset="0"/>
            </a:endParaRPr>
          </a:p>
        </p:txBody>
      </p:sp>
      <p:sp>
        <p:nvSpPr>
          <p:cNvPr id="4123" name="TextBox 37"/>
          <p:cNvSpPr txBox="1">
            <a:spLocks noChangeArrowheads="1"/>
          </p:cNvSpPr>
          <p:nvPr/>
        </p:nvSpPr>
        <p:spPr bwMode="auto">
          <a:xfrm>
            <a:off x="0" y="-863600"/>
            <a:ext cx="10477500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500" b="1" dirty="0">
                <a:solidFill>
                  <a:srgbClr val="FF0000"/>
                </a:solidFill>
                <a:latin typeface="Arial Black" pitchFamily="34" charset="0"/>
              </a:rPr>
              <a:t>INSIDE OPTION #2 </a:t>
            </a:r>
            <a:r>
              <a:rPr lang="en-US" sz="2200" b="1" dirty="0">
                <a:solidFill>
                  <a:srgbClr val="FF0000"/>
                </a:solidFill>
                <a:latin typeface="Arial Black" pitchFamily="34" charset="0"/>
              </a:rPr>
              <a:t>(with 2 colleges per career)</a:t>
            </a:r>
          </a:p>
        </p:txBody>
      </p:sp>
      <p:sp>
        <p:nvSpPr>
          <p:cNvPr id="4124" name="TextBox 40"/>
          <p:cNvSpPr txBox="1">
            <a:spLocks noChangeArrowheads="1"/>
          </p:cNvSpPr>
          <p:nvPr/>
        </p:nvSpPr>
        <p:spPr bwMode="auto">
          <a:xfrm>
            <a:off x="381000" y="4648200"/>
            <a:ext cx="4694238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>
                <a:latin typeface="Franklin Gothic Book" panose="020B0503020102020204" pitchFamily="34" charset="0"/>
              </a:rPr>
              <a:t>QUESTION #___: _______________________________________</a:t>
            </a:r>
          </a:p>
          <a:p>
            <a:pPr eaLnBrk="1" hangingPunct="1"/>
            <a:endParaRPr lang="en-US" sz="400">
              <a:latin typeface="Franklin Gothic Book" panose="020B0503020102020204" pitchFamily="34" charset="0"/>
            </a:endParaRPr>
          </a:p>
          <a:p>
            <a:pPr algn="r" eaLnBrk="1" hangingPunct="1"/>
            <a:r>
              <a:rPr lang="en-US" sz="1300">
                <a:latin typeface="Franklin Gothic Book" panose="020B0503020102020204" pitchFamily="34" charset="0"/>
              </a:rPr>
              <a:t>______________________________________________________</a:t>
            </a:r>
          </a:p>
          <a:p>
            <a:pPr algn="r" eaLnBrk="1" hangingPunct="1"/>
            <a:r>
              <a:rPr lang="en-US" sz="1300">
                <a:latin typeface="Franklin Gothic Book" panose="020B0503020102020204" pitchFamily="34" charset="0"/>
              </a:rPr>
              <a:t>____________________________________________________________________________________________________________</a:t>
            </a:r>
          </a:p>
        </p:txBody>
      </p:sp>
      <p:sp>
        <p:nvSpPr>
          <p:cNvPr id="4125" name="TextBox 41"/>
          <p:cNvSpPr txBox="1">
            <a:spLocks noChangeArrowheads="1"/>
          </p:cNvSpPr>
          <p:nvPr/>
        </p:nvSpPr>
        <p:spPr bwMode="auto">
          <a:xfrm>
            <a:off x="304800" y="6781800"/>
            <a:ext cx="4694238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>
                <a:latin typeface="Franklin Gothic Book" panose="020B0503020102020204" pitchFamily="34" charset="0"/>
              </a:rPr>
              <a:t>QUESTION #___: _______________________________________</a:t>
            </a:r>
          </a:p>
          <a:p>
            <a:pPr eaLnBrk="1" hangingPunct="1"/>
            <a:endParaRPr lang="en-US" sz="400">
              <a:latin typeface="Franklin Gothic Book" panose="020B0503020102020204" pitchFamily="34" charset="0"/>
            </a:endParaRPr>
          </a:p>
          <a:p>
            <a:pPr algn="r" eaLnBrk="1" hangingPunct="1"/>
            <a:r>
              <a:rPr lang="en-US" sz="1300">
                <a:latin typeface="Franklin Gothic Book" panose="020B0503020102020204" pitchFamily="34" charset="0"/>
              </a:rPr>
              <a:t>______________________________________________________</a:t>
            </a:r>
          </a:p>
          <a:p>
            <a:pPr algn="r" eaLnBrk="1" hangingPunct="1"/>
            <a:r>
              <a:rPr lang="en-US" sz="1300">
                <a:latin typeface="Franklin Gothic Book" panose="020B0503020102020204" pitchFamily="34" charset="0"/>
              </a:rPr>
              <a:t>______________________________________________________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GTC 2021">
      <a:dk1>
        <a:sysClr val="windowText" lastClr="000000"/>
      </a:dk1>
      <a:lt1>
        <a:sysClr val="window" lastClr="FFFFFF"/>
      </a:lt1>
      <a:dk2>
        <a:srgbClr val="00AEEF"/>
      </a:dk2>
      <a:lt2>
        <a:srgbClr val="C9F1FF"/>
      </a:lt2>
      <a:accent1>
        <a:srgbClr val="253271"/>
      </a:accent1>
      <a:accent2>
        <a:srgbClr val="8CC63F"/>
      </a:accent2>
      <a:accent3>
        <a:srgbClr val="BFBFBF"/>
      </a:accent3>
      <a:accent4>
        <a:srgbClr val="D0E8B2"/>
      </a:accent4>
      <a:accent5>
        <a:srgbClr val="FF421D"/>
      </a:accent5>
      <a:accent6>
        <a:srgbClr val="007F42"/>
      </a:accent6>
      <a:hlink>
        <a:srgbClr val="00AEEF"/>
      </a:hlink>
      <a:folHlink>
        <a:srgbClr val="D8D8D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75aa283-16d9-4ab4-979a-8992a70bd2c6">
      <Terms xmlns="http://schemas.microsoft.com/office/infopath/2007/PartnerControls"/>
    </lcf76f155ced4ddcb4097134ff3c332f>
    <TaxCatchAll xmlns="d0b9bcb3-5a6c-4535-99d9-eec5ebc04d5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0D6DB67761254098721FF1FAF36817" ma:contentTypeVersion="14" ma:contentTypeDescription="Create a new document." ma:contentTypeScope="" ma:versionID="411df947509f2351330fc17b6777eb26">
  <xsd:schema xmlns:xsd="http://www.w3.org/2001/XMLSchema" xmlns:xs="http://www.w3.org/2001/XMLSchema" xmlns:p="http://schemas.microsoft.com/office/2006/metadata/properties" xmlns:ns2="c75aa283-16d9-4ab4-979a-8992a70bd2c6" xmlns:ns3="d0b9bcb3-5a6c-4535-99d9-eec5ebc04d58" targetNamespace="http://schemas.microsoft.com/office/2006/metadata/properties" ma:root="true" ma:fieldsID="8ec68c40a59ff101ae91dabe271bc05a" ns2:_="" ns3:_="">
    <xsd:import namespace="c75aa283-16d9-4ab4-979a-8992a70bd2c6"/>
    <xsd:import namespace="d0b9bcb3-5a6c-4535-99d9-eec5ebc04d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5aa283-16d9-4ab4-979a-8992a70bd2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b2777389-5812-4b7a-9ab1-3d72f209808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description="" ma:indexed="true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b9bcb3-5a6c-4535-99d9-eec5ebc04d58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2d22af5-ec0c-4ac7-97a2-a709025f2538}" ma:internalName="TaxCatchAll" ma:showField="CatchAllData" ma:web="d0b9bcb3-5a6c-4535-99d9-eec5ebc04d5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F8AF95-4055-415E-A1CD-57BC08922178}">
  <ds:schemaRefs>
    <ds:schemaRef ds:uri="http://schemas.microsoft.com/office/2006/metadata/properties"/>
    <ds:schemaRef ds:uri="http://schemas.microsoft.com/office/infopath/2007/PartnerControls"/>
    <ds:schemaRef ds:uri="c75aa283-16d9-4ab4-979a-8992a70bd2c6"/>
    <ds:schemaRef ds:uri="d0b9bcb3-5a6c-4535-99d9-eec5ebc04d58"/>
  </ds:schemaRefs>
</ds:datastoreItem>
</file>

<file path=customXml/itemProps2.xml><?xml version="1.0" encoding="utf-8"?>
<ds:datastoreItem xmlns:ds="http://schemas.openxmlformats.org/officeDocument/2006/customXml" ds:itemID="{E0B21571-12C5-49B0-B6F8-39DD5B8E4F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E9DA14F-4740-4EAB-A323-4BD6A38426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5aa283-16d9-4ab4-979a-8992a70bd2c6"/>
    <ds:schemaRef ds:uri="d0b9bcb3-5a6c-4535-99d9-eec5ebc04d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853</TotalTime>
  <Words>729</Words>
  <Application>Microsoft Office PowerPoint</Application>
  <PresentationFormat>Custom</PresentationFormat>
  <Paragraphs>151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Black</vt:lpstr>
      <vt:lpstr>Calibri</vt:lpstr>
      <vt:lpstr>Franklin Gothic Book</vt:lpstr>
      <vt:lpstr>Franklin Gothic Medium</vt:lpstr>
      <vt:lpstr>Office Theme</vt:lpstr>
      <vt:lpstr>PowerPoint Presentation</vt:lpstr>
      <vt:lpstr>PowerPoint Presentation</vt:lpstr>
      <vt:lpstr>PowerPoint Presentation</vt:lpstr>
    </vt:vector>
  </TitlesOfParts>
  <Company>West Valley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siglerro</dc:creator>
  <cp:lastModifiedBy>Enriquez, Adrienne</cp:lastModifiedBy>
  <cp:revision>52</cp:revision>
  <dcterms:created xsi:type="dcterms:W3CDTF">2010-01-06T04:02:12Z</dcterms:created>
  <dcterms:modified xsi:type="dcterms:W3CDTF">2023-08-15T20:04:13Z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0x010100750D6DB67761254098721FF1FAF36817</vt:lpwstr>
  </property>
  <property fmtid="{D5CDD505-2E9C-101B-9397-08002B2CF9AE}" pid="3" name="MediaServiceImageTags">
    <vt:lpwstr/>
  </property>
</Properties>
</file>