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40"/>
  </p:notesMasterIdLst>
  <p:handoutMasterIdLst>
    <p:handoutMasterId r:id="rId4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AR UP Kentucky" initials="" lastIdx="4" clrIdx="1"/>
  <p:cmAuthor id="1" name="Hiatt Allen" initials="" lastIdx="1" clrIdx="0"/>
  <p:cmAuthor id="2" name="Rachel Beli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83641" autoAdjust="0"/>
  </p:normalViewPr>
  <p:slideViewPr>
    <p:cSldViewPr snapToGrid="0" showGuides="1">
      <p:cViewPr varScale="1">
        <p:scale>
          <a:sx n="49" d="100"/>
          <a:sy n="49" d="100"/>
        </p:scale>
        <p:origin x="490" y="14"/>
      </p:cViewPr>
      <p:guideLst>
        <p:guide orient="horz" pos="2136"/>
        <p:guide pos="3840"/>
      </p:guideLst>
    </p:cSldViewPr>
  </p:slideViewPr>
  <p:notesTextViewPr>
    <p:cViewPr>
      <p:scale>
        <a:sx n="1" d="1"/>
        <a:sy n="1" d="1"/>
      </p:scale>
      <p:origin x="0" y="0"/>
    </p:cViewPr>
  </p:notesTextViewPr>
  <p:notesViewPr>
    <p:cSldViewPr snapToGrid="0" showGuides="1">
      <p:cViewPr varScale="1">
        <p:scale>
          <a:sx n="49" d="100"/>
          <a:sy n="49" d="100"/>
        </p:scale>
        <p:origin x="156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3DB7EB-A4A2-4713-9382-63B901CBEEC9}" type="datetimeFigureOut">
              <a:rPr lang="en-US" smtClean="0"/>
              <a:t>7/16/2021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3108D3-9BB7-4A40-85DC-9A4DF97D60F0}" type="slidenum">
              <a:rPr lang="en-US" smtClean="0"/>
              <a:t>‹#›</a:t>
            </a:fld>
            <a:endParaRPr lang="en-US"/>
          </a:p>
        </p:txBody>
      </p:sp>
    </p:spTree>
    <p:extLst>
      <p:ext uri="{BB962C8B-B14F-4D97-AF65-F5344CB8AC3E}">
        <p14:creationId xmlns:p14="http://schemas.microsoft.com/office/powerpoint/2010/main" val="3453065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675B-24EC-4331-B1BF-C25647C52880}"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C9FDB-63DB-4B8A-8385-F0DE217C788B}" type="slidenum">
              <a:rPr lang="en-US" smtClean="0"/>
              <a:t>‹#›</a:t>
            </a:fld>
            <a:endParaRPr lang="en-US"/>
          </a:p>
        </p:txBody>
      </p:sp>
    </p:spTree>
    <p:extLst>
      <p:ext uri="{BB962C8B-B14F-4D97-AF65-F5344CB8AC3E}">
        <p14:creationId xmlns:p14="http://schemas.microsoft.com/office/powerpoint/2010/main" val="3270434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I’m looking forward to talking with</a:t>
            </a:r>
            <a:r>
              <a:rPr lang="en-US" baseline="0" dirty="0" smtClean="0"/>
              <a:t> you all about six ways to pay for college.</a:t>
            </a:r>
          </a:p>
          <a:p>
            <a:endParaRPr lang="en-US" baseline="0" dirty="0" smtClean="0"/>
          </a:p>
          <a:p>
            <a:r>
              <a:rPr lang="en-US" baseline="0" dirty="0" smtClean="0"/>
              <a:t>I am…[</a:t>
            </a:r>
            <a:r>
              <a:rPr lang="en-US" i="1" baseline="0" dirty="0" smtClean="0"/>
              <a:t>introduce yourself</a:t>
            </a:r>
            <a:r>
              <a:rPr lang="en-US" i="0" baseline="0" dirty="0" smtClean="0"/>
              <a:t>].</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3</a:t>
            </a:fld>
            <a:endParaRPr lang="en-US"/>
          </a:p>
        </p:txBody>
      </p:sp>
    </p:spTree>
    <p:extLst>
      <p:ext uri="{BB962C8B-B14F-4D97-AF65-F5344CB8AC3E}">
        <p14:creationId xmlns:p14="http://schemas.microsoft.com/office/powerpoint/2010/main" val="36969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Scholarships are free money for college,</a:t>
            </a:r>
            <a:r>
              <a:rPr lang="en-US" sz="1200" kern="1200" baseline="0" dirty="0" smtClean="0">
                <a:solidFill>
                  <a:schemeClr val="tx1"/>
                </a:solidFill>
                <a:effectLst/>
                <a:latin typeface="+mn-lt"/>
                <a:ea typeface="+mn-ea"/>
                <a:cs typeface="+mn-cs"/>
              </a:rPr>
              <a:t> given by colleges or other organizations.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There are scholarships for everyone! Different scholarships have different eligibility criteria – there are scholarships for good grades, athletics, leadership, artistic ability, even ones for being tall. And scholarships aren’t just for high school seniors or college students – there are scholarships that are open to students of all 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 note about athletic scholarships: the likelihood of getting one of these is very low!</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They can only be given at Division I &amp; II and NAIA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can find scholarships through</a:t>
            </a:r>
            <a:r>
              <a:rPr lang="en-US" sz="1200" kern="1200" baseline="0" dirty="0" smtClean="0">
                <a:solidFill>
                  <a:schemeClr val="tx1"/>
                </a:solidFill>
                <a:effectLst/>
                <a:latin typeface="+mn-lt"/>
                <a:ea typeface="+mn-ea"/>
                <a:cs typeface="+mn-cs"/>
              </a:rPr>
              <a:t> online search engines, social media or stopping by the school’s counseling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You will need to complete individual scholarship applications, and some may require the FAFSA or ORSAA. Often, these applications require an essay or other piece of student work, so it’s important to dedicate time to complete these. As one student noted, “Filling out scholarship applications can be the best part-time job you’ll ever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12</a:t>
            </a:fld>
            <a:endParaRPr lang="en-US"/>
          </a:p>
        </p:txBody>
      </p:sp>
    </p:spTree>
    <p:extLst>
      <p:ext uri="{BB962C8B-B14F-4D97-AF65-F5344CB8AC3E}">
        <p14:creationId xmlns:p14="http://schemas.microsoft.com/office/powerpoint/2010/main" val="428747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lot of scholarships available just for Oregon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OSAC has over 600 scholarships</a:t>
            </a:r>
            <a:r>
              <a:rPr lang="en-US" sz="1200" kern="1200" baseline="0" dirty="0" smtClean="0">
                <a:solidFill>
                  <a:schemeClr val="tx1"/>
                </a:solidFill>
                <a:effectLst/>
                <a:latin typeface="+mn-lt"/>
                <a:ea typeface="+mn-ea"/>
                <a:cs typeface="+mn-cs"/>
              </a:rPr>
              <a:t> with just one application</a:t>
            </a:r>
            <a:r>
              <a:rPr lang="en-US" sz="1200" kern="1200" dirty="0" smtClean="0">
                <a:solidFill>
                  <a:schemeClr val="tx1"/>
                </a:solidFill>
                <a:effectLst/>
                <a:latin typeface="+mn-lt"/>
                <a:ea typeface="+mn-ea"/>
                <a:cs typeface="+mn-cs"/>
              </a:rPr>
              <a:t>. It</a:t>
            </a:r>
            <a:r>
              <a:rPr lang="en-US" sz="1200" kern="1200" baseline="0" dirty="0" smtClean="0">
                <a:solidFill>
                  <a:schemeClr val="tx1"/>
                </a:solidFill>
                <a:effectLst/>
                <a:latin typeface="+mn-lt"/>
                <a:ea typeface="+mn-ea"/>
                <a:cs typeface="+mn-cs"/>
              </a:rPr>
              <a:t> opens every year on November 1 and applications are due March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[advance] </a:t>
            </a:r>
            <a:r>
              <a:rPr lang="en-US" sz="1200" kern="1200" baseline="0" dirty="0" smtClean="0">
                <a:solidFill>
                  <a:schemeClr val="tx1"/>
                </a:solidFill>
                <a:effectLst/>
                <a:latin typeface="+mn-lt"/>
                <a:ea typeface="+mn-ea"/>
                <a:cs typeface="+mn-cs"/>
              </a:rPr>
              <a:t>The Ford Family Foundation also has several scholarship programs that cover most of the cost of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[advance] </a:t>
            </a:r>
            <a:r>
              <a:rPr lang="en-US" sz="1200" kern="1200" baseline="0" dirty="0" smtClean="0">
                <a:solidFill>
                  <a:schemeClr val="tx1"/>
                </a:solidFill>
                <a:effectLst/>
                <a:latin typeface="+mn-lt"/>
                <a:ea typeface="+mn-ea"/>
                <a:cs typeface="+mn-cs"/>
              </a:rPr>
              <a:t>There are many other scholarships just for Oregon students – visit the Oregon Goes To College website to see a list with requirements and deadlines.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13</a:t>
            </a:fld>
            <a:endParaRPr lang="en-US"/>
          </a:p>
        </p:txBody>
      </p:sp>
    </p:spTree>
    <p:extLst>
      <p:ext uri="{BB962C8B-B14F-4D97-AF65-F5344CB8AC3E}">
        <p14:creationId xmlns:p14="http://schemas.microsoft.com/office/powerpoint/2010/main" val="372557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to the third way to pay: work-study.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14</a:t>
            </a:fld>
            <a:endParaRPr lang="en-US"/>
          </a:p>
        </p:txBody>
      </p:sp>
    </p:spTree>
    <p:extLst>
      <p:ext uri="{BB962C8B-B14F-4D97-AF65-F5344CB8AC3E}">
        <p14:creationId xmlns:p14="http://schemas.microsoft.com/office/powerpoint/2010/main" val="406046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its</a:t>
            </a:r>
            <a:r>
              <a:rPr lang="en-US" sz="1200" kern="1200" baseline="0" dirty="0" smtClean="0">
                <a:solidFill>
                  <a:schemeClr val="tx1"/>
                </a:solidFill>
                <a:effectLst/>
                <a:latin typeface="+mn-lt"/>
                <a:ea typeface="+mn-ea"/>
                <a:cs typeface="+mn-cs"/>
              </a:rPr>
              <a:t> name implies, work-study is a part-time job, often on campus, where what you earn can be used to help pay for college. The jobs can be anything from working in a campus dining hall to serving as an office assistant.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Students who are US citizens or permanent residents with financial need are eligible.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But you must complete the FAFSA! Also, the money isn’t guaranteed. You have to find a job that accepts work-study students when you get to campus.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15</a:t>
            </a:fld>
            <a:endParaRPr lang="en-US"/>
          </a:p>
        </p:txBody>
      </p:sp>
    </p:spTree>
    <p:extLst>
      <p:ext uri="{BB962C8B-B14F-4D97-AF65-F5344CB8AC3E}">
        <p14:creationId xmlns:p14="http://schemas.microsoft.com/office/powerpoint/2010/main" val="177713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type of financial aid, and the fourth way to pay, is loans. </a:t>
            </a:r>
          </a:p>
        </p:txBody>
      </p:sp>
      <p:sp>
        <p:nvSpPr>
          <p:cNvPr id="4" name="Slide Number Placeholder 3"/>
          <p:cNvSpPr>
            <a:spLocks noGrp="1"/>
          </p:cNvSpPr>
          <p:nvPr>
            <p:ph type="sldNum" sz="quarter" idx="10"/>
          </p:nvPr>
        </p:nvSpPr>
        <p:spPr/>
        <p:txBody>
          <a:bodyPr/>
          <a:lstStyle/>
          <a:p>
            <a:fld id="{BAAC9FDB-63DB-4B8A-8385-F0DE217C788B}" type="slidenum">
              <a:rPr lang="en-US" smtClean="0"/>
              <a:t>16</a:t>
            </a:fld>
            <a:endParaRPr lang="en-US"/>
          </a:p>
        </p:txBody>
      </p:sp>
    </p:spTree>
    <p:extLst>
      <p:ext uri="{BB962C8B-B14F-4D97-AF65-F5344CB8AC3E}">
        <p14:creationId xmlns:p14="http://schemas.microsoft.com/office/powerpoint/2010/main" val="3483545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Loans</a:t>
            </a:r>
            <a:r>
              <a:rPr lang="en-US" sz="1200" kern="1200" baseline="0" dirty="0" smtClean="0">
                <a:solidFill>
                  <a:schemeClr val="tx1"/>
                </a:solidFill>
                <a:effectLst/>
                <a:latin typeface="+mn-lt"/>
                <a:ea typeface="+mn-ea"/>
                <a:cs typeface="+mn-cs"/>
              </a:rPr>
              <a:t> are money that must be paid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Students and/or parents can take out loans.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In order to get loans from the federal government, you must complete the FAFSA. </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17</a:t>
            </a:fld>
            <a:endParaRPr lang="en-US"/>
          </a:p>
        </p:txBody>
      </p:sp>
    </p:spTree>
    <p:extLst>
      <p:ext uri="{BB962C8B-B14F-4D97-AF65-F5344CB8AC3E}">
        <p14:creationId xmlns:p14="http://schemas.microsoft.com/office/powerpoint/2010/main" val="656695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lot of</a:t>
            </a:r>
            <a:r>
              <a:rPr lang="en-US" sz="1200" kern="1200" baseline="0" dirty="0" smtClean="0">
                <a:solidFill>
                  <a:schemeClr val="tx1"/>
                </a:solidFill>
                <a:effectLst/>
                <a:latin typeface="+mn-lt"/>
                <a:ea typeface="+mn-ea"/>
                <a:cs typeface="+mn-cs"/>
              </a:rPr>
              <a:t> stories in the media about student loans. They don’t have to be a bad or scary thing. </a:t>
            </a:r>
            <a:r>
              <a:rPr lang="en-US" sz="1200" kern="1200" dirty="0" smtClean="0">
                <a:solidFill>
                  <a:schemeClr val="tx1"/>
                </a:solidFill>
                <a:effectLst/>
                <a:latin typeface="+mn-lt"/>
                <a:ea typeface="+mn-ea"/>
                <a:cs typeface="+mn-cs"/>
              </a:rPr>
              <a:t>But, it’s important to borrow responsibly. Here are a few</a:t>
            </a:r>
            <a:r>
              <a:rPr lang="en-US" sz="1200" kern="1200" baseline="0" dirty="0" smtClean="0">
                <a:solidFill>
                  <a:schemeClr val="tx1"/>
                </a:solidFill>
                <a:effectLst/>
                <a:latin typeface="+mn-lt"/>
                <a:ea typeface="+mn-ea"/>
                <a:cs typeface="+mn-cs"/>
              </a:rPr>
              <a:t> things to keep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First, loans made by the federal government are usually better than private loans from a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Subsidized loans are also better than unsubsidized loans. Subsidized means that the federal government pays the interest on your loans while you’re in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Finally, student loans have better terms than parent loans, so parent loans should be a last resort.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It’s important to look ahead and consider the full cost of loans you might take for all of the years you will be in college and calculate the monthly repayment cost. There are lots of calculators online that will help you do this so you can determine what you are comfortable borrowing.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18</a:t>
            </a:fld>
            <a:endParaRPr lang="en-US"/>
          </a:p>
        </p:txBody>
      </p:sp>
    </p:spTree>
    <p:extLst>
      <p:ext uri="{BB962C8B-B14F-4D97-AF65-F5344CB8AC3E}">
        <p14:creationId xmlns:p14="http://schemas.microsoft.com/office/powerpoint/2010/main" val="2232818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we’ll move on to talking about the ways to pay that involve personal resources. The first are college savings accounts.</a:t>
            </a:r>
          </a:p>
        </p:txBody>
      </p:sp>
      <p:sp>
        <p:nvSpPr>
          <p:cNvPr id="4" name="Slide Number Placeholder 3"/>
          <p:cNvSpPr>
            <a:spLocks noGrp="1"/>
          </p:cNvSpPr>
          <p:nvPr>
            <p:ph type="sldNum" sz="quarter" idx="10"/>
          </p:nvPr>
        </p:nvSpPr>
        <p:spPr/>
        <p:txBody>
          <a:bodyPr/>
          <a:lstStyle/>
          <a:p>
            <a:fld id="{BAAC9FDB-63DB-4B8A-8385-F0DE217C788B}" type="slidenum">
              <a:rPr lang="en-US" smtClean="0"/>
              <a:t>19</a:t>
            </a:fld>
            <a:endParaRPr lang="en-US"/>
          </a:p>
        </p:txBody>
      </p:sp>
    </p:spTree>
    <p:extLst>
      <p:ext uri="{BB962C8B-B14F-4D97-AF65-F5344CB8AC3E}">
        <p14:creationId xmlns:p14="http://schemas.microsoft.com/office/powerpoint/2010/main" val="1562994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It’s never too early or late to start saving money for college!</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There</a:t>
            </a:r>
            <a:r>
              <a:rPr lang="en-US" sz="1200" baseline="0" dirty="0" smtClean="0"/>
              <a:t> are savings accounts that are specifically for education expenses that usually aren’t taxed. The most common type is known as a 529 plan, based on the part of tax code that established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Anyone is eligible to set up a college savings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You can set one up online, but you can also learn more and compare online. One thing to note is that almost every state has at least one college savings plan, but you can join any state’s plan. For example, I could set up a college savings account with Washington’s college savings plan or Florida’s college savings plan.  And the money in these accounts can be used at almost any college in the U.S.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20</a:t>
            </a:fld>
            <a:endParaRPr lang="en-US"/>
          </a:p>
        </p:txBody>
      </p:sp>
    </p:spTree>
    <p:extLst>
      <p:ext uri="{BB962C8B-B14F-4D97-AF65-F5344CB8AC3E}">
        <p14:creationId xmlns:p14="http://schemas.microsoft.com/office/powerpoint/2010/main" val="4194458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Oregon</a:t>
            </a:r>
            <a:r>
              <a:rPr lang="en-US" sz="1200" kern="1200" baseline="0" dirty="0" smtClean="0">
                <a:solidFill>
                  <a:schemeClr val="tx1"/>
                </a:solidFill>
                <a:effectLst/>
                <a:latin typeface="+mn-lt"/>
                <a:ea typeface="+mn-ea"/>
                <a:cs typeface="+mn-cs"/>
              </a:rPr>
              <a:t> has one 529 plan, the Oregon College Savings Plan. If you live in Oregon and contribute to this plan, you get an additional tax break on your state taxes.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Low-income students are also eligible for matched savings accounts called Individual Development Accounts or IDAs. Most accounts offer a 3:1 match; that is, if you save $1,000, you get matched an additional $3,000 for free.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21</a:t>
            </a:fld>
            <a:endParaRPr lang="en-US"/>
          </a:p>
        </p:txBody>
      </p:sp>
    </p:spTree>
    <p:extLst>
      <p:ext uri="{BB962C8B-B14F-4D97-AF65-F5344CB8AC3E}">
        <p14:creationId xmlns:p14="http://schemas.microsoft.com/office/powerpoint/2010/main" val="11895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point of clarification before</a:t>
            </a:r>
            <a:r>
              <a:rPr lang="en-US" baseline="0" dirty="0" smtClean="0"/>
              <a:t> I get started: when I say the word ‘college’ I mean any type of education or training after high school. This could be a 1-year certificate program, a 4-year degree or anything in between.</a:t>
            </a:r>
            <a:endParaRPr lang="en-US" dirty="0" smtClean="0"/>
          </a:p>
        </p:txBody>
      </p:sp>
      <p:sp>
        <p:nvSpPr>
          <p:cNvPr id="4" name="Slide Number Placeholder 3"/>
          <p:cNvSpPr>
            <a:spLocks noGrp="1"/>
          </p:cNvSpPr>
          <p:nvPr>
            <p:ph type="sldNum" sz="quarter" idx="10"/>
          </p:nvPr>
        </p:nvSpPr>
        <p:spPr/>
        <p:txBody>
          <a:bodyPr/>
          <a:lstStyle/>
          <a:p>
            <a:fld id="{BAAC9FDB-63DB-4B8A-8385-F0DE217C788B}" type="slidenum">
              <a:rPr lang="en-US" smtClean="0"/>
              <a:t>4</a:t>
            </a:fld>
            <a:endParaRPr lang="en-US"/>
          </a:p>
        </p:txBody>
      </p:sp>
    </p:spTree>
    <p:extLst>
      <p:ext uri="{BB962C8B-B14F-4D97-AF65-F5344CB8AC3E}">
        <p14:creationId xmlns:p14="http://schemas.microsoft.com/office/powerpoint/2010/main" val="18208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final way to pay for college is through other resources you may have access to.</a:t>
            </a:r>
          </a:p>
        </p:txBody>
      </p:sp>
      <p:sp>
        <p:nvSpPr>
          <p:cNvPr id="4" name="Slide Number Placeholder 3"/>
          <p:cNvSpPr>
            <a:spLocks noGrp="1"/>
          </p:cNvSpPr>
          <p:nvPr>
            <p:ph type="sldNum" sz="quarter" idx="10"/>
          </p:nvPr>
        </p:nvSpPr>
        <p:spPr/>
        <p:txBody>
          <a:bodyPr/>
          <a:lstStyle/>
          <a:p>
            <a:fld id="{BAAC9FDB-63DB-4B8A-8385-F0DE217C788B}" type="slidenum">
              <a:rPr lang="en-US" smtClean="0"/>
              <a:t>22</a:t>
            </a:fld>
            <a:endParaRPr lang="en-US"/>
          </a:p>
        </p:txBody>
      </p:sp>
    </p:spTree>
    <p:extLst>
      <p:ext uri="{BB962C8B-B14F-4D97-AF65-F5344CB8AC3E}">
        <p14:creationId xmlns:p14="http://schemas.microsoft.com/office/powerpoint/2010/main" val="2698426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can include</a:t>
            </a:r>
            <a:r>
              <a:rPr lang="en-US" sz="1200" kern="1200" baseline="0" dirty="0" smtClean="0">
                <a:solidFill>
                  <a:schemeClr val="tx1"/>
                </a:solidFill>
                <a:effectLst/>
                <a:latin typeface="+mn-lt"/>
                <a:ea typeface="+mn-ea"/>
                <a:cs typeface="+mn-cs"/>
              </a:rPr>
              <a:t> earnings from part-time or full-time jobs, either during the summer or the school year; other savings; and/or money from parents and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Some students may have access to tuition reimbursement through their employer, that is, the company they work for will pay for all or part of their tuition costs. The best known example of this is Starbucks, who pays for their workers to get an online degree through Arizona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[advance] </a:t>
            </a:r>
            <a:r>
              <a:rPr lang="en-US" sz="1200" kern="1200" baseline="0" dirty="0" smtClean="0">
                <a:solidFill>
                  <a:schemeClr val="tx1"/>
                </a:solidFill>
                <a:effectLst/>
                <a:latin typeface="+mn-lt"/>
                <a:ea typeface="+mn-ea"/>
                <a:cs typeface="+mn-cs"/>
              </a:rPr>
              <a:t>Other options to help pay for college include apprenticeships, which pays for education and on-the-job training for some trades or enlisting in the Military, which can offer education benefits like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That was a lot of information that I just covered! Let’s do a quick activity to see what you learned.</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23</a:t>
            </a:fld>
            <a:endParaRPr lang="en-US"/>
          </a:p>
        </p:txBody>
      </p:sp>
    </p:spTree>
    <p:extLst>
      <p:ext uri="{BB962C8B-B14F-4D97-AF65-F5344CB8AC3E}">
        <p14:creationId xmlns:p14="http://schemas.microsoft.com/office/powerpoint/2010/main" val="271995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smtClean="0"/>
              <a:t>Optional – have</a:t>
            </a:r>
            <a:r>
              <a:rPr lang="en-US" i="1" baseline="0" dirty="0" smtClean="0"/>
              <a:t> participants create teams of 2-4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J</a:t>
            </a:r>
            <a:r>
              <a:rPr lang="en-US" i="0" baseline="0" dirty="0" smtClean="0"/>
              <a:t>oin the </a:t>
            </a:r>
            <a:r>
              <a:rPr lang="en-US" i="0" baseline="0" dirty="0" err="1" smtClean="0"/>
              <a:t>Kahoot</a:t>
            </a:r>
            <a:r>
              <a:rPr lang="en-US" i="0" baseline="0" dirty="0" smtClean="0"/>
              <a:t> by going to kahoot.it on your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smtClean="0"/>
              <a:t>Kahoot</a:t>
            </a:r>
            <a:r>
              <a:rPr lang="en-US" i="1" dirty="0" smtClean="0"/>
              <a:t> is a fun, interactive</a:t>
            </a:r>
            <a:r>
              <a:rPr lang="en-US" i="1" baseline="0" dirty="0" smtClean="0"/>
              <a:t> way to measure learning. You will need access to the internet and participants will need at least one device per team. Access the </a:t>
            </a:r>
            <a:r>
              <a:rPr lang="en-US" i="1" baseline="0" dirty="0" err="1" smtClean="0"/>
              <a:t>Kahoot</a:t>
            </a:r>
            <a:r>
              <a:rPr lang="en-US" i="1" baseline="0" dirty="0" smtClean="0"/>
              <a:t> at this link: </a:t>
            </a:r>
            <a:r>
              <a:rPr lang="en-US" i="1" dirty="0" smtClean="0"/>
              <a:t>https://create.kahoot.it/share/6-ways-to-pay-for-college/569f6fc7-f1cf-4bf2-9cba-868064e5ee36</a:t>
            </a:r>
          </a:p>
          <a:p>
            <a:endParaRPr lang="en-US" i="1" dirty="0" smtClean="0"/>
          </a:p>
          <a:p>
            <a:r>
              <a:rPr lang="en-US" i="1" dirty="0" smtClean="0"/>
              <a:t>Take</a:t>
            </a:r>
            <a:r>
              <a:rPr lang="en-US" i="1" baseline="0" dirty="0" smtClean="0"/>
              <a:t> the time to review the correct answer after each question. </a:t>
            </a:r>
          </a:p>
          <a:p>
            <a:endParaRPr lang="en-US" i="1" dirty="0" smtClean="0"/>
          </a:p>
          <a:p>
            <a:r>
              <a:rPr lang="en-US" i="1" dirty="0" smtClean="0"/>
              <a:t>If you don’t have access to the Internet</a:t>
            </a:r>
            <a:r>
              <a:rPr lang="en-US" i="1" baseline="0" dirty="0" smtClean="0"/>
              <a:t> or participants don’t have device then you can use slides 26-38.</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24</a:t>
            </a:fld>
            <a:endParaRPr lang="en-US"/>
          </a:p>
        </p:txBody>
      </p:sp>
    </p:spTree>
    <p:extLst>
      <p:ext uri="{BB962C8B-B14F-4D97-AF65-F5344CB8AC3E}">
        <p14:creationId xmlns:p14="http://schemas.microsoft.com/office/powerpoint/2010/main" val="1251084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Thanks</a:t>
            </a:r>
            <a:r>
              <a:rPr lang="en-US" i="0" baseline="0" dirty="0" smtClean="0"/>
              <a:t> so much for joining and participating! Want more information about preparing, applying, paying and going to college? Check out the Oregon Goes To College website.</a:t>
            </a:r>
          </a:p>
          <a:p>
            <a:endParaRPr lang="en-US" i="0" baseline="0" dirty="0" smtClean="0"/>
          </a:p>
          <a:p>
            <a:r>
              <a:rPr lang="en-US" i="1" baseline="0" dirty="0" smtClean="0"/>
              <a:t>If time, take questions.</a:t>
            </a:r>
            <a:endParaRPr lang="en-US" i="1" dirty="0"/>
          </a:p>
        </p:txBody>
      </p:sp>
      <p:sp>
        <p:nvSpPr>
          <p:cNvPr id="4" name="Slide Number Placeholder 3"/>
          <p:cNvSpPr>
            <a:spLocks noGrp="1"/>
          </p:cNvSpPr>
          <p:nvPr>
            <p:ph type="sldNum" sz="quarter" idx="10"/>
          </p:nvPr>
        </p:nvSpPr>
        <p:spPr/>
        <p:txBody>
          <a:bodyPr/>
          <a:lstStyle/>
          <a:p>
            <a:fld id="{BAAC9FDB-63DB-4B8A-8385-F0DE217C788B}" type="slidenum">
              <a:rPr lang="en-US" smtClean="0"/>
              <a:t>25</a:t>
            </a:fld>
            <a:endParaRPr lang="en-US"/>
          </a:p>
        </p:txBody>
      </p:sp>
    </p:spTree>
    <p:extLst>
      <p:ext uri="{BB962C8B-B14F-4D97-AF65-F5344CB8AC3E}">
        <p14:creationId xmlns:p14="http://schemas.microsoft.com/office/powerpoint/2010/main" val="344486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OSAC is a scholarship</a:t>
            </a:r>
            <a:r>
              <a:rPr lang="en-US" baseline="0" dirty="0" smtClean="0"/>
              <a:t>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28</a:t>
            </a:fld>
            <a:endParaRPr lang="en-US"/>
          </a:p>
        </p:txBody>
      </p:sp>
    </p:spTree>
    <p:extLst>
      <p:ext uri="{BB962C8B-B14F-4D97-AF65-F5344CB8AC3E}">
        <p14:creationId xmlns:p14="http://schemas.microsoft.com/office/powerpoint/2010/main" val="304956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I want to hear from you. What is the first word that comes to mind when you think about paying for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Pair up with someone sitting next to you and share your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baseline="0" dirty="0" smtClean="0"/>
              <a:t>Give them 1-2 minutes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Let’s hear from a few people. What was the first word that comes to mind when you think about paying for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a:t>
            </a:r>
            <a:r>
              <a:rPr lang="en-US" i="1" baseline="0" dirty="0" smtClean="0"/>
              <a:t>Responses may include “expensive”, “financial aid”, “FAFSA”. See if others had the same or similar responses, and let them know that you hope the presentation will help with fears or questions. If you have a small group, you can also go around the room asking everyone to share their word, with the opportunity to pass if someone doesn’t want to share.]</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5</a:t>
            </a:fld>
            <a:endParaRPr lang="en-US"/>
          </a:p>
        </p:txBody>
      </p:sp>
    </p:spTree>
    <p:extLst>
      <p:ext uri="{BB962C8B-B14F-4D97-AF65-F5344CB8AC3E}">
        <p14:creationId xmlns:p14="http://schemas.microsoft.com/office/powerpoint/2010/main" val="425728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talk about college costs. These can include tuition and fees, room and board, books and supplies, personal expenses, and transportation. Most colleges also require students to have health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two things you should know:</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Most students overestimate costs.</a:t>
            </a:r>
            <a:r>
              <a:rPr lang="en-US" baseline="0" dirty="0" smtClean="0"/>
              <a:t> That means that college, although it can be expensive, is more affordable than you might think.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Most students don’t pay full price. What students actually pay after some types of financial aid are included is called the </a:t>
            </a:r>
            <a:r>
              <a:rPr lang="en-US" b="1" baseline="0" dirty="0" smtClean="0"/>
              <a:t>net price. </a:t>
            </a:r>
            <a:r>
              <a:rPr lang="en-US" b="0" baseline="0" dirty="0" smtClean="0"/>
              <a:t>Every college has a Net Price Calculator on their website so you can </a:t>
            </a:r>
            <a:r>
              <a:rPr lang="en-US" dirty="0" smtClean="0"/>
              <a:t>get an estimate of what you will actually pay.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important thing to know is that you should c</a:t>
            </a:r>
            <a:r>
              <a:rPr lang="en-US" dirty="0" smtClean="0"/>
              <a:t>onsider all of the costs when choosing a college,</a:t>
            </a:r>
            <a:r>
              <a:rPr lang="en-US" baseline="0" dirty="0" smtClean="0"/>
              <a:t> as well as all of the ways to pay, which may vary by school.</a:t>
            </a:r>
          </a:p>
        </p:txBody>
      </p:sp>
      <p:sp>
        <p:nvSpPr>
          <p:cNvPr id="4" name="Slide Number Placeholder 3"/>
          <p:cNvSpPr>
            <a:spLocks noGrp="1"/>
          </p:cNvSpPr>
          <p:nvPr>
            <p:ph type="sldNum" sz="quarter" idx="10"/>
          </p:nvPr>
        </p:nvSpPr>
        <p:spPr/>
        <p:txBody>
          <a:bodyPr/>
          <a:lstStyle/>
          <a:p>
            <a:fld id="{BAAC9FDB-63DB-4B8A-8385-F0DE217C788B}" type="slidenum">
              <a:rPr lang="en-US" smtClean="0"/>
              <a:t>6</a:t>
            </a:fld>
            <a:endParaRPr lang="en-US"/>
          </a:p>
        </p:txBody>
      </p:sp>
    </p:spTree>
    <p:extLst>
      <p:ext uri="{BB962C8B-B14F-4D97-AF65-F5344CB8AC3E}">
        <p14:creationId xmlns:p14="http://schemas.microsoft.com/office/powerpoint/2010/main" val="281715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the six ways to pay for college that I will talk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baseline="0" dirty="0" smtClean="0"/>
              <a:t>advance] </a:t>
            </a:r>
            <a:r>
              <a:rPr lang="en-US" baseline="0" dirty="0" smtClean="0"/>
              <a:t>These can be divided into two broad categories: financial aid and personal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baseline="0" dirty="0" smtClean="0"/>
              <a:t>advance] </a:t>
            </a:r>
            <a:r>
              <a:rPr lang="en-US" i="0" baseline="0" dirty="0" smtClean="0"/>
              <a:t>Financial aid can be broken down even further into gift aid, which is free money, and self-help.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Let’s talk about each of these six ways in more detail. I’ll provide a handout at the end of this presentation with all of the information so no need to take notes.</a:t>
            </a:r>
            <a:endParaRPr lang="en-US" baseline="0" dirty="0" smtClean="0"/>
          </a:p>
        </p:txBody>
      </p:sp>
      <p:sp>
        <p:nvSpPr>
          <p:cNvPr id="4" name="Slide Number Placeholder 3"/>
          <p:cNvSpPr>
            <a:spLocks noGrp="1"/>
          </p:cNvSpPr>
          <p:nvPr>
            <p:ph type="sldNum" sz="quarter" idx="10"/>
          </p:nvPr>
        </p:nvSpPr>
        <p:spPr/>
        <p:txBody>
          <a:bodyPr/>
          <a:lstStyle/>
          <a:p>
            <a:fld id="{2B054BB4-F922-407A-A506-5810D2A5F689}" type="slidenum">
              <a:rPr lang="en-US" smtClean="0"/>
              <a:t>7</a:t>
            </a:fld>
            <a:endParaRPr lang="en-US"/>
          </a:p>
        </p:txBody>
      </p:sp>
    </p:spTree>
    <p:extLst>
      <p:ext uri="{BB962C8B-B14F-4D97-AF65-F5344CB8AC3E}">
        <p14:creationId xmlns:p14="http://schemas.microsoft.com/office/powerpoint/2010/main" val="378812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let’s talk about grants.</a:t>
            </a: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8</a:t>
            </a:fld>
            <a:endParaRPr lang="en-US"/>
          </a:p>
        </p:txBody>
      </p:sp>
    </p:spTree>
    <p:extLst>
      <p:ext uri="{BB962C8B-B14F-4D97-AF65-F5344CB8AC3E}">
        <p14:creationId xmlns:p14="http://schemas.microsoft.com/office/powerpoint/2010/main" val="40492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Grants</a:t>
            </a:r>
            <a:r>
              <a:rPr lang="en-US" sz="1200" kern="1200" baseline="0" dirty="0" smtClean="0">
                <a:solidFill>
                  <a:schemeClr val="tx1"/>
                </a:solidFill>
                <a:effectLst/>
                <a:latin typeface="+mn-lt"/>
                <a:ea typeface="+mn-ea"/>
                <a:cs typeface="+mn-cs"/>
              </a:rPr>
              <a:t> are money from either the state or federal government or the college that is FREE. This money does not need to be paid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Grants may be open to anyone, although students with financial need often get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You need to fill out a form (or forms) to receive grants. The most common one is the FAFSA, or the Free Application for Federal Student Aid. Oregon students who are not US citizens or permanent residents can fill out the ORSAA or the Oregon Student Aid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Some colleges or grants may also require additional forms.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C9FDB-63DB-4B8A-8385-F0DE217C788B}" type="slidenum">
              <a:rPr lang="en-US" smtClean="0"/>
              <a:t>9</a:t>
            </a:fld>
            <a:endParaRPr lang="en-US"/>
          </a:p>
        </p:txBody>
      </p:sp>
    </p:spTree>
    <p:extLst>
      <p:ext uri="{BB962C8B-B14F-4D97-AF65-F5344CB8AC3E}">
        <p14:creationId xmlns:p14="http://schemas.microsoft.com/office/powerpoint/2010/main" val="420171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a few common examples of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go to college in Oregon, you may be eligible for the Oregon Opportunity Grant. You will need to complete the FAFSA or ORSAA every year you are in college in order to get this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If you go to community college in Oregon, you may be eligible for the Oregon Promise grant. You will need to complete the Oregon Promise application while you are in high school/GED program AND the FAFSA or ORSAA every year you are in college in order to get this grant.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advance</a:t>
            </a:r>
            <a:r>
              <a:rPr lang="en-US" sz="1200" i="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for students with financial need, the federal government’s largest grant program is known as a Pell grant. Again, you need to complete the FAFSA every year you are in college in order to get this grant.</a:t>
            </a:r>
          </a:p>
        </p:txBody>
      </p:sp>
      <p:sp>
        <p:nvSpPr>
          <p:cNvPr id="4" name="Slide Number Placeholder 3"/>
          <p:cNvSpPr>
            <a:spLocks noGrp="1"/>
          </p:cNvSpPr>
          <p:nvPr>
            <p:ph type="sldNum" sz="quarter" idx="10"/>
          </p:nvPr>
        </p:nvSpPr>
        <p:spPr/>
        <p:txBody>
          <a:bodyPr/>
          <a:lstStyle/>
          <a:p>
            <a:fld id="{BAAC9FDB-63DB-4B8A-8385-F0DE217C788B}" type="slidenum">
              <a:rPr lang="en-US" smtClean="0"/>
              <a:t>10</a:t>
            </a:fld>
            <a:endParaRPr lang="en-US"/>
          </a:p>
        </p:txBody>
      </p:sp>
    </p:spTree>
    <p:extLst>
      <p:ext uri="{BB962C8B-B14F-4D97-AF65-F5344CB8AC3E}">
        <p14:creationId xmlns:p14="http://schemas.microsoft.com/office/powerpoint/2010/main" val="96559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Next, let’s talk about scholarships. This is probably one of most</a:t>
            </a:r>
            <a:r>
              <a:rPr lang="en-US" sz="1200" baseline="0" dirty="0" smtClean="0"/>
              <a:t> well-known ways to pay for college.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AC9FDB-63DB-4B8A-8385-F0DE217C788B}" type="slidenum">
              <a:rPr lang="en-US" smtClean="0"/>
              <a:t>11</a:t>
            </a:fld>
            <a:endParaRPr lang="en-US"/>
          </a:p>
        </p:txBody>
      </p:sp>
    </p:spTree>
    <p:extLst>
      <p:ext uri="{BB962C8B-B14F-4D97-AF65-F5344CB8AC3E}">
        <p14:creationId xmlns:p14="http://schemas.microsoft.com/office/powerpoint/2010/main" val="1765047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40983" y="4766854"/>
            <a:ext cx="1737360" cy="1737360"/>
          </a:xfrm>
          <a:prstGeom prst="rect">
            <a:avLst/>
          </a:prstGeom>
        </p:spPr>
      </p:pic>
      <p:grpSp>
        <p:nvGrpSpPr>
          <p:cNvPr id="13" name="Group 12"/>
          <p:cNvGrpSpPr/>
          <p:nvPr userDrawn="1"/>
        </p:nvGrpSpPr>
        <p:grpSpPr>
          <a:xfrm>
            <a:off x="0" y="-6531"/>
            <a:ext cx="12192000" cy="6864531"/>
            <a:chOff x="0" y="-6531"/>
            <a:chExt cx="12192000" cy="6864531"/>
          </a:xfrm>
          <a:solidFill>
            <a:schemeClr val="accent1"/>
          </a:solidFill>
        </p:grpSpPr>
        <p:sp>
          <p:nvSpPr>
            <p:cNvPr id="7" name="Rectangle 6"/>
            <p:cNvSpPr/>
            <p:nvPr userDrawn="1"/>
          </p:nvSpPr>
          <p:spPr>
            <a:xfrm>
              <a:off x="0" y="0"/>
              <a:ext cx="802059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userDrawn="1"/>
          </p:nvSpPr>
          <p:spPr>
            <a:xfrm rot="5400000">
              <a:off x="8020593" y="2682240"/>
              <a:ext cx="4169229" cy="416922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71406" y="-6531"/>
              <a:ext cx="8020594" cy="26887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hasCustomPrompt="1"/>
          </p:nvPr>
        </p:nvSpPr>
        <p:spPr>
          <a:xfrm>
            <a:off x="627017" y="882376"/>
            <a:ext cx="10668001" cy="2602763"/>
          </a:xfrm>
        </p:spPr>
        <p:txBody>
          <a:bodyPr anchor="b">
            <a:noAutofit/>
          </a:bodyPr>
          <a:lstStyle>
            <a:lvl1pPr algn="l">
              <a:lnSpc>
                <a:spcPct val="85000"/>
              </a:lnSpc>
              <a:defRPr sz="7200" b="0" cap="none" baseline="0">
                <a:solidFill>
                  <a:srgbClr val="FFFFFF"/>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27018" y="3692433"/>
            <a:ext cx="9622972"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EVENT &amp; DATE</a:t>
            </a:r>
            <a:endParaRPr lang="en-US" dirty="0"/>
          </a:p>
        </p:txBody>
      </p:sp>
      <p:sp>
        <p:nvSpPr>
          <p:cNvPr id="4" name="Date Placeholder 3"/>
          <p:cNvSpPr>
            <a:spLocks noGrp="1"/>
          </p:cNvSpPr>
          <p:nvPr>
            <p:ph type="dt" sz="half" idx="10"/>
          </p:nvPr>
        </p:nvSpPr>
        <p:spPr>
          <a:xfrm>
            <a:off x="424180" y="6089442"/>
            <a:ext cx="1371600" cy="365125"/>
          </a:xfrm>
        </p:spPr>
        <p:txBody>
          <a:bodyPr/>
          <a:lstStyle>
            <a:lvl1pPr>
              <a:defRPr>
                <a:solidFill>
                  <a:schemeClr val="tx2"/>
                </a:solidFill>
              </a:defRPr>
            </a:lvl1pPr>
          </a:lstStyle>
          <a:p>
            <a:fld id="{96DFF08F-DC6B-4601-B491-B0F83F6DD2DA}" type="datetimeFigureOut">
              <a:rPr lang="en-US" smtClean="0"/>
              <a:pPr/>
              <a:t>7/16/2021</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icture with Text">
    <p:spTree>
      <p:nvGrpSpPr>
        <p:cNvPr id="1" name=""/>
        <p:cNvGrpSpPr/>
        <p:nvPr/>
      </p:nvGrpSpPr>
      <p:grpSpPr>
        <a:xfrm>
          <a:off x="0" y="0"/>
          <a:ext cx="0" cy="0"/>
          <a:chOff x="0" y="0"/>
          <a:chExt cx="0" cy="0"/>
        </a:xfrm>
      </p:grpSpPr>
      <p:sp>
        <p:nvSpPr>
          <p:cNvPr id="15" name="Right Triangle 14"/>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noChangeAspect="1"/>
          </p:cNvSpPr>
          <p:nvPr>
            <p:ph type="pic" idx="1"/>
          </p:nvPr>
        </p:nvSpPr>
        <p:spPr>
          <a:xfrm>
            <a:off x="6104709" y="-1"/>
            <a:ext cx="6087291" cy="6858001"/>
          </a:xfrm>
          <a:custGeom>
            <a:avLst/>
            <a:gdLst>
              <a:gd name="connsiteX0" fmla="*/ 0 w 6087291"/>
              <a:gd name="connsiteY0" fmla="*/ 0 h 6858001"/>
              <a:gd name="connsiteX1" fmla="*/ 6087291 w 6087291"/>
              <a:gd name="connsiteY1" fmla="*/ 0 h 6858001"/>
              <a:gd name="connsiteX2" fmla="*/ 6087291 w 6087291"/>
              <a:gd name="connsiteY2" fmla="*/ 4572001 h 6858001"/>
              <a:gd name="connsiteX3" fmla="*/ 3801291 w 6087291"/>
              <a:gd name="connsiteY3" fmla="*/ 6858001 h 6858001"/>
              <a:gd name="connsiteX4" fmla="*/ 0 w 608729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7291" h="6858001">
                <a:moveTo>
                  <a:pt x="0" y="0"/>
                </a:moveTo>
                <a:lnTo>
                  <a:pt x="6087291" y="0"/>
                </a:lnTo>
                <a:lnTo>
                  <a:pt x="6087291" y="4572001"/>
                </a:lnTo>
                <a:lnTo>
                  <a:pt x="3801291"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10" name="Content Placeholder 3"/>
          <p:cNvSpPr>
            <a:spLocks noGrp="1"/>
          </p:cNvSpPr>
          <p:nvPr>
            <p:ph sz="half" idx="14"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1"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icture">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noChangeAspect="1"/>
          </p:cNvSpPr>
          <p:nvPr>
            <p:ph type="pic" idx="1"/>
          </p:nvPr>
        </p:nvSpPr>
        <p:spPr>
          <a:xfrm>
            <a:off x="1" y="-1"/>
            <a:ext cx="12192000" cy="6858001"/>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12191999 w 12192000"/>
              <a:gd name="connsiteY3" fmla="*/ 6858001 h 6858001"/>
              <a:gd name="connsiteX4" fmla="*/ 12191999 w 12192000"/>
              <a:gd name="connsiteY4" fmla="*/ 4572001 h 6858001"/>
              <a:gd name="connsiteX5" fmla="*/ 9905999 w 12192000"/>
              <a:gd name="connsiteY5" fmla="*/ 6858001 h 6858001"/>
              <a:gd name="connsiteX6" fmla="*/ 0 w 12192000"/>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1">
                <a:moveTo>
                  <a:pt x="0" y="0"/>
                </a:moveTo>
                <a:lnTo>
                  <a:pt x="12192000" y="0"/>
                </a:lnTo>
                <a:lnTo>
                  <a:pt x="12192000" y="6858001"/>
                </a:lnTo>
                <a:lnTo>
                  <a:pt x="12191999" y="6858001"/>
                </a:lnTo>
                <a:lnTo>
                  <a:pt x="12191999" y="4572001"/>
                </a:lnTo>
                <a:lnTo>
                  <a:pt x="9905999" y="6858001"/>
                </a:lnTo>
                <a:lnTo>
                  <a:pt x="0" y="6858001"/>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378782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
        <p:nvSpPr>
          <p:cNvPr id="10" name="Text Placeholder 3"/>
          <p:cNvSpPr>
            <a:spLocks noGrp="1"/>
          </p:cNvSpPr>
          <p:nvPr>
            <p:ph type="body" sz="half" idx="13" hasCustomPrompt="1"/>
          </p:nvPr>
        </p:nvSpPr>
        <p:spPr>
          <a:xfrm rot="18913220">
            <a:off x="10002844" y="5736630"/>
            <a:ext cx="2509971" cy="446314"/>
          </a:xfrm>
        </p:spPr>
        <p:txBody>
          <a:bodyPr anchor="ctr">
            <a:normAutofit/>
          </a:bodyPr>
          <a:lstStyle>
            <a:lvl1pPr marL="0" indent="0" algn="ctr">
              <a:lnSpc>
                <a:spcPct val="100000"/>
              </a:lnSpc>
              <a:spcBef>
                <a:spcPts val="1000"/>
              </a:spcBef>
              <a:buNone/>
              <a:defRPr sz="105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Tree>
    <p:extLst>
      <p:ext uri="{BB962C8B-B14F-4D97-AF65-F5344CB8AC3E}">
        <p14:creationId xmlns:p14="http://schemas.microsoft.com/office/powerpoint/2010/main" val="6208306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or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1368" y="693419"/>
            <a:ext cx="10946682" cy="731520"/>
          </a:xfrm>
        </p:spPr>
        <p:txBody>
          <a:bodyPr wrap="square" anchor="t">
            <a:noAutofit/>
          </a:bodyPr>
          <a:lstStyle>
            <a:lvl1pPr>
              <a:defRPr baseline="0"/>
            </a:lvl1pPr>
          </a:lstStyle>
          <a:p>
            <a:r>
              <a:rPr lang="en-US" dirty="0" smtClean="0"/>
              <a:t>Agenda or List</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ontent Placeholder 2"/>
          <p:cNvSpPr>
            <a:spLocks noGrp="1"/>
          </p:cNvSpPr>
          <p:nvPr>
            <p:ph idx="1" hasCustomPrompt="1"/>
          </p:nvPr>
        </p:nvSpPr>
        <p:spPr>
          <a:xfrm>
            <a:off x="1533490" y="1600200"/>
            <a:ext cx="10044560" cy="731520"/>
          </a:xfrm>
        </p:spPr>
        <p:txBody>
          <a:bodyPr anchor="ctr"/>
          <a:lstStyle>
            <a:lvl1pPr marL="0" indent="0">
              <a:buNone/>
              <a:defRPr/>
            </a:lvl1pPr>
          </a:lstStyle>
          <a:p>
            <a:pPr lvl="0"/>
            <a:r>
              <a:rPr lang="en-US" dirty="0" smtClean="0"/>
              <a:t>Click to enter text</a:t>
            </a:r>
          </a:p>
        </p:txBody>
      </p:sp>
      <p:sp>
        <p:nvSpPr>
          <p:cNvPr id="11" name="Text Placeholder 20"/>
          <p:cNvSpPr>
            <a:spLocks noGrp="1"/>
          </p:cNvSpPr>
          <p:nvPr>
            <p:ph type="body" sz="quarter" idx="14" hasCustomPrompt="1"/>
          </p:nvPr>
        </p:nvSpPr>
        <p:spPr>
          <a:xfrm>
            <a:off x="631368" y="1599882"/>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6" name="Content Placeholder 2"/>
          <p:cNvSpPr>
            <a:spLocks noGrp="1"/>
          </p:cNvSpPr>
          <p:nvPr>
            <p:ph idx="15" hasCustomPrompt="1"/>
          </p:nvPr>
        </p:nvSpPr>
        <p:spPr>
          <a:xfrm>
            <a:off x="1533490" y="2506663"/>
            <a:ext cx="10044560" cy="731520"/>
          </a:xfrm>
        </p:spPr>
        <p:txBody>
          <a:bodyPr anchor="ctr"/>
          <a:lstStyle>
            <a:lvl1pPr marL="0" indent="0">
              <a:buNone/>
              <a:defRPr baseline="0"/>
            </a:lvl1pPr>
          </a:lstStyle>
          <a:p>
            <a:pPr lvl="0"/>
            <a:r>
              <a:rPr lang="en-US" dirty="0" smtClean="0"/>
              <a:t>Click to enter text</a:t>
            </a:r>
          </a:p>
        </p:txBody>
      </p:sp>
      <p:sp>
        <p:nvSpPr>
          <p:cNvPr id="17" name="Text Placeholder 20"/>
          <p:cNvSpPr>
            <a:spLocks noGrp="1"/>
          </p:cNvSpPr>
          <p:nvPr>
            <p:ph type="body" sz="quarter" idx="16" hasCustomPrompt="1"/>
          </p:nvPr>
        </p:nvSpPr>
        <p:spPr>
          <a:xfrm>
            <a:off x="624833" y="2506345"/>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18" name="Content Placeholder 2"/>
          <p:cNvSpPr>
            <a:spLocks noGrp="1"/>
          </p:cNvSpPr>
          <p:nvPr>
            <p:ph idx="17" hasCustomPrompt="1"/>
          </p:nvPr>
        </p:nvSpPr>
        <p:spPr>
          <a:xfrm>
            <a:off x="1533490" y="3412808"/>
            <a:ext cx="10044560" cy="731520"/>
          </a:xfrm>
        </p:spPr>
        <p:txBody>
          <a:bodyPr anchor="ctr"/>
          <a:lstStyle>
            <a:lvl1pPr marL="0" indent="0">
              <a:buNone/>
              <a:defRPr/>
            </a:lvl1pPr>
          </a:lstStyle>
          <a:p>
            <a:pPr lvl="0"/>
            <a:r>
              <a:rPr lang="en-US" dirty="0" smtClean="0"/>
              <a:t>Click to enter text</a:t>
            </a:r>
          </a:p>
        </p:txBody>
      </p:sp>
      <p:sp>
        <p:nvSpPr>
          <p:cNvPr id="19" name="Text Placeholder 20"/>
          <p:cNvSpPr>
            <a:spLocks noGrp="1"/>
          </p:cNvSpPr>
          <p:nvPr>
            <p:ph type="body" sz="quarter" idx="18" hasCustomPrompt="1"/>
          </p:nvPr>
        </p:nvSpPr>
        <p:spPr>
          <a:xfrm>
            <a:off x="624833" y="3412490"/>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0" name="Content Placeholder 2"/>
          <p:cNvSpPr>
            <a:spLocks noGrp="1"/>
          </p:cNvSpPr>
          <p:nvPr>
            <p:ph idx="19" hasCustomPrompt="1"/>
          </p:nvPr>
        </p:nvSpPr>
        <p:spPr>
          <a:xfrm>
            <a:off x="1533490" y="4318635"/>
            <a:ext cx="10044560" cy="731520"/>
          </a:xfrm>
        </p:spPr>
        <p:txBody>
          <a:bodyPr anchor="ctr">
            <a:noAutofit/>
          </a:bodyPr>
          <a:lstStyle>
            <a:lvl1pPr marL="0" indent="0">
              <a:buNone/>
              <a:defRPr/>
            </a:lvl1pPr>
          </a:lstStyle>
          <a:p>
            <a:pPr lvl="0"/>
            <a:r>
              <a:rPr lang="en-US" dirty="0" smtClean="0"/>
              <a:t>Click to enter text</a:t>
            </a:r>
          </a:p>
        </p:txBody>
      </p:sp>
      <p:sp>
        <p:nvSpPr>
          <p:cNvPr id="21" name="Text Placeholder 20"/>
          <p:cNvSpPr>
            <a:spLocks noGrp="1"/>
          </p:cNvSpPr>
          <p:nvPr>
            <p:ph type="body" sz="quarter" idx="20" hasCustomPrompt="1"/>
          </p:nvPr>
        </p:nvSpPr>
        <p:spPr>
          <a:xfrm>
            <a:off x="631368" y="4318476"/>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
        <p:nvSpPr>
          <p:cNvPr id="22" name="Content Placeholder 2"/>
          <p:cNvSpPr>
            <a:spLocks noGrp="1"/>
          </p:cNvSpPr>
          <p:nvPr>
            <p:ph idx="21" hasCustomPrompt="1"/>
          </p:nvPr>
        </p:nvSpPr>
        <p:spPr>
          <a:xfrm>
            <a:off x="1533490" y="5224144"/>
            <a:ext cx="10044560" cy="731520"/>
          </a:xfrm>
        </p:spPr>
        <p:txBody>
          <a:bodyPr anchor="ctr"/>
          <a:lstStyle>
            <a:lvl1pPr marL="0" indent="0">
              <a:buNone/>
              <a:defRPr/>
            </a:lvl1pPr>
          </a:lstStyle>
          <a:p>
            <a:pPr lvl="0"/>
            <a:r>
              <a:rPr lang="en-US" dirty="0" smtClean="0"/>
              <a:t>Click to enter text</a:t>
            </a:r>
          </a:p>
        </p:txBody>
      </p:sp>
      <p:sp>
        <p:nvSpPr>
          <p:cNvPr id="23" name="Text Placeholder 20"/>
          <p:cNvSpPr>
            <a:spLocks noGrp="1"/>
          </p:cNvSpPr>
          <p:nvPr>
            <p:ph type="body" sz="quarter" idx="22" hasCustomPrompt="1"/>
          </p:nvPr>
        </p:nvSpPr>
        <p:spPr>
          <a:xfrm>
            <a:off x="624833" y="5224144"/>
            <a:ext cx="731838" cy="731838"/>
          </a:xfrm>
          <a:solidFill>
            <a:schemeClr val="accent2"/>
          </a:solidFill>
        </p:spPr>
        <p:txBody>
          <a:bodyPr anchor="ctr">
            <a:normAutofit/>
          </a:bodyPr>
          <a:lstStyle>
            <a:lvl1pPr marL="0" indent="0" algn="ctr">
              <a:buNone/>
              <a:defRPr sz="3200" b="1">
                <a:solidFill>
                  <a:schemeClr val="bg1"/>
                </a:solidFill>
                <a:latin typeface="+mj-lt"/>
              </a:defRPr>
            </a:lvl1pPr>
          </a:lstStyle>
          <a:p>
            <a:pPr lvl="0"/>
            <a:r>
              <a:rPr lang="en-US" dirty="0" smtClean="0"/>
              <a:t>#</a:t>
            </a:r>
            <a:endParaRPr lang="en-US" dirty="0"/>
          </a:p>
        </p:txBody>
      </p:sp>
    </p:spTree>
    <p:extLst>
      <p:ext uri="{BB962C8B-B14F-4D97-AF65-F5344CB8AC3E}">
        <p14:creationId xmlns:p14="http://schemas.microsoft.com/office/powerpoint/2010/main" val="12746507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2" name="TextBox 1"/>
          <p:cNvSpPr txBox="1"/>
          <p:nvPr userDrawn="1"/>
        </p:nvSpPr>
        <p:spPr>
          <a:xfrm>
            <a:off x="609600" y="1602540"/>
            <a:ext cx="5695406"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 are the go-to resource for information about how to get ready for </a:t>
            </a:r>
            <a:r>
              <a:rPr lang="en-US" sz="3600" dirty="0" smtClean="0">
                <a:solidFill>
                  <a:schemeClr val="accent2"/>
                </a:solidFill>
              </a:rPr>
              <a:t>education beyond high school</a:t>
            </a:r>
            <a:r>
              <a:rPr lang="en-US" sz="3600"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smtClean="0"/>
              <a:t>We</a:t>
            </a:r>
            <a:r>
              <a:rPr lang="en-US" sz="3600" baseline="0" dirty="0" smtClean="0"/>
              <a:t> are a statewide initiative of Oregon GEAR UP.</a:t>
            </a:r>
            <a:endParaRPr lang="en-US" sz="3600" dirty="0" smtClean="0"/>
          </a:p>
        </p:txBody>
      </p:sp>
      <p:sp>
        <p:nvSpPr>
          <p:cNvPr id="14" name="TextBox 13"/>
          <p:cNvSpPr txBox="1"/>
          <p:nvPr userDrawn="1"/>
        </p:nvSpPr>
        <p:spPr>
          <a:xfrm>
            <a:off x="622659" y="709056"/>
            <a:ext cx="9501051" cy="646331"/>
          </a:xfrm>
          <a:prstGeom prst="rect">
            <a:avLst/>
          </a:prstGeom>
          <a:noFill/>
        </p:spPr>
        <p:txBody>
          <a:bodyPr wrap="square" rtlCol="0">
            <a:spAutoFit/>
          </a:bodyPr>
          <a:lstStyle/>
          <a:p>
            <a:pPr>
              <a:lnSpc>
                <a:spcPct val="90000"/>
              </a:lnSpc>
            </a:pPr>
            <a:r>
              <a:rPr lang="en-US" sz="4000" b="0" dirty="0" smtClean="0">
                <a:solidFill>
                  <a:schemeClr val="tx2"/>
                </a:solidFill>
                <a:latin typeface="+mj-lt"/>
              </a:rPr>
              <a:t>About Oregon Goes To College</a:t>
            </a:r>
            <a:endParaRPr lang="en-US" sz="4000" b="0" dirty="0">
              <a:solidFill>
                <a:schemeClr val="tx2"/>
              </a:solidFill>
              <a:latin typeface="+mj-lt"/>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0427" y="1681051"/>
            <a:ext cx="3409410" cy="3409410"/>
          </a:xfrm>
          <a:prstGeom prst="rect">
            <a:avLst/>
          </a:prstGeom>
        </p:spPr>
      </p:pic>
    </p:spTree>
    <p:extLst>
      <p:ext uri="{BB962C8B-B14F-4D97-AF65-F5344CB8AC3E}">
        <p14:creationId xmlns:p14="http://schemas.microsoft.com/office/powerpoint/2010/main" val="1358711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
        <p:nvSpPr>
          <p:cNvPr id="5" name="TextBox 4"/>
          <p:cNvSpPr txBox="1"/>
          <p:nvPr userDrawn="1"/>
        </p:nvSpPr>
        <p:spPr>
          <a:xfrm>
            <a:off x="1986131" y="2944304"/>
            <a:ext cx="8219738" cy="830997"/>
          </a:xfrm>
          <a:prstGeom prst="rect">
            <a:avLst/>
          </a:prstGeom>
          <a:noFill/>
        </p:spPr>
        <p:txBody>
          <a:bodyPr wrap="square" rtlCol="0" anchor="ctr">
            <a:spAutoFit/>
          </a:bodyPr>
          <a:lstStyle/>
          <a:p>
            <a:pPr algn="ctr"/>
            <a:r>
              <a:rPr lang="en-US" sz="4800" b="0" dirty="0" smtClean="0">
                <a:latin typeface="+mj-lt"/>
              </a:rPr>
              <a:t>oregongoestocollege.org</a:t>
            </a:r>
          </a:p>
        </p:txBody>
      </p:sp>
      <p:sp>
        <p:nvSpPr>
          <p:cNvPr id="7" name="Text Placeholder 4"/>
          <p:cNvSpPr>
            <a:spLocks noGrp="1"/>
          </p:cNvSpPr>
          <p:nvPr>
            <p:ph type="body" sz="quarter" idx="13" hasCustomPrompt="1"/>
          </p:nvPr>
        </p:nvSpPr>
        <p:spPr>
          <a:xfrm>
            <a:off x="1464129" y="3962400"/>
            <a:ext cx="9263743" cy="641350"/>
          </a:xfrm>
        </p:spPr>
        <p:txBody>
          <a:bodyPr/>
          <a:lstStyle>
            <a:lvl1pPr marL="0" indent="0" algn="ctr">
              <a:buNone/>
              <a:defRPr baseline="0"/>
            </a:lvl1pPr>
          </a:lstStyle>
          <a:p>
            <a:pPr lvl="0"/>
            <a:r>
              <a:rPr lang="en-US" dirty="0" smtClean="0"/>
              <a:t>info@oregongoestocollege.org</a:t>
            </a:r>
            <a:endParaRPr lang="en-US" dirty="0"/>
          </a:p>
        </p:txBody>
      </p:sp>
      <p:sp>
        <p:nvSpPr>
          <p:cNvPr id="8" name="Text Placeholder 4"/>
          <p:cNvSpPr>
            <a:spLocks noGrp="1"/>
          </p:cNvSpPr>
          <p:nvPr>
            <p:ph type="body" sz="quarter" idx="14" hasCustomPrompt="1"/>
          </p:nvPr>
        </p:nvSpPr>
        <p:spPr>
          <a:xfrm>
            <a:off x="1464129" y="4754974"/>
            <a:ext cx="9263743" cy="655226"/>
          </a:xfrm>
        </p:spPr>
        <p:txBody>
          <a:bodyPr/>
          <a:lstStyle>
            <a:lvl1pPr marL="0" indent="0" algn="ctr">
              <a:buNone/>
              <a:defRPr baseline="0"/>
            </a:lvl1pPr>
          </a:lstStyle>
          <a:p>
            <a:pPr lvl="0"/>
            <a:r>
              <a:rPr lang="en-US" dirty="0" smtClean="0"/>
              <a:t>your.name@oregonstate.edu</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7320" y="1019845"/>
            <a:ext cx="1737360" cy="1737360"/>
          </a:xfrm>
          <a:prstGeom prst="rect">
            <a:avLst/>
          </a:prstGeom>
        </p:spPr>
      </p:pic>
    </p:spTree>
    <p:extLst>
      <p:ext uri="{BB962C8B-B14F-4D97-AF65-F5344CB8AC3E}">
        <p14:creationId xmlns:p14="http://schemas.microsoft.com/office/powerpoint/2010/main" val="19457311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orizontal Picture with Titl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noChangeAspect="1"/>
          </p:cNvSpPr>
          <p:nvPr>
            <p:ph type="pic" idx="1"/>
          </p:nvPr>
        </p:nvSpPr>
        <p:spPr>
          <a:xfrm>
            <a:off x="0" y="1767840"/>
            <a:ext cx="12192000" cy="5090160"/>
          </a:xfrm>
          <a:custGeom>
            <a:avLst/>
            <a:gdLst>
              <a:gd name="connsiteX0" fmla="*/ 0 w 12192000"/>
              <a:gd name="connsiteY0" fmla="*/ 0 h 5090160"/>
              <a:gd name="connsiteX1" fmla="*/ 12192000 w 12192000"/>
              <a:gd name="connsiteY1" fmla="*/ 0 h 5090160"/>
              <a:gd name="connsiteX2" fmla="*/ 12192000 w 12192000"/>
              <a:gd name="connsiteY2" fmla="*/ 2804160 h 5090160"/>
              <a:gd name="connsiteX3" fmla="*/ 9906000 w 12192000"/>
              <a:gd name="connsiteY3" fmla="*/ 5090160 h 5090160"/>
              <a:gd name="connsiteX4" fmla="*/ 0 w 12192000"/>
              <a:gd name="connsiteY4" fmla="*/ 5090160 h 509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090160">
                <a:moveTo>
                  <a:pt x="0" y="0"/>
                </a:moveTo>
                <a:lnTo>
                  <a:pt x="12192000" y="0"/>
                </a:lnTo>
                <a:lnTo>
                  <a:pt x="12192000" y="2804160"/>
                </a:lnTo>
                <a:lnTo>
                  <a:pt x="9906000" y="5090160"/>
                </a:lnTo>
                <a:lnTo>
                  <a:pt x="0" y="5090160"/>
                </a:lnTo>
                <a:close/>
              </a:path>
            </a:pathLst>
          </a:custGeom>
          <a:solidFill>
            <a:schemeClr val="bg1">
              <a:lumMod val="85000"/>
            </a:schemeClr>
          </a:solidFill>
        </p:spPr>
        <p:txBody>
          <a:bodyPr wrap="square" lIns="274320" tIns="182880" anchor="t">
            <a:no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9" name="Text Placeholder 3"/>
          <p:cNvSpPr>
            <a:spLocks noGrp="1"/>
          </p:cNvSpPr>
          <p:nvPr>
            <p:ph type="body" sz="half" idx="2" hasCustomPrompt="1"/>
          </p:nvPr>
        </p:nvSpPr>
        <p:spPr>
          <a:xfrm rot="16200000">
            <a:off x="10352836" y="3100772"/>
            <a:ext cx="2722564" cy="446314"/>
          </a:xfrm>
        </p:spPr>
        <p:txBody>
          <a:bodyPr anchor="ctr">
            <a:normAutofit/>
          </a:bodyPr>
          <a:lstStyle>
            <a:lvl1pPr marL="0" indent="0" algn="l">
              <a:lnSpc>
                <a:spcPct val="100000"/>
              </a:lnSpc>
              <a:spcBef>
                <a:spcPts val="1000"/>
              </a:spcBef>
              <a:buNone/>
              <a:defRPr sz="105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Photo credit if needed</a:t>
            </a:r>
          </a:p>
        </p:txBody>
      </p:sp>
      <p:sp>
        <p:nvSpPr>
          <p:cNvPr id="8" name="Title 1"/>
          <p:cNvSpPr>
            <a:spLocks noGrp="1"/>
          </p:cNvSpPr>
          <p:nvPr>
            <p:ph type="title" hasCustomPrompt="1"/>
          </p:nvPr>
        </p:nvSpPr>
        <p:spPr>
          <a:xfrm>
            <a:off x="631368" y="693419"/>
            <a:ext cx="10946682" cy="731520"/>
          </a:xfrm>
        </p:spPr>
        <p:txBody>
          <a:bodyPr anchor="t">
            <a:noAutofit/>
          </a:bodyPr>
          <a:lstStyle>
            <a:lvl1pPr>
              <a:defRPr>
                <a:solidFill>
                  <a:schemeClr val="tx2"/>
                </a:solidFill>
              </a:defRPr>
            </a:lvl1pPr>
          </a:lstStyle>
          <a:p>
            <a:r>
              <a:rPr lang="en-US" dirty="0" smtClean="0"/>
              <a:t>Heading</a:t>
            </a:r>
            <a:endParaRPr lang="en-US" dirty="0"/>
          </a:p>
        </p:txBody>
      </p:sp>
    </p:spTree>
    <p:extLst>
      <p:ext uri="{BB962C8B-B14F-4D97-AF65-F5344CB8AC3E}">
        <p14:creationId xmlns:p14="http://schemas.microsoft.com/office/powerpoint/2010/main" val="4176550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693419"/>
            <a:ext cx="10946682" cy="731520"/>
          </a:xfrm>
        </p:spPr>
        <p:txBody>
          <a:bodyPr wrap="square" anchor="t">
            <a:noAutofit/>
          </a:bodyPr>
          <a:lstStyle>
            <a:lvl1pPr>
              <a:defRPr/>
            </a:lvl1pPr>
          </a:lstStyle>
          <a:p>
            <a:r>
              <a:rPr lang="en-US" dirty="0" smtClean="0"/>
              <a:t>Heading</a:t>
            </a:r>
            <a:endParaRPr lang="en-US" dirty="0"/>
          </a:p>
        </p:txBody>
      </p:sp>
      <p:sp>
        <p:nvSpPr>
          <p:cNvPr id="3" name="Content Placeholder 2"/>
          <p:cNvSpPr>
            <a:spLocks noGrp="1"/>
          </p:cNvSpPr>
          <p:nvPr>
            <p:ph idx="1" hasCustomPrompt="1"/>
          </p:nvPr>
        </p:nvSpPr>
        <p:spPr>
          <a:xfrm>
            <a:off x="631368" y="1600200"/>
            <a:ext cx="10946682" cy="4495800"/>
          </a:xfrm>
        </p:spPr>
        <p:txBody>
          <a:bodyPr/>
          <a:lstStyle>
            <a:lvl1pPr marL="0" indent="0">
              <a:buFont typeface="Wingdings" panose="05000000000000000000" pitchFamily="2" charset="2"/>
              <a:buNone/>
              <a:defRPr/>
            </a:lvl1pPr>
            <a:lvl2pPr marL="228600" indent="0">
              <a:buNone/>
              <a:defRPr sz="3200"/>
            </a:lvl2pPr>
            <a:lvl3pPr marL="457200" indent="0">
              <a:buNone/>
              <a:defRPr sz="2800"/>
            </a:lvl3pPr>
            <a:lvl4pPr marL="685800" indent="0">
              <a:buNone/>
              <a:defRPr sz="2400"/>
            </a:lvl4pPr>
            <a:lvl5pPr marL="914400" indent="0">
              <a:buNone/>
              <a:defRPr sz="2000"/>
            </a:lvl5pPr>
          </a:lstStyle>
          <a:p>
            <a:pPr lvl="0"/>
            <a:r>
              <a:rPr lang="en-US" dirty="0" smtClean="0"/>
              <a:t>Click to type.</a:t>
            </a:r>
            <a:endParaRPr lang="en-US" dirty="0"/>
          </a:p>
        </p:txBody>
      </p:sp>
      <p:sp>
        <p:nvSpPr>
          <p:cNvPr id="8" name="Date Placeholder 7"/>
          <p:cNvSpPr>
            <a:spLocks noGrp="1"/>
          </p:cNvSpPr>
          <p:nvPr>
            <p:ph type="dt" sz="half" idx="10"/>
          </p:nvPr>
        </p:nvSpPr>
        <p:spPr/>
        <p:txBody>
          <a:bodyPr/>
          <a:lstStyle/>
          <a:p>
            <a:fld id="{96DFF08F-DC6B-4601-B491-B0F83F6DD2DA}" type="datetimeFigureOut">
              <a:rPr lang="en-US" smtClean="0"/>
              <a:pPr/>
              <a:t>7/16/2021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ext Placeholder 3"/>
          <p:cNvSpPr>
            <a:spLocks noGrp="1"/>
          </p:cNvSpPr>
          <p:nvPr>
            <p:ph type="body" sz="half" idx="13" hasCustomPrompt="1"/>
          </p:nvPr>
        </p:nvSpPr>
        <p:spPr>
          <a:xfrm>
            <a:off x="6995160" y="6223828"/>
            <a:ext cx="3254829"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255840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9" name="Snip Single Corner Rectangle 8"/>
          <p:cNvSpPr/>
          <p:nvPr userDrawn="1"/>
        </p:nvSpPr>
        <p:spPr>
          <a:xfrm flipV="1">
            <a:off x="0" y="0"/>
            <a:ext cx="12192000" cy="6858000"/>
          </a:xfrm>
          <a:prstGeom prst="snip1Rect">
            <a:avLst>
              <a:gd name="adj" fmla="val 329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8" y="2490968"/>
            <a:ext cx="10378440" cy="949667"/>
          </a:xfrm>
        </p:spPr>
        <p:txBody>
          <a:bodyPr anchor="t">
            <a:noAutofit/>
          </a:bodyPr>
          <a:lstStyle>
            <a:lvl1pPr algn="l">
              <a:lnSpc>
                <a:spcPct val="85000"/>
              </a:lnSpc>
              <a:defRPr sz="6600" b="0" cap="none" baseline="0">
                <a:solidFill>
                  <a:schemeClr val="bg1"/>
                </a:solidFill>
              </a:defRPr>
            </a:lvl1pPr>
          </a:lstStyle>
          <a:p>
            <a:r>
              <a:rPr lang="en-US" dirty="0" smtClean="0"/>
              <a:t>Section Header</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1" name="Text Placeholder 20"/>
          <p:cNvSpPr>
            <a:spLocks noGrp="1"/>
          </p:cNvSpPr>
          <p:nvPr>
            <p:ph type="body" sz="quarter" idx="14" hasCustomPrompt="1"/>
          </p:nvPr>
        </p:nvSpPr>
        <p:spPr>
          <a:xfrm>
            <a:off x="631368" y="1600200"/>
            <a:ext cx="731838" cy="731838"/>
          </a:xfrm>
          <a:solidFill>
            <a:schemeClr val="accent1"/>
          </a:solidFill>
        </p:spPr>
        <p:txBody>
          <a:bodyPr anchor="ctr">
            <a:normAutofit/>
          </a:bodyPr>
          <a:lstStyle>
            <a:lvl1pPr marL="0" indent="0" algn="ctr">
              <a:buNone/>
              <a:defRPr sz="4000" b="1">
                <a:solidFill>
                  <a:schemeClr val="bg1"/>
                </a:solidFill>
                <a:latin typeface="+mj-lt"/>
              </a:defRPr>
            </a:lvl1pPr>
          </a:lstStyle>
          <a:p>
            <a:pPr lvl="0"/>
            <a:r>
              <a:rPr lang="en-US" dirty="0" smtClean="0"/>
              <a:t>#</a:t>
            </a:r>
            <a:endParaRPr lang="en-US" dirty="0"/>
          </a:p>
        </p:txBody>
      </p:sp>
      <p:sp>
        <p:nvSpPr>
          <p:cNvPr id="8" name="Subtitle 2"/>
          <p:cNvSpPr>
            <a:spLocks noGrp="1"/>
          </p:cNvSpPr>
          <p:nvPr>
            <p:ph type="subTitle" idx="1" hasCustomPrompt="1"/>
          </p:nvPr>
        </p:nvSpPr>
        <p:spPr>
          <a:xfrm>
            <a:off x="631368" y="3526105"/>
            <a:ext cx="10458994" cy="870857"/>
          </a:xfrm>
        </p:spPr>
        <p:txBody>
          <a:bodyPr>
            <a:noAutofit/>
          </a:bodyPr>
          <a:lstStyle>
            <a:lvl1pPr marL="0" indent="0" algn="l">
              <a:buNone/>
              <a:defRPr sz="2800" spc="300" baseline="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SUBTITLE OR MORE INFO</a:t>
            </a:r>
            <a:endParaRPr lang="en-US" dirty="0"/>
          </a:p>
        </p:txBody>
      </p:sp>
    </p:spTree>
    <p:extLst>
      <p:ext uri="{BB962C8B-B14F-4D97-AF65-F5344CB8AC3E}">
        <p14:creationId xmlns:p14="http://schemas.microsoft.com/office/powerpoint/2010/main" val="348873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Single Corner Rectangle 9"/>
          <p:cNvSpPr/>
          <p:nvPr userDrawn="1"/>
        </p:nvSpPr>
        <p:spPr>
          <a:xfrm flipV="1">
            <a:off x="0" y="0"/>
            <a:ext cx="12192000" cy="6858000"/>
          </a:xfrm>
          <a:prstGeom prst="snip1Rect">
            <a:avLst>
              <a:gd name="adj" fmla="val 329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31364" y="1619787"/>
            <a:ext cx="10946686" cy="2595155"/>
          </a:xfrm>
        </p:spPr>
        <p:txBody>
          <a:bodyPr anchor="t">
            <a:noAutofit/>
          </a:bodyPr>
          <a:lstStyle>
            <a:lvl1pPr marL="346075" indent="-346075" algn="l">
              <a:lnSpc>
                <a:spcPct val="85000"/>
              </a:lnSpc>
              <a:buClr>
                <a:schemeClr val="tx2"/>
              </a:buClr>
              <a:buSzPct val="80000"/>
              <a:buFont typeface="Wingdings" panose="05000000000000000000" pitchFamily="2" charset="2"/>
              <a:buChar char="§"/>
              <a:defRPr sz="3600" b="0" cap="none" baseline="0">
                <a:solidFill>
                  <a:schemeClr val="tx1"/>
                </a:solidFill>
                <a:latin typeface="+mn-lt"/>
              </a:defRPr>
            </a:lvl1pPr>
          </a:lstStyle>
          <a:p>
            <a:r>
              <a:rPr lang="en-US" dirty="0" smtClean="0"/>
              <a:t>Click to type</a:t>
            </a:r>
            <a:endParaRPr lang="en-US" dirty="0"/>
          </a:p>
        </p:txBody>
      </p:sp>
      <p:sp>
        <p:nvSpPr>
          <p:cNvPr id="4" name="Date Placeholder 3"/>
          <p:cNvSpPr>
            <a:spLocks noGrp="1"/>
          </p:cNvSpPr>
          <p:nvPr>
            <p:ph type="dt" sz="half" idx="10"/>
          </p:nvPr>
        </p:nvSpPr>
        <p:spPr>
          <a:xfrm>
            <a:off x="622659" y="6223828"/>
            <a:ext cx="1371600" cy="365125"/>
          </a:xfrm>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07370" y="6223828"/>
            <a:ext cx="1079389" cy="365125"/>
          </a:xfrm>
        </p:spPr>
        <p:txBody>
          <a:bodyPr/>
          <a:lstStyle>
            <a:lvl1pPr>
              <a:defRPr>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631364" y="685792"/>
            <a:ext cx="731520" cy="731520"/>
          </a:xfrm>
          <a:prstGeom prst="rect">
            <a:avLst/>
          </a:prstGeom>
          <a:solidFill>
            <a:schemeClr val="accent2"/>
          </a:solidFill>
        </p:spPr>
        <p:txBody>
          <a:bodyPr wrap="square" rtlCol="0">
            <a:spAutoFit/>
          </a:bodyPr>
          <a:lstStyle/>
          <a:p>
            <a:pPr algn="ctr"/>
            <a:r>
              <a:rPr lang="en-US" sz="4000" dirty="0" smtClean="0">
                <a:solidFill>
                  <a:schemeClr val="bg1"/>
                </a:solidFill>
                <a:sym typeface="Webdings" panose="05030102010509060703" pitchFamily="18" charset="2"/>
              </a:rPr>
              <a:t></a:t>
            </a:r>
            <a:endParaRPr lang="en-US" sz="4000" dirty="0">
              <a:solidFill>
                <a:schemeClr val="bg1"/>
              </a:solidFill>
            </a:endParaRPr>
          </a:p>
        </p:txBody>
      </p:sp>
      <p:sp>
        <p:nvSpPr>
          <p:cNvPr id="7" name="Text Placeholder 6"/>
          <p:cNvSpPr>
            <a:spLocks noGrp="1"/>
          </p:cNvSpPr>
          <p:nvPr>
            <p:ph type="body" sz="quarter" idx="13" hasCustomPrompt="1"/>
          </p:nvPr>
        </p:nvSpPr>
        <p:spPr>
          <a:xfrm>
            <a:off x="1460674" y="685029"/>
            <a:ext cx="10117376" cy="731837"/>
          </a:xfrm>
        </p:spPr>
        <p:txBody>
          <a:bodyPr anchor="t"/>
          <a:lstStyle>
            <a:lvl1pPr marL="0" indent="0">
              <a:buNone/>
              <a:defRPr sz="4000">
                <a:solidFill>
                  <a:schemeClr val="tx2"/>
                </a:solidFill>
                <a:latin typeface="+mj-lt"/>
              </a:defRPr>
            </a:lvl1pPr>
          </a:lstStyle>
          <a:p>
            <a:pPr lvl="0"/>
            <a:r>
              <a:rPr lang="en-US" dirty="0" smtClean="0"/>
              <a:t>Heading</a:t>
            </a:r>
          </a:p>
        </p:txBody>
      </p:sp>
    </p:spTree>
    <p:extLst>
      <p:ext uri="{BB962C8B-B14F-4D97-AF65-F5344CB8AC3E}">
        <p14:creationId xmlns:p14="http://schemas.microsoft.com/office/powerpoint/2010/main" val="399844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p:txBody>
          <a:bodyPr anchor="t">
            <a:noAutofit/>
          </a:bodyPr>
          <a:lstStyle>
            <a:lvl1pPr>
              <a:defRPr/>
            </a:lvl1pPr>
          </a:lstStyle>
          <a:p>
            <a:r>
              <a:rPr lang="en-US" dirty="0" smtClean="0"/>
              <a:t>Heading</a:t>
            </a:r>
            <a:endParaRPr lang="en-US" dirty="0"/>
          </a:p>
        </p:txBody>
      </p:sp>
      <p:sp>
        <p:nvSpPr>
          <p:cNvPr id="3" name="Content Placeholder 2"/>
          <p:cNvSpPr>
            <a:spLocks noGrp="1"/>
          </p:cNvSpPr>
          <p:nvPr>
            <p:ph sz="half" idx="1" hasCustomPrompt="1"/>
          </p:nvPr>
        </p:nvSpPr>
        <p:spPr>
          <a:xfrm>
            <a:off x="609600" y="1600201"/>
            <a:ext cx="5259572" cy="4480560"/>
          </a:xfrm>
        </p:spPr>
        <p:txBody>
          <a:bodyPr>
            <a:noAutofit/>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p>
        </p:txBody>
      </p:sp>
      <p:sp>
        <p:nvSpPr>
          <p:cNvPr id="4" name="Content Placeholder 3"/>
          <p:cNvSpPr>
            <a:spLocks noGrp="1"/>
          </p:cNvSpPr>
          <p:nvPr>
            <p:ph sz="half" idx="2" hasCustomPrompt="1"/>
          </p:nvPr>
        </p:nvSpPr>
        <p:spPr>
          <a:xfrm>
            <a:off x="6326372" y="1600200"/>
            <a:ext cx="5251677" cy="4480560"/>
          </a:xfrm>
        </p:spPr>
        <p:txBody>
          <a:bodyPr/>
          <a:lstStyle>
            <a:lvl1pPr marL="0" indent="0">
              <a:buFont typeface="Wingdings" panose="05000000000000000000" pitchFamily="2" charset="2"/>
              <a:buNone/>
              <a:defRPr sz="3600"/>
            </a:lvl1pPr>
            <a:lvl2pPr marL="228600" indent="0">
              <a:buNone/>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r>
              <a:rPr lang="en-US" dirty="0"/>
              <a:t>.</a:t>
            </a:r>
            <a:endParaRPr lang="en-US" dirty="0" smtClean="0"/>
          </a:p>
        </p:txBody>
      </p:sp>
      <p:sp>
        <p:nvSpPr>
          <p:cNvPr id="5" name="Date Placeholder 4"/>
          <p:cNvSpPr>
            <a:spLocks noGrp="1"/>
          </p:cNvSpPr>
          <p:nvPr>
            <p:ph type="dt" sz="half" idx="10"/>
          </p:nvPr>
        </p:nvSpPr>
        <p:spPr/>
        <p:txBody>
          <a:bodyPr/>
          <a:lstStyle/>
          <a:p>
            <a:fld id="{96DFF08F-DC6B-4601-B491-B0F83F6DD2DA}" type="datetimeFigureOut">
              <a:rPr lang="en-US" dirty="0"/>
              <a:t>7/16/2021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092452" y="0"/>
            <a:ext cx="60995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6DFF08F-DC6B-4601-B491-B0F83F6DD2DA}" type="datetimeFigureOut">
              <a:rPr lang="en-US" dirty="0"/>
              <a:t>7/16/2021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Content Placeholder 3"/>
          <p:cNvSpPr>
            <a:spLocks noGrp="1"/>
          </p:cNvSpPr>
          <p:nvPr>
            <p:ph sz="half" idx="13" hasCustomPrompt="1"/>
          </p:nvPr>
        </p:nvSpPr>
        <p:spPr>
          <a:xfrm>
            <a:off x="631368" y="1600200"/>
            <a:ext cx="5234260" cy="4501058"/>
          </a:xfrm>
        </p:spPr>
        <p:txBody>
          <a:bodyPr/>
          <a:lstStyle>
            <a:lvl1pPr marL="0" indent="0">
              <a:buFont typeface="Wingdings" panose="05000000000000000000" pitchFamily="2" charset="2"/>
              <a:buNone/>
              <a:defRPr sz="3600"/>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14" name="Title 7"/>
          <p:cNvSpPr>
            <a:spLocks noGrp="1"/>
          </p:cNvSpPr>
          <p:nvPr>
            <p:ph type="title" hasCustomPrompt="1"/>
          </p:nvPr>
        </p:nvSpPr>
        <p:spPr>
          <a:xfrm>
            <a:off x="631368" y="693419"/>
            <a:ext cx="5234260" cy="731520"/>
          </a:xfrm>
        </p:spPr>
        <p:txBody>
          <a:bodyPr anchor="t">
            <a:noAutofit/>
          </a:bodyPr>
          <a:lstStyle>
            <a:lvl1pPr>
              <a:defRPr/>
            </a:lvl1pPr>
          </a:lstStyle>
          <a:p>
            <a:r>
              <a:rPr lang="en-US" dirty="0" smtClean="0"/>
              <a:t>Heading</a:t>
            </a:r>
            <a:endParaRPr lang="en-US" dirty="0"/>
          </a:p>
        </p:txBody>
      </p:sp>
      <p:sp>
        <p:nvSpPr>
          <p:cNvPr id="15" name="Content Placeholder 3"/>
          <p:cNvSpPr>
            <a:spLocks noGrp="1"/>
          </p:cNvSpPr>
          <p:nvPr>
            <p:ph sz="half" idx="14" hasCustomPrompt="1"/>
          </p:nvPr>
        </p:nvSpPr>
        <p:spPr>
          <a:xfrm>
            <a:off x="6448482" y="1600200"/>
            <a:ext cx="5164588" cy="4501058"/>
          </a:xfrm>
        </p:spPr>
        <p:txBody>
          <a:bodyPr/>
          <a:lstStyle>
            <a:lvl1pPr marL="0" indent="0">
              <a:buClr>
                <a:schemeClr val="bg1"/>
              </a:buClr>
              <a:buFont typeface="Wingdings" panose="05000000000000000000" pitchFamily="2" charset="2"/>
              <a:buNone/>
              <a:defRPr sz="3600">
                <a:solidFill>
                  <a:schemeClr val="bg1"/>
                </a:solidFill>
              </a:defRPr>
            </a:lvl1pPr>
            <a:lvl2pPr>
              <a:defRPr sz="3200"/>
            </a:lvl2pPr>
            <a:lvl3pPr>
              <a:defRPr sz="2800"/>
            </a:lvl3pPr>
            <a:lvl4pPr>
              <a:defRPr sz="2400"/>
            </a:lvl4pPr>
            <a:lvl5pPr>
              <a:defRPr sz="2000"/>
            </a:lvl5pPr>
            <a:lvl6pPr>
              <a:defRPr sz="1600"/>
            </a:lvl6pPr>
            <a:lvl7pPr>
              <a:defRPr sz="1600"/>
            </a:lvl7pPr>
            <a:lvl8pPr>
              <a:defRPr sz="1600"/>
            </a:lvl8pPr>
            <a:lvl9pPr>
              <a:defRPr sz="1600"/>
            </a:lvl9pPr>
          </a:lstStyle>
          <a:p>
            <a:pPr lvl="0"/>
            <a:r>
              <a:rPr lang="en-US" dirty="0" smtClean="0"/>
              <a:t>Click to type.</a:t>
            </a:r>
            <a:endParaRPr lang="en-US" dirty="0"/>
          </a:p>
        </p:txBody>
      </p:sp>
      <p:sp>
        <p:nvSpPr>
          <p:cNvPr id="3" name="Text Placeholder 2"/>
          <p:cNvSpPr>
            <a:spLocks noGrp="1"/>
          </p:cNvSpPr>
          <p:nvPr>
            <p:ph type="body" sz="quarter" idx="15" hasCustomPrompt="1"/>
          </p:nvPr>
        </p:nvSpPr>
        <p:spPr>
          <a:xfrm>
            <a:off x="6446710" y="693419"/>
            <a:ext cx="5166360" cy="731520"/>
          </a:xfrm>
        </p:spPr>
        <p:txBody>
          <a:bodyPr anchor="t"/>
          <a:lstStyle>
            <a:lvl1pPr marL="0" indent="0">
              <a:buNone/>
              <a:defRPr sz="4000">
                <a:solidFill>
                  <a:schemeClr val="bg1"/>
                </a:solidFill>
                <a:latin typeface="+mj-lt"/>
              </a:defRPr>
            </a:lvl1pPr>
          </a:lstStyle>
          <a:p>
            <a:pPr lvl="0"/>
            <a:r>
              <a:rPr lang="en-US" dirty="0" smtClean="0"/>
              <a:t>Heading</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Right Triangle 11"/>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1"/>
          <p:cNvSpPr txBox="1">
            <a:spLocks/>
          </p:cNvSpPr>
          <p:nvPr userDrawn="1"/>
        </p:nvSpPr>
        <p:spPr>
          <a:xfrm rot="10800000">
            <a:off x="9135309" y="3149965"/>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0" name="Title 1"/>
          <p:cNvSpPr txBox="1">
            <a:spLocks/>
          </p:cNvSpPr>
          <p:nvPr userDrawn="1"/>
        </p:nvSpPr>
        <p:spPr>
          <a:xfrm>
            <a:off x="363228" y="1856750"/>
            <a:ext cx="2552523" cy="1356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4400" kern="1200">
                <a:solidFill>
                  <a:schemeClr val="tx2"/>
                </a:solidFill>
                <a:latin typeface="+mj-lt"/>
                <a:ea typeface="+mj-ea"/>
                <a:cs typeface="+mj-cs"/>
              </a:defRPr>
            </a:lvl1pPr>
          </a:lstStyle>
          <a:p>
            <a:r>
              <a:rPr lang="en-US" sz="28700" dirty="0" smtClean="0">
                <a:solidFill>
                  <a:schemeClr val="accent2"/>
                </a:solidFill>
              </a:rPr>
              <a:t>“</a:t>
            </a:r>
            <a:endParaRPr lang="en-US" sz="28700" dirty="0">
              <a:solidFill>
                <a:schemeClr val="accent2"/>
              </a:solidFill>
            </a:endParaRPr>
          </a:p>
        </p:txBody>
      </p:sp>
      <p:sp>
        <p:nvSpPr>
          <p:cNvPr id="11" name="Text Placeholder 3"/>
          <p:cNvSpPr>
            <a:spLocks noGrp="1"/>
          </p:cNvSpPr>
          <p:nvPr>
            <p:ph type="body" sz="half" idx="2" hasCustomPrompt="1"/>
          </p:nvPr>
        </p:nvSpPr>
        <p:spPr>
          <a:xfrm>
            <a:off x="701040" y="1600200"/>
            <a:ext cx="10789920" cy="3267892"/>
          </a:xfrm>
        </p:spPr>
        <p:txBody>
          <a:bodyPr anchor="ctr">
            <a:noAutofit/>
          </a:bodyPr>
          <a:lstStyle>
            <a:lvl1pPr marL="0" indent="0" algn="ctr">
              <a:lnSpc>
                <a:spcPct val="100000"/>
              </a:lnSpc>
              <a:spcBef>
                <a:spcPts val="1000"/>
              </a:spcBef>
              <a:buNone/>
              <a:defRPr sz="4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Quote</a:t>
            </a:r>
          </a:p>
        </p:txBody>
      </p:sp>
      <p:sp>
        <p:nvSpPr>
          <p:cNvPr id="13" name="Text Placeholder 12"/>
          <p:cNvSpPr>
            <a:spLocks noGrp="1"/>
          </p:cNvSpPr>
          <p:nvPr>
            <p:ph type="body" sz="quarter" idx="13" hasCustomPrompt="1"/>
          </p:nvPr>
        </p:nvSpPr>
        <p:spPr>
          <a:xfrm>
            <a:off x="2514600" y="5255270"/>
            <a:ext cx="7162800" cy="510304"/>
          </a:xfrm>
        </p:spPr>
        <p:txBody>
          <a:bodyPr/>
          <a:lstStyle>
            <a:lvl1pPr marL="0" indent="0" algn="ctr">
              <a:buNone/>
              <a:defRPr sz="2000" i="1" baseline="0"/>
            </a:lvl1pPr>
          </a:lstStyle>
          <a:p>
            <a:pPr lvl="0"/>
            <a:r>
              <a:rPr lang="en-US" i="1" dirty="0" smtClean="0"/>
              <a:t>Author of quote</a:t>
            </a:r>
            <a:endParaRPr lang="en-US" dirty="0"/>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54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9" name="Right Triangle 8"/>
          <p:cNvSpPr/>
          <p:nvPr userDrawn="1"/>
        </p:nvSpPr>
        <p:spPr>
          <a:xfrm rot="16200000">
            <a:off x="9906000" y="4572000"/>
            <a:ext cx="2286000" cy="2286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6DFF08F-DC6B-4601-B491-B0F83F6DD2DA}" type="datetimeFigureOut">
              <a:rPr lang="en-US" dirty="0"/>
              <a:t>7/16/2021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dirty="0"/>
          </a:p>
        </p:txBody>
      </p:sp>
      <p:sp>
        <p:nvSpPr>
          <p:cNvPr id="11" name="Text Placeholder 3"/>
          <p:cNvSpPr>
            <a:spLocks noGrp="1"/>
          </p:cNvSpPr>
          <p:nvPr>
            <p:ph type="body" sz="half" idx="2" hasCustomPrompt="1"/>
          </p:nvPr>
        </p:nvSpPr>
        <p:spPr>
          <a:xfrm>
            <a:off x="701040" y="3811822"/>
            <a:ext cx="10789920" cy="1056269"/>
          </a:xfrm>
        </p:spPr>
        <p:txBody>
          <a:bodyPr anchor="ctr">
            <a:noAutofit/>
          </a:bodyPr>
          <a:lstStyle>
            <a:lvl1pPr marL="0" indent="0" algn="ctr">
              <a:lnSpc>
                <a:spcPct val="100000"/>
              </a:lnSpc>
              <a:spcBef>
                <a:spcPts val="1000"/>
              </a:spcBef>
              <a:buNone/>
              <a:defRPr sz="4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cxnSp>
        <p:nvCxnSpPr>
          <p:cNvPr id="15" name="Straight Connector 14"/>
          <p:cNvCxnSpPr/>
          <p:nvPr userDrawn="1"/>
        </p:nvCxnSpPr>
        <p:spPr>
          <a:xfrm>
            <a:off x="4859383" y="5111938"/>
            <a:ext cx="259515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3" hasCustomPrompt="1"/>
          </p:nvPr>
        </p:nvSpPr>
        <p:spPr>
          <a:xfrm>
            <a:off x="701040" y="1211263"/>
            <a:ext cx="10789285" cy="2459037"/>
          </a:xfrm>
        </p:spPr>
        <p:txBody>
          <a:bodyPr/>
          <a:lstStyle>
            <a:lvl1pPr marL="0" indent="0" algn="ctr">
              <a:buNone/>
              <a:defRPr sz="19900">
                <a:solidFill>
                  <a:schemeClr val="accent2"/>
                </a:solidFill>
                <a:latin typeface="+mj-lt"/>
              </a:defRPr>
            </a:lvl1pPr>
            <a:lvl2pPr>
              <a:defRPr sz="19900">
                <a:solidFill>
                  <a:schemeClr val="tx2"/>
                </a:solidFill>
                <a:latin typeface="+mj-lt"/>
              </a:defRPr>
            </a:lvl2pPr>
            <a:lvl3pPr>
              <a:defRPr sz="19900">
                <a:solidFill>
                  <a:schemeClr val="tx2"/>
                </a:solidFill>
                <a:latin typeface="+mj-lt"/>
              </a:defRPr>
            </a:lvl3pPr>
            <a:lvl4pPr>
              <a:defRPr sz="19900">
                <a:solidFill>
                  <a:schemeClr val="tx2"/>
                </a:solidFill>
                <a:latin typeface="+mj-lt"/>
              </a:defRPr>
            </a:lvl4pPr>
            <a:lvl5pPr>
              <a:defRPr sz="19900">
                <a:solidFill>
                  <a:schemeClr val="tx2"/>
                </a:solidFill>
                <a:latin typeface="+mj-lt"/>
              </a:defRPr>
            </a:lvl5pPr>
          </a:lstStyle>
          <a:p>
            <a:pPr lvl="0"/>
            <a:r>
              <a:rPr lang="en-US" dirty="0" smtClean="0"/>
              <a:t>#</a:t>
            </a:r>
            <a:endParaRPr lang="en-US" dirty="0"/>
          </a:p>
        </p:txBody>
      </p:sp>
      <p:sp>
        <p:nvSpPr>
          <p:cNvPr id="16" name="Text Placeholder 3"/>
          <p:cNvSpPr>
            <a:spLocks noGrp="1"/>
          </p:cNvSpPr>
          <p:nvPr>
            <p:ph type="body" sz="half" idx="15" hasCustomPrompt="1"/>
          </p:nvPr>
        </p:nvSpPr>
        <p:spPr>
          <a:xfrm>
            <a:off x="6995160" y="6223828"/>
            <a:ext cx="3063240" cy="365125"/>
          </a:xfrm>
        </p:spPr>
        <p:txBody>
          <a:bodyPr anchor="ctr">
            <a:normAutofit/>
          </a:bodyPr>
          <a:lstStyle>
            <a:lvl1pPr marL="0" indent="0" algn="r">
              <a:lnSpc>
                <a:spcPct val="100000"/>
              </a:lnSpc>
              <a:spcBef>
                <a:spcPts val="1000"/>
              </a:spcBef>
              <a:buNone/>
              <a:defRPr sz="1200" i="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Source if needed</a:t>
            </a:r>
          </a:p>
        </p:txBody>
      </p:sp>
    </p:spTree>
    <p:extLst>
      <p:ext uri="{BB962C8B-B14F-4D97-AF65-F5344CB8AC3E}">
        <p14:creationId xmlns:p14="http://schemas.microsoft.com/office/powerpoint/2010/main" val="3464574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93419"/>
            <a:ext cx="10972800" cy="731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972800" cy="4475349"/>
          </a:xfrm>
          <a:prstGeom prst="rect">
            <a:avLst/>
          </a:prstGeom>
        </p:spPr>
        <p:txBody>
          <a:bodyPr vert="horz" lIns="91440" tIns="45720" rIns="91440" bIns="4572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31368" y="6223828"/>
            <a:ext cx="1371600"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7/16/2021</a:t>
            </a:fld>
            <a:endParaRPr lang="en-US" dirty="0"/>
          </a:p>
        </p:txBody>
      </p:sp>
      <p:sp>
        <p:nvSpPr>
          <p:cNvPr id="5" name="Footer Placeholder 4"/>
          <p:cNvSpPr>
            <a:spLocks noGrp="1"/>
          </p:cNvSpPr>
          <p:nvPr>
            <p:ph type="ftr" sz="quarter" idx="3"/>
          </p:nvPr>
        </p:nvSpPr>
        <p:spPr>
          <a:xfrm>
            <a:off x="2175013" y="6223828"/>
            <a:ext cx="4717774"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10498661" y="6223828"/>
            <a:ext cx="1079389"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710" r:id="rId4"/>
    <p:sldLayoutId id="2147483706" r:id="rId5"/>
    <p:sldLayoutId id="2147483688" r:id="rId6"/>
    <p:sldLayoutId id="2147483689" r:id="rId7"/>
    <p:sldLayoutId id="2147483696" r:id="rId8"/>
    <p:sldLayoutId id="2147483707" r:id="rId9"/>
    <p:sldLayoutId id="2147483693" r:id="rId10"/>
    <p:sldLayoutId id="2147483694" r:id="rId11"/>
    <p:sldLayoutId id="2147483701" r:id="rId12"/>
    <p:sldLayoutId id="2147483690" r:id="rId13"/>
    <p:sldLayoutId id="2147483691" r:id="rId14"/>
    <p:sldLayoutId id="2147483702" r:id="rId15"/>
    <p:sldLayoutId id="2147483709" r:id="rId16"/>
    <p:sldLayoutId id="2147483705" r:id="rId17"/>
    <p:sldLayoutId id="2147483711" r:id="rId18"/>
  </p:sldLayoutIdLst>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84163" indent="-284163" algn="l" defTabSz="914400" rtl="0" eaLnBrk="1" latinLnBrk="0" hangingPunct="1">
        <a:lnSpc>
          <a:spcPct val="90000"/>
        </a:lnSpc>
        <a:spcBef>
          <a:spcPts val="1400"/>
        </a:spcBef>
        <a:buClr>
          <a:schemeClr val="accent1"/>
        </a:buClr>
        <a:buSzPct val="80000"/>
        <a:buFont typeface="Wingdings" panose="05000000000000000000" pitchFamily="2" charset="2"/>
        <a:buChar char="§"/>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oregongoestocollege.org/itsaplan/educators/download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nces.ed.gov/programs/coe/indicator_cuc.as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nces.ed.gov/pubsearch/pubsinfo.asp?pubid=201940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r>
              <a:rPr lang="en-US" sz="3200" b="1" dirty="0">
                <a:latin typeface="Franklin Gothic Medium" panose="020B0603020102020204" pitchFamily="34" charset="0"/>
              </a:rPr>
              <a:t>Materials </a:t>
            </a:r>
            <a:r>
              <a:rPr lang="en-US" sz="3200" b="1" dirty="0" smtClean="0">
                <a:latin typeface="Franklin Gothic Medium" panose="020B0603020102020204" pitchFamily="34" charset="0"/>
              </a:rPr>
              <a:t>needed</a:t>
            </a:r>
            <a:r>
              <a:rPr lang="en-US" sz="3200" b="1" dirty="0">
                <a:latin typeface="Franklin Gothic Medium" panose="020B0603020102020204" pitchFamily="34" charset="0"/>
              </a:rPr>
              <a:t>:</a:t>
            </a:r>
          </a:p>
          <a:p>
            <a:pPr marL="457200" indent="-282575">
              <a:buFont typeface="Arial" panose="020B0604020202020204" pitchFamily="34" charset="0"/>
              <a:buChar char="•"/>
            </a:pPr>
            <a:r>
              <a:rPr lang="en-US" sz="3200" dirty="0">
                <a:latin typeface="Franklin Gothic Medium" panose="020B0603020102020204" pitchFamily="34" charset="0"/>
              </a:rPr>
              <a:t>Power Point Presentation + Computer + Projector</a:t>
            </a:r>
          </a:p>
          <a:p>
            <a:pPr marL="457200" indent="-282575">
              <a:buFont typeface="Arial" panose="020B0604020202020204" pitchFamily="34" charset="0"/>
              <a:buChar char="•"/>
            </a:pPr>
            <a:r>
              <a:rPr lang="en-US" sz="3200" dirty="0">
                <a:latin typeface="Franklin Gothic Medium" panose="020B0603020102020204" pitchFamily="34" charset="0"/>
              </a:rPr>
              <a:t>Internet connection and phones or devices for </a:t>
            </a:r>
            <a:r>
              <a:rPr lang="en-US" sz="3200" dirty="0" err="1">
                <a:latin typeface="Franklin Gothic Medium" panose="020B0603020102020204" pitchFamily="34" charset="0"/>
              </a:rPr>
              <a:t>Kahoot</a:t>
            </a:r>
            <a:r>
              <a:rPr lang="en-US" sz="3200" dirty="0">
                <a:latin typeface="Franklin Gothic Medium" panose="020B0603020102020204" pitchFamily="34" charset="0"/>
              </a:rPr>
              <a:t> (optional)</a:t>
            </a:r>
          </a:p>
          <a:p>
            <a:pPr marL="457200" indent="-282575">
              <a:buFont typeface="Arial" panose="020B0604020202020204" pitchFamily="34" charset="0"/>
              <a:buChar char="•"/>
            </a:pPr>
            <a:r>
              <a:rPr lang="en-US" sz="3200" dirty="0">
                <a:latin typeface="Franklin Gothic Medium" panose="020B0603020102020204" pitchFamily="34" charset="0"/>
              </a:rPr>
              <a:t>Handout: 6 Ways to Pay for </a:t>
            </a:r>
            <a:r>
              <a:rPr lang="en-US" sz="3200">
                <a:latin typeface="Franklin Gothic Medium" panose="020B0603020102020204" pitchFamily="34" charset="0"/>
              </a:rPr>
              <a:t>College </a:t>
            </a:r>
            <a:r>
              <a:rPr lang="en-US" sz="3200" smtClean="0">
                <a:latin typeface="Franklin Gothic Medium" panose="020B0603020102020204" pitchFamily="34" charset="0"/>
              </a:rPr>
              <a:t>(optional) </a:t>
            </a:r>
            <a:r>
              <a:rPr lang="en-US" sz="3200" smtClean="0">
                <a:latin typeface="Franklin Gothic Medium" panose="020B0603020102020204" pitchFamily="34" charset="0"/>
                <a:hlinkClick r:id="rId2"/>
              </a:rPr>
              <a:t>oregongoestocollege.org/downloads</a:t>
            </a:r>
            <a:r>
              <a:rPr lang="en-US" sz="3200" smtClean="0">
                <a:latin typeface="Franklin Gothic Medium" panose="020B0603020102020204" pitchFamily="34" charset="0"/>
              </a:rPr>
              <a:t> </a:t>
            </a:r>
            <a:endParaRPr lang="en-US" sz="3200" b="1" dirty="0">
              <a:latin typeface="Franklin Gothic Medium" panose="020B0603020102020204" pitchFamily="34" charset="0"/>
            </a:endParaRPr>
          </a:p>
          <a:p>
            <a:r>
              <a:rPr lang="en-US" sz="3200" b="1" dirty="0">
                <a:latin typeface="Franklin Gothic Medium" panose="020B0603020102020204" pitchFamily="34" charset="0"/>
              </a:rPr>
              <a:t/>
            </a:r>
            <a:br>
              <a:rPr lang="en-US" sz="3200" b="1" dirty="0">
                <a:latin typeface="Franklin Gothic Medium" panose="020B0603020102020204" pitchFamily="34" charset="0"/>
              </a:rPr>
            </a:br>
            <a:r>
              <a:rPr lang="en-US" sz="3200" b="1" dirty="0" smtClean="0">
                <a:latin typeface="Franklin Gothic Medium" panose="020B0603020102020204" pitchFamily="34" charset="0"/>
              </a:rPr>
              <a:t>Approximate time</a:t>
            </a:r>
            <a:r>
              <a:rPr lang="en-US" sz="3200" b="1" dirty="0">
                <a:latin typeface="Franklin Gothic Medium" panose="020B0603020102020204" pitchFamily="34" charset="0"/>
              </a:rPr>
              <a:t>: </a:t>
            </a:r>
            <a:r>
              <a:rPr lang="en-US" sz="3200" dirty="0">
                <a:latin typeface="Franklin Gothic Medium" panose="020B0603020102020204" pitchFamily="34" charset="0"/>
              </a:rPr>
              <a:t>30 minutes (includes </a:t>
            </a:r>
            <a:r>
              <a:rPr lang="en-US" sz="3200" dirty="0" err="1">
                <a:latin typeface="Franklin Gothic Medium" panose="020B0603020102020204" pitchFamily="34" charset="0"/>
              </a:rPr>
              <a:t>Kahoot</a:t>
            </a:r>
            <a:r>
              <a:rPr lang="en-US" sz="3200" dirty="0">
                <a:latin typeface="Franklin Gothic Medium" panose="020B0603020102020204" pitchFamily="34" charset="0"/>
              </a:rPr>
              <a:t> or trivia</a:t>
            </a:r>
            <a:r>
              <a:rPr lang="en-US" sz="3200" dirty="0" smtClean="0">
                <a:latin typeface="Franklin Gothic Medium" panose="020B0603020102020204" pitchFamily="34" charset="0"/>
              </a:rPr>
              <a:t>)</a:t>
            </a:r>
            <a:endParaRPr lang="en-US" sz="3200" b="1" dirty="0">
              <a:latin typeface="Franklin Gothic Medium" panose="020B0603020102020204" pitchFamily="34" charset="0"/>
            </a:endParaRP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275670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OREGON OPPORTUNITY GRANT</a:t>
            </a:r>
          </a:p>
          <a:p>
            <a:pPr>
              <a:spcBef>
                <a:spcPts val="0"/>
              </a:spcBef>
            </a:pPr>
            <a:r>
              <a:rPr lang="en-US" sz="2800" dirty="0"/>
              <a:t>State grant for students planning to go to college in Oregon at least half-time. Given to those with the greatest need first. Open to eligible undocumented students</a:t>
            </a:r>
            <a:r>
              <a:rPr lang="en-US" sz="2800" dirty="0" smtClean="0"/>
              <a:t>.</a:t>
            </a:r>
            <a:endParaRPr lang="en-US" sz="2800" dirty="0">
              <a:solidFill>
                <a:schemeClr val="bg2"/>
              </a:solidFill>
              <a:latin typeface="Franklin Gothic Demi Cond" panose="020B0706030402020204" pitchFamily="34" charset="0"/>
            </a:endParaRPr>
          </a:p>
          <a:p>
            <a:r>
              <a:rPr lang="en-US" sz="2800" dirty="0">
                <a:solidFill>
                  <a:schemeClr val="accent2"/>
                </a:solidFill>
                <a:latin typeface="Franklin Gothic Demi Cond" panose="020B0706030402020204" pitchFamily="34" charset="0"/>
              </a:rPr>
              <a:t>OREGON PROMISE</a:t>
            </a:r>
          </a:p>
          <a:p>
            <a:pPr>
              <a:spcBef>
                <a:spcPts val="0"/>
              </a:spcBef>
            </a:pPr>
            <a:r>
              <a:rPr lang="en-US" sz="2800" dirty="0"/>
              <a:t>State grant that covers most tuition costs at Oregon community colleges for recent high school and GED® graduates. Open to eligible undocumented students</a:t>
            </a:r>
            <a:r>
              <a:rPr lang="en-US" sz="2800" dirty="0" smtClean="0"/>
              <a:t>.</a:t>
            </a:r>
            <a:endParaRPr lang="en-US" sz="2800" dirty="0">
              <a:solidFill>
                <a:schemeClr val="bg2"/>
              </a:solidFill>
              <a:latin typeface="Franklin Gothic Demi Cond" panose="020B0706030402020204" pitchFamily="34" charset="0"/>
            </a:endParaRPr>
          </a:p>
          <a:p>
            <a:r>
              <a:rPr lang="en-US" sz="2800" dirty="0">
                <a:solidFill>
                  <a:schemeClr val="accent2"/>
                </a:solidFill>
                <a:latin typeface="Franklin Gothic Demi Cond" panose="020B0706030402020204" pitchFamily="34" charset="0"/>
              </a:rPr>
              <a:t>PELL GRANT</a:t>
            </a:r>
          </a:p>
          <a:p>
            <a:pPr>
              <a:spcBef>
                <a:spcPts val="0"/>
              </a:spcBef>
            </a:pPr>
            <a:r>
              <a:rPr lang="en-US" sz="2800" dirty="0"/>
              <a:t>National grant for students with financial need.</a:t>
            </a: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mtClean="0"/>
              <a:t>1</a:t>
            </a:r>
            <a:endParaRPr lang="en-US" dirty="0"/>
          </a:p>
        </p:txBody>
      </p:sp>
    </p:spTree>
    <p:extLst>
      <p:ext uri="{BB962C8B-B14F-4D97-AF65-F5344CB8AC3E}">
        <p14:creationId xmlns:p14="http://schemas.microsoft.com/office/powerpoint/2010/main" val="34927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Scholarships</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2</a:t>
            </a:r>
            <a:endParaRPr lang="en-US" dirty="0"/>
          </a:p>
        </p:txBody>
      </p:sp>
      <p:pic>
        <p:nvPicPr>
          <p:cNvPr id="5" name="Picture Placeholder 4"/>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0647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a:spcBef>
                <a:spcPts val="0"/>
              </a:spcBef>
            </a:pPr>
            <a:r>
              <a:rPr lang="en-US" sz="2800" dirty="0"/>
              <a:t>Given by colleges or organizations for good grades, community service, athletic ability, or other unique personal qualities.</a:t>
            </a:r>
          </a:p>
          <a:p>
            <a:r>
              <a:rPr lang="en-US" sz="2800" dirty="0" smtClean="0">
                <a:solidFill>
                  <a:schemeClr val="accent2"/>
                </a:solidFill>
                <a:latin typeface="Franklin Gothic Demi Cond" panose="020B0706030402020204" pitchFamily="34" charset="0"/>
              </a:rPr>
              <a:t>WHO </a:t>
            </a:r>
            <a:r>
              <a:rPr lang="en-US" sz="2800" dirty="0">
                <a:solidFill>
                  <a:schemeClr val="accent2"/>
                </a:solidFill>
                <a:latin typeface="Franklin Gothic Demi Cond" panose="020B0706030402020204" pitchFamily="34" charset="0"/>
              </a:rPr>
              <a:t>CAN GET IT?</a:t>
            </a:r>
          </a:p>
          <a:p>
            <a:pPr>
              <a:spcBef>
                <a:spcPts val="0"/>
              </a:spcBef>
            </a:pPr>
            <a:r>
              <a:rPr lang="en-US" sz="2800" dirty="0"/>
              <a:t>There are scholarships for everyone.</a:t>
            </a:r>
          </a:p>
          <a:p>
            <a:r>
              <a:rPr lang="en-US" sz="2800" dirty="0" smtClean="0">
                <a:solidFill>
                  <a:schemeClr val="accent2"/>
                </a:solidFill>
                <a:latin typeface="Franklin Gothic Demi Cond" panose="020B0706030402020204" pitchFamily="34" charset="0"/>
              </a:rPr>
              <a:t>HOW </a:t>
            </a:r>
            <a:r>
              <a:rPr lang="en-US" sz="2800" dirty="0">
                <a:solidFill>
                  <a:schemeClr val="accent2"/>
                </a:solidFill>
                <a:latin typeface="Franklin Gothic Demi Cond" panose="020B0706030402020204" pitchFamily="34" charset="0"/>
              </a:rPr>
              <a:t>DO YOU GET IT?</a:t>
            </a:r>
          </a:p>
          <a:p>
            <a:pPr>
              <a:spcBef>
                <a:spcPts val="0"/>
              </a:spcBef>
            </a:pPr>
            <a:r>
              <a:rPr lang="en-US" sz="2800" dirty="0"/>
              <a:t>Search for scholarships online and ask your counselor for a list of </a:t>
            </a:r>
            <a:br>
              <a:rPr lang="en-US" sz="2800" dirty="0"/>
            </a:br>
            <a:r>
              <a:rPr lang="en-US" sz="2800" dirty="0"/>
              <a:t>local scholarships.</a:t>
            </a:r>
          </a:p>
          <a:p>
            <a:r>
              <a:rPr lang="en-US" sz="2800" dirty="0" smtClean="0"/>
              <a:t>Complete </a:t>
            </a:r>
            <a:r>
              <a:rPr lang="en-US" sz="2800" dirty="0"/>
              <a:t>individual scholarship applications. Some may require </a:t>
            </a:r>
            <a:r>
              <a:rPr lang="en-US" sz="2800" dirty="0" smtClean="0"/>
              <a:t/>
            </a:r>
            <a:br>
              <a:rPr lang="en-US" sz="2800" dirty="0" smtClean="0"/>
            </a:br>
            <a:r>
              <a:rPr lang="en-US" sz="2800" dirty="0" smtClean="0"/>
              <a:t>the </a:t>
            </a:r>
            <a:r>
              <a:rPr lang="en-US" sz="2800" dirty="0"/>
              <a:t>FAFSA or ORSAA. </a:t>
            </a:r>
            <a:endParaRPr lang="en-US" sz="2800" dirty="0" smtClean="0"/>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249404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Scholarships for Oregon students</a:t>
            </a:r>
            <a:endParaRPr lang="en-US" dirty="0"/>
          </a:p>
        </p:txBody>
      </p:sp>
      <p:sp>
        <p:nvSpPr>
          <p:cNvPr id="3" name="Content Placeholder 2"/>
          <p:cNvSpPr>
            <a:spLocks noGrp="1"/>
          </p:cNvSpPr>
          <p:nvPr>
            <p:ph idx="1"/>
          </p:nvPr>
        </p:nvSpPr>
        <p:spPr/>
        <p:txBody>
          <a:bodyPr/>
          <a:lstStyle/>
          <a:p>
            <a:r>
              <a:rPr lang="en-US" sz="2800" dirty="0" smtClean="0">
                <a:solidFill>
                  <a:schemeClr val="accent2"/>
                </a:solidFill>
                <a:latin typeface="Franklin Gothic Demi Cond" panose="020B0706030402020204" pitchFamily="34" charset="0"/>
              </a:rPr>
              <a:t>OSAC SCHOLARSHIP APPLICATION</a:t>
            </a:r>
            <a:endParaRPr lang="en-US" sz="2800" dirty="0">
              <a:solidFill>
                <a:schemeClr val="accent2"/>
              </a:solidFill>
              <a:latin typeface="Franklin Gothic Demi Cond" panose="020B0706030402020204" pitchFamily="34" charset="0"/>
            </a:endParaRPr>
          </a:p>
          <a:p>
            <a:pPr>
              <a:spcBef>
                <a:spcPts val="0"/>
              </a:spcBef>
            </a:pPr>
            <a:r>
              <a:rPr lang="en-US" sz="2800" i="1" dirty="0" smtClean="0"/>
              <a:t>November 1 – March 1</a:t>
            </a:r>
          </a:p>
          <a:p>
            <a:pPr>
              <a:spcBef>
                <a:spcPts val="0"/>
              </a:spcBef>
            </a:pPr>
            <a:r>
              <a:rPr lang="en-US" sz="2800" dirty="0" smtClean="0"/>
              <a:t>600</a:t>
            </a:r>
            <a:r>
              <a:rPr lang="en-US" sz="2800" dirty="0"/>
              <a:t>+ scholarships with one application for Oregon students, including some for eligible undocumented students</a:t>
            </a:r>
            <a:r>
              <a:rPr lang="en-US" sz="2800" dirty="0" smtClean="0"/>
              <a:t>.</a:t>
            </a:r>
          </a:p>
          <a:p>
            <a:r>
              <a:rPr lang="en-US" sz="2800" dirty="0" smtClean="0">
                <a:solidFill>
                  <a:schemeClr val="accent2"/>
                </a:solidFill>
                <a:latin typeface="Franklin Gothic Demi Cond" panose="020B0706030402020204" pitchFamily="34" charset="0"/>
              </a:rPr>
              <a:t>FORD SCHOLARSHIP PROGRAMS</a:t>
            </a:r>
          </a:p>
          <a:p>
            <a:pPr>
              <a:spcBef>
                <a:spcPts val="0"/>
              </a:spcBef>
            </a:pPr>
            <a:r>
              <a:rPr lang="en-US" sz="2800" i="1" dirty="0"/>
              <a:t>November 1 – March 1</a:t>
            </a:r>
          </a:p>
          <a:p>
            <a:pPr>
              <a:spcBef>
                <a:spcPts val="0"/>
              </a:spcBef>
            </a:pPr>
            <a:r>
              <a:rPr lang="en-US" sz="2800" dirty="0" smtClean="0"/>
              <a:t>Scholarships that cover most of the costs of college and includes additional advising and support.</a:t>
            </a:r>
            <a:endParaRPr lang="en-US" sz="2800" dirty="0">
              <a:solidFill>
                <a:schemeClr val="bg2"/>
              </a:solidFill>
              <a:latin typeface="Franklin Gothic Demi Cond" panose="020B0706030402020204" pitchFamily="34" charset="0"/>
            </a:endParaRPr>
          </a:p>
          <a:p>
            <a:r>
              <a:rPr lang="en-US" sz="2800" dirty="0" smtClean="0">
                <a:solidFill>
                  <a:schemeClr val="accent2"/>
                </a:solidFill>
                <a:latin typeface="Franklin Gothic Demi Cond" panose="020B0706030402020204" pitchFamily="34" charset="0"/>
              </a:rPr>
              <a:t>MORE OREGON SCHOLARSHIPS</a:t>
            </a:r>
            <a:endParaRPr lang="en-US" sz="2800" dirty="0">
              <a:solidFill>
                <a:schemeClr val="accent2"/>
              </a:solidFill>
              <a:latin typeface="Franklin Gothic Demi Cond" panose="020B0706030402020204" pitchFamily="34" charset="0"/>
            </a:endParaRPr>
          </a:p>
          <a:p>
            <a:pPr>
              <a:spcBef>
                <a:spcPts val="0"/>
              </a:spcBef>
            </a:pPr>
            <a:r>
              <a:rPr lang="en-US" sz="2800" i="1" dirty="0" smtClean="0">
                <a:solidFill>
                  <a:schemeClr val="tx2"/>
                </a:solidFill>
              </a:rPr>
              <a:t>oregongoestocollege.org/pay/scholarships</a:t>
            </a:r>
            <a:endParaRPr lang="en-US" sz="2800" i="1" dirty="0">
              <a:solidFill>
                <a:schemeClr val="tx2"/>
              </a:solidFill>
            </a:endParaRP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2</a:t>
            </a:r>
            <a:endParaRPr lang="en-US" dirty="0"/>
          </a:p>
        </p:txBody>
      </p:sp>
    </p:spTree>
    <p:extLst>
      <p:ext uri="{BB962C8B-B14F-4D97-AF65-F5344CB8AC3E}">
        <p14:creationId xmlns:p14="http://schemas.microsoft.com/office/powerpoint/2010/main" val="29285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Work-Study</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3</a:t>
            </a:r>
            <a:endParaRPr lang="en-US" dirty="0"/>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5857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Work-Study</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a:spcBef>
                <a:spcPts val="0"/>
              </a:spcBef>
            </a:pPr>
            <a:r>
              <a:rPr lang="en-US" sz="2800" dirty="0"/>
              <a:t>Part-time jobs, often on campus, to help pay for college costs. Students earn at least minimum wage.</a:t>
            </a:r>
          </a:p>
          <a:p>
            <a:r>
              <a:rPr lang="en-US" sz="2800" dirty="0" smtClean="0">
                <a:solidFill>
                  <a:schemeClr val="accent2"/>
                </a:solidFill>
                <a:latin typeface="Franklin Gothic Demi Cond" panose="020B0706030402020204" pitchFamily="34" charset="0"/>
              </a:rPr>
              <a:t>WHO </a:t>
            </a:r>
            <a:r>
              <a:rPr lang="en-US" sz="2800" dirty="0">
                <a:solidFill>
                  <a:schemeClr val="accent2"/>
                </a:solidFill>
                <a:latin typeface="Franklin Gothic Demi Cond" panose="020B0706030402020204" pitchFamily="34" charset="0"/>
              </a:rPr>
              <a:t>CAN GET IT?</a:t>
            </a:r>
          </a:p>
          <a:p>
            <a:pPr>
              <a:spcBef>
                <a:spcPts val="0"/>
              </a:spcBef>
            </a:pPr>
            <a:r>
              <a:rPr lang="en-US" sz="2800" dirty="0"/>
              <a:t>Students who are U.S. citizens or permanent residents with financial need.</a:t>
            </a:r>
          </a:p>
          <a:p>
            <a:r>
              <a:rPr lang="en-US" sz="2800" dirty="0" smtClean="0">
                <a:solidFill>
                  <a:schemeClr val="accent2"/>
                </a:solidFill>
                <a:latin typeface="Franklin Gothic Demi Cond" panose="020B0706030402020204" pitchFamily="34" charset="0"/>
              </a:rPr>
              <a:t>HOW </a:t>
            </a:r>
            <a:r>
              <a:rPr lang="en-US" sz="2800" dirty="0">
                <a:solidFill>
                  <a:schemeClr val="accent2"/>
                </a:solidFill>
                <a:latin typeface="Franklin Gothic Demi Cond" panose="020B0706030402020204" pitchFamily="34" charset="0"/>
              </a:rPr>
              <a:t>DO YOU GET IT?</a:t>
            </a:r>
          </a:p>
          <a:p>
            <a:pPr>
              <a:spcBef>
                <a:spcPts val="0"/>
              </a:spcBef>
            </a:pPr>
            <a:r>
              <a:rPr lang="en-US" sz="2800" dirty="0"/>
              <a:t>Complete the FAFSA. Students are responsible for finding a job that accepts work-study students when they get to campus.</a:t>
            </a: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3</a:t>
            </a:r>
            <a:endParaRPr lang="en-US" dirty="0"/>
          </a:p>
        </p:txBody>
      </p:sp>
    </p:spTree>
    <p:extLst>
      <p:ext uri="{BB962C8B-B14F-4D97-AF65-F5344CB8AC3E}">
        <p14:creationId xmlns:p14="http://schemas.microsoft.com/office/powerpoint/2010/main" val="28736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Loans</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4</a:t>
            </a:r>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55532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a:spcBef>
                <a:spcPts val="0"/>
              </a:spcBef>
            </a:pPr>
            <a:r>
              <a:rPr lang="en-US" sz="2800" dirty="0"/>
              <a:t>Money for college that must be paid back.</a:t>
            </a:r>
          </a:p>
          <a:p>
            <a:r>
              <a:rPr lang="en-US" sz="2800" dirty="0" smtClean="0">
                <a:solidFill>
                  <a:schemeClr val="accent2"/>
                </a:solidFill>
                <a:latin typeface="Franklin Gothic Demi Cond" panose="020B0706030402020204" pitchFamily="34" charset="0"/>
              </a:rPr>
              <a:t>WHO </a:t>
            </a:r>
            <a:r>
              <a:rPr lang="en-US" sz="2800" dirty="0">
                <a:solidFill>
                  <a:schemeClr val="accent2"/>
                </a:solidFill>
                <a:latin typeface="Franklin Gothic Demi Cond" panose="020B0706030402020204" pitchFamily="34" charset="0"/>
              </a:rPr>
              <a:t>CAN GET IT?</a:t>
            </a:r>
          </a:p>
          <a:p>
            <a:pPr>
              <a:spcBef>
                <a:spcPts val="0"/>
              </a:spcBef>
            </a:pPr>
            <a:r>
              <a:rPr lang="en-US" sz="2800" dirty="0"/>
              <a:t>Students </a:t>
            </a:r>
            <a:r>
              <a:rPr lang="en-US" sz="2800" dirty="0" smtClean="0"/>
              <a:t>and/or parents.</a:t>
            </a:r>
            <a:endParaRPr lang="en-US" sz="2800" dirty="0"/>
          </a:p>
          <a:p>
            <a:r>
              <a:rPr lang="en-US" sz="2800" dirty="0" smtClean="0">
                <a:solidFill>
                  <a:schemeClr val="accent2"/>
                </a:solidFill>
                <a:latin typeface="Franklin Gothic Demi Cond" panose="020B0706030402020204" pitchFamily="34" charset="0"/>
              </a:rPr>
              <a:t>HOW </a:t>
            </a:r>
            <a:r>
              <a:rPr lang="en-US" sz="2800" dirty="0">
                <a:solidFill>
                  <a:schemeClr val="accent2"/>
                </a:solidFill>
                <a:latin typeface="Franklin Gothic Demi Cond" panose="020B0706030402020204" pitchFamily="34" charset="0"/>
              </a:rPr>
              <a:t>DO YOU GET IT?</a:t>
            </a:r>
          </a:p>
          <a:p>
            <a:pPr>
              <a:spcBef>
                <a:spcPts val="0"/>
              </a:spcBef>
            </a:pPr>
            <a:r>
              <a:rPr lang="en-US" sz="2800" dirty="0"/>
              <a:t>Complete the FAFSA to be eligible for federal loans. </a:t>
            </a:r>
            <a:endParaRPr lang="en-US" sz="2800" dirty="0" smtClean="0"/>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4</a:t>
            </a:r>
            <a:endParaRPr lang="en-US" dirty="0"/>
          </a:p>
        </p:txBody>
      </p:sp>
    </p:spTree>
    <p:extLst>
      <p:ext uri="{BB962C8B-B14F-4D97-AF65-F5344CB8AC3E}">
        <p14:creationId xmlns:p14="http://schemas.microsoft.com/office/powerpoint/2010/main" val="15951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Loans</a:t>
            </a:r>
            <a:endParaRPr lang="en-US" dirty="0"/>
          </a:p>
        </p:txBody>
      </p:sp>
      <p:sp>
        <p:nvSpPr>
          <p:cNvPr id="3" name="Content Placeholder 2"/>
          <p:cNvSpPr>
            <a:spLocks noGrp="1"/>
          </p:cNvSpPr>
          <p:nvPr>
            <p:ph idx="1"/>
          </p:nvPr>
        </p:nvSpPr>
        <p:spPr/>
        <p:txBody>
          <a:bodyPr/>
          <a:lstStyle/>
          <a:p>
            <a:r>
              <a:rPr lang="en-US" sz="2800" dirty="0"/>
              <a:t>B</a:t>
            </a:r>
            <a:r>
              <a:rPr lang="en-US" sz="2800" dirty="0" smtClean="0"/>
              <a:t>orrow </a:t>
            </a:r>
            <a:r>
              <a:rPr lang="en-US" sz="2800" dirty="0"/>
              <a:t>responsibly and accept only what </a:t>
            </a:r>
            <a:r>
              <a:rPr lang="en-US" sz="2800" dirty="0" smtClean="0"/>
              <a:t>you </a:t>
            </a:r>
            <a:r>
              <a:rPr lang="en-US" sz="2800" dirty="0"/>
              <a:t>need. </a:t>
            </a:r>
            <a:endParaRPr lang="en-US" sz="2800" dirty="0" smtClean="0">
              <a:solidFill>
                <a:schemeClr val="bg2"/>
              </a:solidFill>
              <a:latin typeface="Franklin Gothic Demi Cond" panose="020B0706030402020204" pitchFamily="34" charset="0"/>
            </a:endParaRPr>
          </a:p>
          <a:p>
            <a:r>
              <a:rPr lang="en-US" sz="2800" dirty="0" smtClean="0">
                <a:solidFill>
                  <a:schemeClr val="accent2"/>
                </a:solidFill>
                <a:latin typeface="Franklin Gothic Demi Cond" panose="020B0706030402020204" pitchFamily="34" charset="0"/>
              </a:rPr>
              <a:t>FEDERAL &gt; PRIVATE</a:t>
            </a:r>
            <a:endParaRPr lang="en-US" sz="2800" dirty="0">
              <a:solidFill>
                <a:schemeClr val="accent2"/>
              </a:solidFill>
              <a:latin typeface="Franklin Gothic Demi Cond" panose="020B0706030402020204" pitchFamily="34" charset="0"/>
            </a:endParaRPr>
          </a:p>
          <a:p>
            <a:pPr>
              <a:spcBef>
                <a:spcPts val="0"/>
              </a:spcBef>
            </a:pPr>
            <a:r>
              <a:rPr lang="en-US" sz="2800" dirty="0"/>
              <a:t>In general, loans made by the federal government are better than loans from banks or other private sources since they usually have lower interest rates and more flexible repayment options.</a:t>
            </a:r>
          </a:p>
          <a:p>
            <a:r>
              <a:rPr lang="en-US" sz="2800" dirty="0">
                <a:solidFill>
                  <a:schemeClr val="accent2"/>
                </a:solidFill>
                <a:latin typeface="Franklin Gothic Demi Cond" panose="020B0706030402020204" pitchFamily="34" charset="0"/>
              </a:rPr>
              <a:t>SUBSIDIZED &gt; UNSUBSIDIZED</a:t>
            </a:r>
          </a:p>
          <a:p>
            <a:pPr>
              <a:spcBef>
                <a:spcPts val="0"/>
              </a:spcBef>
            </a:pPr>
            <a:r>
              <a:rPr lang="en-US" sz="2800" dirty="0"/>
              <a:t>Subsidized loans are better because the federal government pays the interest on your loans while you are in school.</a:t>
            </a:r>
          </a:p>
          <a:p>
            <a:r>
              <a:rPr lang="en-US" sz="2800" dirty="0">
                <a:solidFill>
                  <a:schemeClr val="accent2"/>
                </a:solidFill>
                <a:latin typeface="Franklin Gothic Demi Cond" panose="020B0706030402020204" pitchFamily="34" charset="0"/>
              </a:rPr>
              <a:t>STUDENT &gt; PARENT</a:t>
            </a:r>
          </a:p>
          <a:p>
            <a:pPr>
              <a:spcBef>
                <a:spcPts val="0"/>
              </a:spcBef>
            </a:pPr>
            <a:r>
              <a:rPr lang="en-US" sz="2800" dirty="0"/>
              <a:t>Parent loans should be a last resort.</a:t>
            </a: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4</a:t>
            </a:r>
            <a:endParaRPr lang="en-US" dirty="0"/>
          </a:p>
        </p:txBody>
      </p:sp>
    </p:spTree>
    <p:extLst>
      <p:ext uri="{BB962C8B-B14F-4D97-AF65-F5344CB8AC3E}">
        <p14:creationId xmlns:p14="http://schemas.microsoft.com/office/powerpoint/2010/main" val="413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College savings</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5</a:t>
            </a:r>
            <a:endParaRPr lang="en-US" dirty="0"/>
          </a:p>
        </p:txBody>
      </p:sp>
      <p:pic>
        <p:nvPicPr>
          <p:cNvPr id="6" name="Picture Placeholder 5"/>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99"/>
          <a:stretch/>
        </p:blipFill>
        <p:spPr/>
      </p:pic>
    </p:spTree>
    <p:extLst>
      <p:ext uri="{BB962C8B-B14F-4D97-AF65-F5344CB8AC3E}">
        <p14:creationId xmlns:p14="http://schemas.microsoft.com/office/powerpoint/2010/main" val="2799894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a:t>
            </a:r>
            <a:endParaRPr lang="en-US" dirty="0"/>
          </a:p>
        </p:txBody>
      </p:sp>
      <p:sp>
        <p:nvSpPr>
          <p:cNvPr id="3" name="Content Placeholder 2"/>
          <p:cNvSpPr>
            <a:spLocks noGrp="1"/>
          </p:cNvSpPr>
          <p:nvPr>
            <p:ph idx="1"/>
          </p:nvPr>
        </p:nvSpPr>
        <p:spPr/>
        <p:txBody>
          <a:bodyPr/>
          <a:lstStyle/>
          <a:p>
            <a:pPr marL="282575" indent="-282575">
              <a:buFont typeface="Arial" panose="020B0604020202020204" pitchFamily="34" charset="0"/>
              <a:buChar char="•"/>
            </a:pPr>
            <a:r>
              <a:rPr lang="en-US" sz="2800" dirty="0">
                <a:latin typeface="Franklin Gothic Medium" panose="020B0603020102020204" pitchFamily="34" charset="0"/>
              </a:rPr>
              <a:t>This </a:t>
            </a:r>
            <a:r>
              <a:rPr lang="en-US" sz="2800" dirty="0" smtClean="0">
                <a:latin typeface="Franklin Gothic Medium" panose="020B0603020102020204" pitchFamily="34" charset="0"/>
              </a:rPr>
              <a:t>presentation </a:t>
            </a:r>
            <a:r>
              <a:rPr lang="en-US" sz="2800" dirty="0">
                <a:latin typeface="Franklin Gothic Medium" panose="020B0603020102020204" pitchFamily="34" charset="0"/>
              </a:rPr>
              <a:t>offers an overview of six ways to pay for college. </a:t>
            </a:r>
          </a:p>
          <a:p>
            <a:pPr marL="282575" indent="-282575">
              <a:buFont typeface="Arial" panose="020B0604020202020204" pitchFamily="34" charset="0"/>
              <a:buChar char="•"/>
            </a:pPr>
            <a:r>
              <a:rPr lang="en-US" sz="2800" dirty="0">
                <a:latin typeface="Franklin Gothic Medium" panose="020B0603020102020204" pitchFamily="34" charset="0"/>
              </a:rPr>
              <a:t>Use the talking points as a basic script in the notes provided below each slide. </a:t>
            </a:r>
          </a:p>
          <a:p>
            <a:pPr marL="282575" indent="-282575">
              <a:buFont typeface="Arial" panose="020B0604020202020204" pitchFamily="34" charset="0"/>
              <a:buChar char="•"/>
            </a:pPr>
            <a:r>
              <a:rPr lang="en-US" sz="2800" dirty="0">
                <a:latin typeface="Franklin Gothic Medium" panose="020B0603020102020204" pitchFamily="34" charset="0"/>
              </a:rPr>
              <a:t>Depending on your audience, you won’t need all of the talking points. Delete what you won’t need.</a:t>
            </a:r>
          </a:p>
          <a:p>
            <a:pPr marL="282575" indent="-282575">
              <a:buFont typeface="Arial" panose="020B0604020202020204" pitchFamily="34" charset="0"/>
              <a:buChar char="•"/>
            </a:pPr>
            <a:r>
              <a:rPr lang="en-US" sz="2800" dirty="0">
                <a:latin typeface="Franklin Gothic Medium" panose="020B0603020102020204" pitchFamily="34" charset="0"/>
              </a:rPr>
              <a:t>Practice with the PowerPoint in slideshow mode. Several of the slides contain animations to help focus the audience.</a:t>
            </a:r>
          </a:p>
          <a:p>
            <a:pPr marL="282575" indent="-282575">
              <a:buFont typeface="Arial" panose="020B0604020202020204" pitchFamily="34" charset="0"/>
              <a:buChar char="•"/>
            </a:pPr>
            <a:r>
              <a:rPr lang="en-US" sz="2800" dirty="0">
                <a:latin typeface="Franklin Gothic Medium" panose="020B0603020102020204" pitchFamily="34" charset="0"/>
              </a:rPr>
              <a:t>If you won’t have access to the internet, you can use the trivia questions on slides </a:t>
            </a:r>
            <a:r>
              <a:rPr lang="en-US" sz="2800" dirty="0" smtClean="0">
                <a:latin typeface="Franklin Gothic Medium" panose="020B0603020102020204" pitchFamily="34" charset="0"/>
              </a:rPr>
              <a:t>26-38. </a:t>
            </a:r>
            <a:r>
              <a:rPr lang="en-US" sz="2800" dirty="0">
                <a:latin typeface="Franklin Gothic Medium" panose="020B0603020102020204" pitchFamily="34" charset="0"/>
              </a:rPr>
              <a:t>Just move these after slide </a:t>
            </a:r>
            <a:r>
              <a:rPr lang="en-US" sz="2800" dirty="0" smtClean="0">
                <a:latin typeface="Franklin Gothic Medium" panose="020B0603020102020204" pitchFamily="34" charset="0"/>
              </a:rPr>
              <a:t>23 </a:t>
            </a:r>
            <a:r>
              <a:rPr lang="en-US" sz="2800" dirty="0">
                <a:latin typeface="Franklin Gothic Medium" panose="020B0603020102020204" pitchFamily="34" charset="0"/>
              </a:rPr>
              <a:t>and </a:t>
            </a:r>
            <a:r>
              <a:rPr lang="en-US" sz="2800" dirty="0" smtClean="0">
                <a:latin typeface="Franklin Gothic Medium" panose="020B0603020102020204" pitchFamily="34" charset="0"/>
              </a:rPr>
              <a:t/>
            </a:r>
            <a:br>
              <a:rPr lang="en-US" sz="2800" dirty="0" smtClean="0">
                <a:latin typeface="Franklin Gothic Medium" panose="020B0603020102020204" pitchFamily="34" charset="0"/>
              </a:rPr>
            </a:br>
            <a:r>
              <a:rPr lang="en-US" sz="2800" dirty="0" smtClean="0">
                <a:latin typeface="Franklin Gothic Medium" panose="020B0603020102020204" pitchFamily="34" charset="0"/>
              </a:rPr>
              <a:t>delete </a:t>
            </a:r>
            <a:r>
              <a:rPr lang="en-US" sz="2800" dirty="0">
                <a:latin typeface="Franklin Gothic Medium" panose="020B0603020102020204" pitchFamily="34" charset="0"/>
              </a:rPr>
              <a:t>slide </a:t>
            </a:r>
            <a:r>
              <a:rPr lang="en-US" sz="2800" dirty="0" smtClean="0">
                <a:latin typeface="Franklin Gothic Medium" panose="020B0603020102020204" pitchFamily="34" charset="0"/>
              </a:rPr>
              <a:t>24 </a:t>
            </a:r>
            <a:r>
              <a:rPr lang="en-US" sz="2800" dirty="0">
                <a:latin typeface="Franklin Gothic Medium" panose="020B0603020102020204" pitchFamily="34" charset="0"/>
              </a:rPr>
              <a:t>with the </a:t>
            </a:r>
            <a:r>
              <a:rPr lang="en-US" sz="2800" dirty="0" err="1">
                <a:latin typeface="Franklin Gothic Medium" panose="020B0603020102020204" pitchFamily="34" charset="0"/>
              </a:rPr>
              <a:t>Kahoot</a:t>
            </a:r>
            <a:r>
              <a:rPr lang="en-US" sz="2800" dirty="0">
                <a:latin typeface="Franklin Gothic Medium" panose="020B0603020102020204" pitchFamily="34" charset="0"/>
              </a:rPr>
              <a:t> info.</a:t>
            </a:r>
          </a:p>
        </p:txBody>
      </p:sp>
      <p:sp>
        <p:nvSpPr>
          <p:cNvPr id="5" name="Rectangle 4"/>
          <p:cNvSpPr/>
          <p:nvPr/>
        </p:nvSpPr>
        <p:spPr>
          <a:xfrm>
            <a:off x="7175969" y="796356"/>
            <a:ext cx="4642938" cy="461665"/>
          </a:xfrm>
          <a:prstGeom prst="rect">
            <a:avLst/>
          </a:prstGeom>
          <a:solidFill>
            <a:schemeClr val="accent5"/>
          </a:solidFill>
        </p:spPr>
        <p:txBody>
          <a:bodyPr wrap="none">
            <a:spAutoFit/>
          </a:bodyPr>
          <a:lstStyle/>
          <a:p>
            <a:r>
              <a:rPr lang="en-US" sz="2400" b="1" dirty="0">
                <a:solidFill>
                  <a:schemeClr val="bg1"/>
                </a:solidFill>
                <a:latin typeface="Franklin Gothic Medium" panose="020B0603020102020204" pitchFamily="34" charset="0"/>
              </a:rPr>
              <a:t>Delete this slide before you begin.</a:t>
            </a:r>
          </a:p>
        </p:txBody>
      </p:sp>
    </p:spTree>
    <p:extLst>
      <p:ext uri="{BB962C8B-B14F-4D97-AF65-F5344CB8AC3E}">
        <p14:creationId xmlns:p14="http://schemas.microsoft.com/office/powerpoint/2010/main" val="2744113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savings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a:spcBef>
                <a:spcPts val="0"/>
              </a:spcBef>
            </a:pPr>
            <a:r>
              <a:rPr lang="en-US" sz="2800" dirty="0"/>
              <a:t>Savings accounts that are specifically for education expenses and are usually not taxed. The most common type is known as a 529 plan.</a:t>
            </a:r>
          </a:p>
          <a:p>
            <a:r>
              <a:rPr lang="en-US" sz="2800" dirty="0">
                <a:solidFill>
                  <a:schemeClr val="accent2"/>
                </a:solidFill>
                <a:latin typeface="Franklin Gothic Demi Cond" panose="020B0706030402020204" pitchFamily="34" charset="0"/>
              </a:rPr>
              <a:t>WHO CAN GET IT?</a:t>
            </a:r>
          </a:p>
          <a:p>
            <a:pPr>
              <a:spcBef>
                <a:spcPts val="0"/>
              </a:spcBef>
            </a:pPr>
            <a:r>
              <a:rPr lang="en-US" sz="2800" dirty="0" smtClean="0"/>
              <a:t>Anyone.</a:t>
            </a:r>
            <a:endParaRPr lang="en-US" sz="2800" dirty="0"/>
          </a:p>
          <a:p>
            <a:r>
              <a:rPr lang="en-US" sz="2800" dirty="0">
                <a:solidFill>
                  <a:schemeClr val="accent2"/>
                </a:solidFill>
                <a:latin typeface="Franklin Gothic Demi Cond" panose="020B0706030402020204" pitchFamily="34" charset="0"/>
              </a:rPr>
              <a:t>HOW DO YOU GET IT?</a:t>
            </a:r>
          </a:p>
          <a:p>
            <a:pPr>
              <a:spcBef>
                <a:spcPts val="0"/>
              </a:spcBef>
            </a:pPr>
            <a:r>
              <a:rPr lang="en-US" sz="2800" dirty="0" smtClean="0"/>
              <a:t>Discuss options with a bank or financial institution, or compare online.</a:t>
            </a:r>
          </a:p>
          <a:p>
            <a:r>
              <a:rPr lang="en-US" sz="2800" dirty="0" smtClean="0"/>
              <a:t>You are </a:t>
            </a:r>
            <a:r>
              <a:rPr lang="en-US" sz="2800" dirty="0"/>
              <a:t>not restricted to only the college savings plan in </a:t>
            </a:r>
            <a:r>
              <a:rPr lang="en-US" sz="2800" dirty="0" smtClean="0"/>
              <a:t>your state</a:t>
            </a:r>
            <a:r>
              <a:rPr lang="en-US" sz="2800" dirty="0"/>
              <a:t>.</a:t>
            </a: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5</a:t>
            </a:r>
            <a:endParaRPr lang="en-US" dirty="0"/>
          </a:p>
        </p:txBody>
      </p:sp>
    </p:spTree>
    <p:extLst>
      <p:ext uri="{BB962C8B-B14F-4D97-AF65-F5344CB8AC3E}">
        <p14:creationId xmlns:p14="http://schemas.microsoft.com/office/powerpoint/2010/main" val="18700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savings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OREGON COLLEGE SAVINGS PLAN</a:t>
            </a:r>
          </a:p>
          <a:p>
            <a:pPr>
              <a:spcBef>
                <a:spcPts val="0"/>
              </a:spcBef>
            </a:pPr>
            <a:r>
              <a:rPr lang="en-US" sz="2800" dirty="0"/>
              <a:t>The state’s 529 savings plan. Oregon residents receive an additional tax </a:t>
            </a:r>
            <a:r>
              <a:rPr lang="en-US" sz="2800" dirty="0" smtClean="0"/>
              <a:t>credit </a:t>
            </a:r>
            <a:r>
              <a:rPr lang="en-US" sz="2800" dirty="0"/>
              <a:t>on their state taxes.</a:t>
            </a:r>
          </a:p>
          <a:p>
            <a:r>
              <a:rPr lang="en-US" sz="2800" dirty="0">
                <a:solidFill>
                  <a:schemeClr val="accent2"/>
                </a:solidFill>
                <a:latin typeface="Franklin Gothic Demi Cond" panose="020B0706030402020204" pitchFamily="34" charset="0"/>
              </a:rPr>
              <a:t>INDIVIDUAL DEVELOPMENT ACCOUNTS (IDA)</a:t>
            </a:r>
          </a:p>
          <a:p>
            <a:pPr>
              <a:spcBef>
                <a:spcPts val="0"/>
              </a:spcBef>
            </a:pPr>
            <a:r>
              <a:rPr lang="en-US" sz="2800" dirty="0"/>
              <a:t>A savings account for low-income students that provides matching funds for money they save for </a:t>
            </a:r>
            <a:r>
              <a:rPr lang="en-US" sz="2800" dirty="0" smtClean="0"/>
              <a:t>education</a:t>
            </a:r>
            <a:r>
              <a:rPr lang="en-US" sz="2800" dirty="0"/>
              <a:t>.</a:t>
            </a: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5</a:t>
            </a:r>
            <a:endParaRPr lang="en-US" dirty="0"/>
          </a:p>
        </p:txBody>
      </p:sp>
    </p:spTree>
    <p:extLst>
      <p:ext uri="{BB962C8B-B14F-4D97-AF65-F5344CB8AC3E}">
        <p14:creationId xmlns:p14="http://schemas.microsoft.com/office/powerpoint/2010/main" val="24314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Other resources</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6</a:t>
            </a:r>
            <a:endParaRPr lang="en-US" dirty="0"/>
          </a:p>
        </p:txBody>
      </p:sp>
      <p:pic>
        <p:nvPicPr>
          <p:cNvPr id="9" name="Picture Placeholder 8"/>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94165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68" y="693419"/>
            <a:ext cx="10493674" cy="731520"/>
          </a:xfrm>
        </p:spPr>
        <p:txBody>
          <a:bodyPr/>
          <a:lstStyle/>
          <a:p>
            <a:r>
              <a:rPr lang="en-US" dirty="0" smtClean="0"/>
              <a:t>Other resources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marL="457200" indent="-288925">
              <a:spcBef>
                <a:spcPts val="0"/>
              </a:spcBef>
              <a:buFont typeface="Arial" panose="020B0604020202020204" pitchFamily="34" charset="0"/>
              <a:buChar char="•"/>
            </a:pPr>
            <a:r>
              <a:rPr lang="en-US" sz="2800" dirty="0"/>
              <a:t>Earnings from part-time or full-time jobs</a:t>
            </a:r>
          </a:p>
          <a:p>
            <a:pPr marL="457200" indent="-288925">
              <a:spcBef>
                <a:spcPts val="0"/>
              </a:spcBef>
              <a:buFont typeface="Arial" panose="020B0604020202020204" pitchFamily="34" charset="0"/>
              <a:buChar char="•"/>
            </a:pPr>
            <a:r>
              <a:rPr lang="en-US" sz="2800" dirty="0"/>
              <a:t>Other savings</a:t>
            </a:r>
          </a:p>
          <a:p>
            <a:pPr marL="457200" indent="-288925">
              <a:spcBef>
                <a:spcPts val="0"/>
              </a:spcBef>
              <a:buFont typeface="Arial" panose="020B0604020202020204" pitchFamily="34" charset="0"/>
              <a:buChar char="•"/>
            </a:pPr>
            <a:r>
              <a:rPr lang="en-US" sz="2800" dirty="0"/>
              <a:t>Money from parents and family</a:t>
            </a:r>
          </a:p>
          <a:p>
            <a:pPr marL="457200" indent="-288925">
              <a:spcBef>
                <a:spcPts val="0"/>
              </a:spcBef>
              <a:buFont typeface="Arial" panose="020B0604020202020204" pitchFamily="34" charset="0"/>
              <a:buChar char="•"/>
            </a:pPr>
            <a:r>
              <a:rPr lang="en-US" sz="2800" dirty="0"/>
              <a:t>Employer tuition </a:t>
            </a:r>
            <a:r>
              <a:rPr lang="en-US" sz="2800" dirty="0" smtClean="0"/>
              <a:t>reimbursement</a:t>
            </a:r>
            <a:endParaRPr lang="en-US" sz="2800" dirty="0">
              <a:latin typeface="Franklin Gothic Demi Cond" panose="020B0706030402020204" pitchFamily="34" charset="0"/>
            </a:endParaRPr>
          </a:p>
          <a:p>
            <a:r>
              <a:rPr lang="en-US" sz="2800" dirty="0"/>
              <a:t>Some students may consider an apprenticeship, which helps pay for school and on-the-job training for specific trades, or the Military to help pay for college.</a:t>
            </a:r>
            <a:endParaRPr lang="en-US" sz="2800" dirty="0">
              <a:latin typeface="Franklin Gothic Demi Cond" panose="020B0706030402020204" pitchFamily="34" charset="0"/>
            </a:endParaRPr>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6</a:t>
            </a:r>
            <a:endParaRPr lang="en-US" dirty="0"/>
          </a:p>
        </p:txBody>
      </p:sp>
    </p:spTree>
    <p:extLst>
      <p:ext uri="{BB962C8B-B14F-4D97-AF65-F5344CB8AC3E}">
        <p14:creationId xmlns:p14="http://schemas.microsoft.com/office/powerpoint/2010/main" val="237507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ingle Corner Rectangle 6"/>
          <p:cNvSpPr/>
          <p:nvPr/>
        </p:nvSpPr>
        <p:spPr>
          <a:xfrm flipV="1">
            <a:off x="1" y="2358188"/>
            <a:ext cx="12192000" cy="4499811"/>
          </a:xfrm>
          <a:prstGeom prst="snip1Rect">
            <a:avLst>
              <a:gd name="adj" fmla="val 495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Join by going to kahoot.it on your phone or device.</a:t>
            </a:r>
            <a:endParaRPr lang="en-US" dirty="0"/>
          </a:p>
        </p:txBody>
      </p:sp>
      <p:sp>
        <p:nvSpPr>
          <p:cNvPr id="3" name="Text Placeholder 2"/>
          <p:cNvSpPr>
            <a:spLocks noGrp="1"/>
          </p:cNvSpPr>
          <p:nvPr>
            <p:ph type="body" sz="quarter" idx="13"/>
          </p:nvPr>
        </p:nvSpPr>
        <p:spPr/>
        <p:txBody>
          <a:bodyPr/>
          <a:lstStyle/>
          <a:p>
            <a:r>
              <a:rPr lang="en-US" dirty="0" smtClean="0"/>
              <a:t>Let’s play!</a:t>
            </a:r>
            <a:endParaRPr lang="en-US" dirty="0"/>
          </a:p>
        </p:txBody>
      </p:sp>
      <p:grpSp>
        <p:nvGrpSpPr>
          <p:cNvPr id="10" name="Group 9"/>
          <p:cNvGrpSpPr/>
          <p:nvPr/>
        </p:nvGrpSpPr>
        <p:grpSpPr>
          <a:xfrm>
            <a:off x="1969854" y="2735676"/>
            <a:ext cx="7871978" cy="4122324"/>
            <a:chOff x="1969854" y="2735676"/>
            <a:chExt cx="7871978" cy="4122324"/>
          </a:xfrm>
        </p:grpSpPr>
        <p:pic>
          <p:nvPicPr>
            <p:cNvPr id="5" name="Picture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969854" y="2947737"/>
              <a:ext cx="7871978" cy="3910263"/>
            </a:xfrm>
            <a:prstGeom prst="rect">
              <a:avLst/>
            </a:prstGeom>
          </p:spPr>
        </p:pic>
        <p:sp>
          <p:nvSpPr>
            <p:cNvPr id="6" name="Rectangle 5"/>
            <p:cNvSpPr/>
            <p:nvPr/>
          </p:nvSpPr>
          <p:spPr>
            <a:xfrm>
              <a:off x="3328668" y="2735676"/>
              <a:ext cx="6102019" cy="48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215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4004580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Trivia time</a:t>
            </a:r>
            <a:endParaRPr lang="en-US" dirty="0"/>
          </a:p>
        </p:txBody>
      </p:sp>
      <p:sp>
        <p:nvSpPr>
          <p:cNvPr id="5" name="Title 4"/>
          <p:cNvSpPr>
            <a:spLocks noGrp="1"/>
          </p:cNvSpPr>
          <p:nvPr>
            <p:ph type="title"/>
          </p:nvPr>
        </p:nvSpPr>
        <p:spPr>
          <a:xfrm>
            <a:off x="631364" y="1619787"/>
            <a:ext cx="10946686" cy="3301129"/>
          </a:xfrm>
        </p:spPr>
        <p:txBody>
          <a:bodyPr/>
          <a:lstStyle/>
          <a:p>
            <a:pPr marL="0" indent="0">
              <a:buNone/>
            </a:pPr>
            <a:r>
              <a:rPr lang="en-US" dirty="0" smtClean="0"/>
              <a:t>Get into a team of 2-4 people.</a:t>
            </a:r>
            <a:br>
              <a:rPr lang="en-US" dirty="0" smtClean="0"/>
            </a:br>
            <a:r>
              <a:rPr lang="en-US" dirty="0"/>
              <a:t/>
            </a:r>
            <a:br>
              <a:rPr lang="en-US" dirty="0"/>
            </a:br>
            <a:r>
              <a:rPr lang="en-US" dirty="0" smtClean="0"/>
              <a:t>On </a:t>
            </a:r>
            <a:r>
              <a:rPr lang="en-US" dirty="0"/>
              <a:t>a piece of paper or on your phone </a:t>
            </a:r>
            <a:r>
              <a:rPr lang="en-US" dirty="0" smtClean="0"/>
              <a:t>write the </a:t>
            </a:r>
            <a:r>
              <a:rPr lang="en-US" dirty="0"/>
              <a:t>numbers 1 to </a:t>
            </a:r>
            <a:r>
              <a:rPr lang="en-US" dirty="0" smtClean="0"/>
              <a:t>6.</a:t>
            </a:r>
            <a:br>
              <a:rPr lang="en-US" dirty="0" smtClean="0"/>
            </a:br>
            <a:r>
              <a:rPr lang="en-US" dirty="0"/>
              <a:t/>
            </a:r>
            <a:br>
              <a:rPr lang="en-US" dirty="0"/>
            </a:br>
            <a:r>
              <a:rPr lang="en-US" dirty="0" smtClean="0"/>
              <a:t>Write </a:t>
            </a:r>
            <a:r>
              <a:rPr lang="en-US" dirty="0"/>
              <a:t>down your answers to each question.</a:t>
            </a:r>
            <a:br>
              <a:rPr lang="en-US" dirty="0"/>
            </a:br>
            <a:endParaRPr lang="en-US" dirty="0"/>
          </a:p>
        </p:txBody>
      </p:sp>
    </p:spTree>
    <p:extLst>
      <p:ext uri="{BB962C8B-B14F-4D97-AF65-F5344CB8AC3E}">
        <p14:creationId xmlns:p14="http://schemas.microsoft.com/office/powerpoint/2010/main" val="4044660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a:t>Grants are free money for college. Which of these is NOT a grant?</a:t>
            </a:r>
          </a:p>
          <a:p>
            <a:pPr marL="742950" indent="-514350">
              <a:buSzPct val="100000"/>
              <a:buFont typeface="+mj-lt"/>
              <a:buAutoNum type="alphaUcPeriod"/>
            </a:pPr>
            <a:r>
              <a:rPr lang="en-US" dirty="0" smtClean="0"/>
              <a:t>Oregon </a:t>
            </a:r>
            <a:r>
              <a:rPr lang="en-US" dirty="0"/>
              <a:t>Opportunity</a:t>
            </a:r>
          </a:p>
          <a:p>
            <a:pPr marL="742950" indent="-514350">
              <a:buSzPct val="100000"/>
              <a:buFont typeface="+mj-lt"/>
              <a:buAutoNum type="alphaUcPeriod"/>
            </a:pPr>
            <a:r>
              <a:rPr lang="en-US" dirty="0" smtClean="0"/>
              <a:t>Oregon </a:t>
            </a:r>
            <a:r>
              <a:rPr lang="en-US" dirty="0"/>
              <a:t>Promise</a:t>
            </a:r>
          </a:p>
          <a:p>
            <a:pPr marL="742950" indent="-514350">
              <a:buSzPct val="100000"/>
              <a:buFont typeface="+mj-lt"/>
              <a:buAutoNum type="alphaUcPeriod"/>
            </a:pPr>
            <a:r>
              <a:rPr lang="en-US" dirty="0" smtClean="0"/>
              <a:t>OSAC</a:t>
            </a:r>
            <a:endParaRPr lang="en-US" dirty="0"/>
          </a:p>
          <a:p>
            <a:pPr marL="742950" indent="-514350">
              <a:buSzPct val="100000"/>
              <a:buFont typeface="+mj-lt"/>
              <a:buAutoNum type="alphaUcPeriod"/>
            </a:pPr>
            <a:r>
              <a:rPr lang="en-US" dirty="0" smtClean="0"/>
              <a:t>Pell</a:t>
            </a:r>
            <a:endParaRPr lang="en-US" dirty="0"/>
          </a:p>
          <a:p>
            <a:endParaRPr lang="en-US" dirty="0"/>
          </a:p>
        </p:txBody>
      </p:sp>
    </p:spTree>
    <p:extLst>
      <p:ext uri="{BB962C8B-B14F-4D97-AF65-F5344CB8AC3E}">
        <p14:creationId xmlns:p14="http://schemas.microsoft.com/office/powerpoint/2010/main" val="145865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b="1" dirty="0"/>
              <a:t>Grants are free money for college. Which of these is NOT a grant?</a:t>
            </a:r>
          </a:p>
          <a:p>
            <a:pPr marL="742950" indent="-514350">
              <a:buSzPct val="100000"/>
              <a:buFont typeface="+mj-lt"/>
              <a:buAutoNum type="alphaUcPeriod"/>
            </a:pPr>
            <a:r>
              <a:rPr lang="en-US" dirty="0" smtClean="0"/>
              <a:t>Oregon </a:t>
            </a:r>
            <a:r>
              <a:rPr lang="en-US" dirty="0"/>
              <a:t>Opportunity</a:t>
            </a:r>
          </a:p>
          <a:p>
            <a:pPr marL="742950" indent="-514350">
              <a:buSzPct val="100000"/>
              <a:buFont typeface="+mj-lt"/>
              <a:buAutoNum type="alphaUcPeriod"/>
            </a:pPr>
            <a:r>
              <a:rPr lang="en-US" dirty="0" smtClean="0"/>
              <a:t>Oregon </a:t>
            </a:r>
            <a:r>
              <a:rPr lang="en-US" dirty="0"/>
              <a:t>Promise</a:t>
            </a:r>
          </a:p>
          <a:p>
            <a:pPr marL="742950" indent="-514350">
              <a:buSzPct val="100000"/>
              <a:buFont typeface="+mj-lt"/>
              <a:buAutoNum type="alphaUcPeriod"/>
            </a:pPr>
            <a:r>
              <a:rPr lang="en-US" dirty="0" smtClean="0">
                <a:solidFill>
                  <a:schemeClr val="accent2"/>
                </a:solidFill>
              </a:rPr>
              <a:t>OSAC</a:t>
            </a:r>
            <a:endParaRPr lang="en-US" dirty="0">
              <a:solidFill>
                <a:schemeClr val="accent2"/>
              </a:solidFill>
            </a:endParaRPr>
          </a:p>
          <a:p>
            <a:pPr marL="742950" indent="-514350">
              <a:buSzPct val="100000"/>
              <a:buFont typeface="+mj-lt"/>
              <a:buAutoNum type="alphaUcPeriod"/>
            </a:pPr>
            <a:r>
              <a:rPr lang="en-US" dirty="0" smtClean="0"/>
              <a:t>Pell</a:t>
            </a:r>
            <a:endParaRPr lang="en-US" dirty="0"/>
          </a:p>
          <a:p>
            <a:endParaRPr lang="en-US" dirty="0"/>
          </a:p>
        </p:txBody>
      </p:sp>
    </p:spTree>
    <p:extLst>
      <p:ext uri="{BB962C8B-B14F-4D97-AF65-F5344CB8AC3E}">
        <p14:creationId xmlns:p14="http://schemas.microsoft.com/office/powerpoint/2010/main" val="2994886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Who can receive scholarships to help pay for college?</a:t>
            </a:r>
          </a:p>
          <a:p>
            <a:pPr marL="742950" indent="-514350">
              <a:buSzPct val="100000"/>
              <a:buFont typeface="+mj-lt"/>
              <a:buAutoNum type="alphaUcPeriod"/>
            </a:pPr>
            <a:r>
              <a:rPr lang="en-US" dirty="0"/>
              <a:t>Students with a 4.0 GPA</a:t>
            </a:r>
          </a:p>
          <a:p>
            <a:pPr marL="742950" indent="-514350">
              <a:buSzPct val="100000"/>
              <a:buFont typeface="+mj-lt"/>
              <a:buAutoNum type="alphaUcPeriod"/>
            </a:pPr>
            <a:r>
              <a:rPr lang="en-US" dirty="0"/>
              <a:t>Students who are really good at sports</a:t>
            </a:r>
          </a:p>
          <a:p>
            <a:pPr marL="742950" indent="-514350">
              <a:buSzPct val="100000"/>
              <a:buFont typeface="+mj-lt"/>
              <a:buAutoNum type="alphaUcPeriod"/>
            </a:pPr>
            <a:r>
              <a:rPr lang="en-US" dirty="0"/>
              <a:t>Students who are president of a club</a:t>
            </a:r>
          </a:p>
          <a:p>
            <a:pPr marL="742950" indent="-514350">
              <a:buSzPct val="100000"/>
              <a:buFont typeface="+mj-lt"/>
              <a:buAutoNum type="alphaUcPeriod"/>
            </a:pPr>
            <a:r>
              <a:rPr lang="en-US" dirty="0"/>
              <a:t>Anyone! (including all of the above</a:t>
            </a:r>
            <a:r>
              <a:rPr lang="en-US" dirty="0" smtClean="0"/>
              <a:t>)</a:t>
            </a:r>
            <a:endParaRPr lang="en-US" dirty="0"/>
          </a:p>
        </p:txBody>
      </p:sp>
    </p:spTree>
    <p:extLst>
      <p:ext uri="{BB962C8B-B14F-4D97-AF65-F5344CB8AC3E}">
        <p14:creationId xmlns:p14="http://schemas.microsoft.com/office/powerpoint/2010/main" val="383470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 ways to pay for college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7307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b="1" dirty="0"/>
              <a:t>Who can receive scholarships to help pay for college?</a:t>
            </a:r>
          </a:p>
          <a:p>
            <a:pPr marL="742950" indent="-514350">
              <a:buSzPct val="100000"/>
              <a:buFont typeface="+mj-lt"/>
              <a:buAutoNum type="alphaUcPeriod"/>
            </a:pPr>
            <a:r>
              <a:rPr lang="en-US" dirty="0"/>
              <a:t>Students with a 4.0 GPA</a:t>
            </a:r>
          </a:p>
          <a:p>
            <a:pPr marL="742950" indent="-514350">
              <a:buSzPct val="100000"/>
              <a:buFont typeface="+mj-lt"/>
              <a:buAutoNum type="alphaUcPeriod"/>
            </a:pPr>
            <a:r>
              <a:rPr lang="en-US" dirty="0"/>
              <a:t>Students who are really good at sports</a:t>
            </a:r>
          </a:p>
          <a:p>
            <a:pPr marL="742950" indent="-514350">
              <a:buSzPct val="100000"/>
              <a:buFont typeface="+mj-lt"/>
              <a:buAutoNum type="alphaUcPeriod"/>
            </a:pPr>
            <a:r>
              <a:rPr lang="en-US" dirty="0"/>
              <a:t>Students who are president of a club</a:t>
            </a:r>
          </a:p>
          <a:p>
            <a:pPr marL="742950" indent="-514350">
              <a:buSzPct val="100000"/>
              <a:buFont typeface="+mj-lt"/>
              <a:buAutoNum type="alphaUcPeriod"/>
            </a:pPr>
            <a:r>
              <a:rPr lang="en-US" dirty="0">
                <a:solidFill>
                  <a:schemeClr val="accent2"/>
                </a:solidFill>
              </a:rPr>
              <a:t>Anyone! (including all of the above)</a:t>
            </a:r>
          </a:p>
        </p:txBody>
      </p:sp>
    </p:spTree>
    <p:extLst>
      <p:ext uri="{BB962C8B-B14F-4D97-AF65-F5344CB8AC3E}">
        <p14:creationId xmlns:p14="http://schemas.microsoft.com/office/powerpoint/2010/main" val="3642976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a:t>What form(s) do students and parents need to complete to receive financial aid? </a:t>
            </a:r>
          </a:p>
          <a:p>
            <a:pPr marL="742950" indent="-514350">
              <a:buSzPct val="100000"/>
              <a:buFont typeface="+mj-lt"/>
              <a:buAutoNum type="alphaUcPeriod"/>
            </a:pPr>
            <a:r>
              <a:rPr lang="en-US" dirty="0" smtClean="0"/>
              <a:t>FAFSA</a:t>
            </a:r>
            <a:endParaRPr lang="en-US" dirty="0"/>
          </a:p>
          <a:p>
            <a:pPr marL="742950" indent="-514350">
              <a:buSzPct val="100000"/>
              <a:buFont typeface="+mj-lt"/>
              <a:buAutoNum type="alphaUcPeriod"/>
            </a:pPr>
            <a:r>
              <a:rPr lang="en-US" dirty="0" smtClean="0"/>
              <a:t>ORSAA</a:t>
            </a:r>
            <a:endParaRPr lang="en-US" dirty="0"/>
          </a:p>
          <a:p>
            <a:pPr marL="742950" indent="-514350">
              <a:buSzPct val="100000"/>
              <a:buFont typeface="+mj-lt"/>
              <a:buAutoNum type="alphaUcPeriod"/>
            </a:pPr>
            <a:r>
              <a:rPr lang="en-US" dirty="0" smtClean="0"/>
              <a:t>CSS </a:t>
            </a:r>
            <a:r>
              <a:rPr lang="en-US" dirty="0"/>
              <a:t>Profile</a:t>
            </a:r>
          </a:p>
          <a:p>
            <a:pPr marL="742950" indent="-514350">
              <a:buSzPct val="100000"/>
              <a:buFont typeface="+mj-lt"/>
              <a:buAutoNum type="alphaUcPeriod"/>
            </a:pPr>
            <a:r>
              <a:rPr lang="en-US" dirty="0" smtClean="0"/>
              <a:t>One </a:t>
            </a:r>
            <a:r>
              <a:rPr lang="en-US" dirty="0"/>
              <a:t>or more of these, depending on the student’s circumstances.</a:t>
            </a:r>
          </a:p>
        </p:txBody>
      </p:sp>
    </p:spTree>
    <p:extLst>
      <p:ext uri="{BB962C8B-B14F-4D97-AF65-F5344CB8AC3E}">
        <p14:creationId xmlns:p14="http://schemas.microsoft.com/office/powerpoint/2010/main" val="456270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b="1" dirty="0"/>
              <a:t>What form(s) do students and parents need to complete to receive financial aid? </a:t>
            </a:r>
          </a:p>
          <a:p>
            <a:pPr marL="742950" indent="-514350">
              <a:buSzPct val="100000"/>
              <a:buFont typeface="+mj-lt"/>
              <a:buAutoNum type="alphaUcPeriod"/>
            </a:pPr>
            <a:r>
              <a:rPr lang="en-US" dirty="0" smtClean="0"/>
              <a:t>FAFSA</a:t>
            </a:r>
            <a:endParaRPr lang="en-US" dirty="0"/>
          </a:p>
          <a:p>
            <a:pPr marL="742950" indent="-514350">
              <a:buSzPct val="100000"/>
              <a:buFont typeface="+mj-lt"/>
              <a:buAutoNum type="alphaUcPeriod"/>
            </a:pPr>
            <a:r>
              <a:rPr lang="en-US" dirty="0" smtClean="0"/>
              <a:t>ORSAA</a:t>
            </a:r>
            <a:endParaRPr lang="en-US" dirty="0"/>
          </a:p>
          <a:p>
            <a:pPr marL="742950" indent="-514350">
              <a:buSzPct val="100000"/>
              <a:buFont typeface="+mj-lt"/>
              <a:buAutoNum type="alphaUcPeriod"/>
            </a:pPr>
            <a:r>
              <a:rPr lang="en-US" dirty="0" smtClean="0"/>
              <a:t>CSS </a:t>
            </a:r>
            <a:r>
              <a:rPr lang="en-US" dirty="0"/>
              <a:t>Profile</a:t>
            </a:r>
          </a:p>
          <a:p>
            <a:pPr marL="742950" indent="-514350">
              <a:buSzPct val="100000"/>
              <a:buFont typeface="+mj-lt"/>
              <a:buAutoNum type="alphaUcPeriod"/>
            </a:pPr>
            <a:r>
              <a:rPr lang="en-US" dirty="0">
                <a:solidFill>
                  <a:schemeClr val="accent2"/>
                </a:solidFill>
              </a:rPr>
              <a:t>One or more of these, depending on the student’s circumstances.</a:t>
            </a:r>
          </a:p>
        </p:txBody>
      </p:sp>
    </p:spTree>
    <p:extLst>
      <p:ext uri="{BB962C8B-B14F-4D97-AF65-F5344CB8AC3E}">
        <p14:creationId xmlns:p14="http://schemas.microsoft.com/office/powerpoint/2010/main" val="41162749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Which of these statements about loans is FALSE?</a:t>
            </a:r>
          </a:p>
          <a:p>
            <a:pPr marL="742950" indent="-514350">
              <a:buSzPct val="100000"/>
              <a:buFont typeface="+mj-lt"/>
              <a:buAutoNum type="alphaUcPeriod"/>
            </a:pPr>
            <a:r>
              <a:rPr lang="en-US" dirty="0" smtClean="0"/>
              <a:t>Federal </a:t>
            </a:r>
            <a:r>
              <a:rPr lang="en-US" dirty="0"/>
              <a:t>loans are better than private.</a:t>
            </a:r>
          </a:p>
          <a:p>
            <a:pPr marL="742950" indent="-514350">
              <a:buSzPct val="100000"/>
              <a:buFont typeface="+mj-lt"/>
              <a:buAutoNum type="alphaUcPeriod"/>
            </a:pPr>
            <a:r>
              <a:rPr lang="en-US" dirty="0" smtClean="0"/>
              <a:t>Students </a:t>
            </a:r>
            <a:r>
              <a:rPr lang="en-US" dirty="0"/>
              <a:t>should borrow as much as possible.</a:t>
            </a:r>
          </a:p>
          <a:p>
            <a:pPr marL="742950" indent="-514350">
              <a:buSzPct val="100000"/>
              <a:buFont typeface="+mj-lt"/>
              <a:buAutoNum type="alphaUcPeriod"/>
            </a:pPr>
            <a:r>
              <a:rPr lang="en-US" dirty="0" smtClean="0"/>
              <a:t>Students </a:t>
            </a:r>
            <a:r>
              <a:rPr lang="en-US" dirty="0"/>
              <a:t>must pay back loans.</a:t>
            </a:r>
          </a:p>
          <a:p>
            <a:pPr marL="742950" indent="-514350">
              <a:buSzPct val="100000"/>
              <a:buFont typeface="+mj-lt"/>
              <a:buAutoNum type="alphaUcPeriod"/>
            </a:pPr>
            <a:r>
              <a:rPr lang="en-US" dirty="0" smtClean="0"/>
              <a:t>Parent </a:t>
            </a:r>
            <a:r>
              <a:rPr lang="en-US" dirty="0"/>
              <a:t>loans are a last resort.</a:t>
            </a:r>
          </a:p>
        </p:txBody>
      </p:sp>
    </p:spTree>
    <p:extLst>
      <p:ext uri="{BB962C8B-B14F-4D97-AF65-F5344CB8AC3E}">
        <p14:creationId xmlns:p14="http://schemas.microsoft.com/office/powerpoint/2010/main" val="1308699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b="1" dirty="0"/>
              <a:t>Which of these statements about loans is FALSE?</a:t>
            </a:r>
          </a:p>
          <a:p>
            <a:pPr marL="742950" indent="-514350">
              <a:buSzPct val="100000"/>
              <a:buFont typeface="+mj-lt"/>
              <a:buAutoNum type="alphaUcPeriod"/>
            </a:pPr>
            <a:r>
              <a:rPr lang="en-US" dirty="0" smtClean="0"/>
              <a:t>Federal </a:t>
            </a:r>
            <a:r>
              <a:rPr lang="en-US" dirty="0"/>
              <a:t>loans are better than private.</a:t>
            </a:r>
          </a:p>
          <a:p>
            <a:pPr marL="742950" indent="-514350">
              <a:buSzPct val="100000"/>
              <a:buFont typeface="+mj-lt"/>
              <a:buAutoNum type="alphaUcPeriod"/>
            </a:pPr>
            <a:r>
              <a:rPr lang="en-US" dirty="0">
                <a:solidFill>
                  <a:schemeClr val="accent2"/>
                </a:solidFill>
              </a:rPr>
              <a:t>Students should borrow as much as possible.</a:t>
            </a:r>
          </a:p>
          <a:p>
            <a:pPr marL="742950" indent="-514350">
              <a:buSzPct val="100000"/>
              <a:buFont typeface="+mj-lt"/>
              <a:buAutoNum type="alphaUcPeriod"/>
            </a:pPr>
            <a:r>
              <a:rPr lang="en-US" dirty="0" smtClean="0"/>
              <a:t>Students </a:t>
            </a:r>
            <a:r>
              <a:rPr lang="en-US" dirty="0"/>
              <a:t>must pay back loans.</a:t>
            </a:r>
          </a:p>
          <a:p>
            <a:pPr marL="742950" indent="-514350">
              <a:buSzPct val="100000"/>
              <a:buFont typeface="+mj-lt"/>
              <a:buAutoNum type="alphaUcPeriod"/>
            </a:pPr>
            <a:r>
              <a:rPr lang="en-US" dirty="0" smtClean="0"/>
              <a:t>Parent </a:t>
            </a:r>
            <a:r>
              <a:rPr lang="en-US" dirty="0"/>
              <a:t>loans are a last resort.</a:t>
            </a:r>
          </a:p>
        </p:txBody>
      </p:sp>
    </p:spTree>
    <p:extLst>
      <p:ext uri="{BB962C8B-B14F-4D97-AF65-F5344CB8AC3E}">
        <p14:creationId xmlns:p14="http://schemas.microsoft.com/office/powerpoint/2010/main" val="3843019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When can you start a college savings account?</a:t>
            </a:r>
          </a:p>
          <a:p>
            <a:pPr marL="742950" indent="-514350">
              <a:buSzPct val="100000"/>
              <a:buFont typeface="+mj-lt"/>
              <a:buAutoNum type="alphaUcPeriod"/>
            </a:pPr>
            <a:r>
              <a:rPr lang="en-US" dirty="0" smtClean="0"/>
              <a:t>Only </a:t>
            </a:r>
            <a:r>
              <a:rPr lang="en-US" dirty="0"/>
              <a:t>when a student is in college.</a:t>
            </a:r>
          </a:p>
          <a:p>
            <a:pPr marL="742950" indent="-514350">
              <a:buSzPct val="100000"/>
              <a:buFont typeface="+mj-lt"/>
              <a:buAutoNum type="alphaUcPeriod"/>
            </a:pPr>
            <a:r>
              <a:rPr lang="en-US" dirty="0"/>
              <a:t>Only when a student is younger than 10.</a:t>
            </a:r>
          </a:p>
          <a:p>
            <a:pPr marL="742950" indent="-514350">
              <a:buSzPct val="100000"/>
              <a:buFont typeface="+mj-lt"/>
              <a:buAutoNum type="alphaUcPeriod"/>
            </a:pPr>
            <a:r>
              <a:rPr lang="en-US" dirty="0"/>
              <a:t>Anytime.</a:t>
            </a:r>
          </a:p>
          <a:p>
            <a:pPr marL="742950" indent="-514350">
              <a:buSzPct val="100000"/>
              <a:buFont typeface="+mj-lt"/>
              <a:buAutoNum type="alphaUcPeriod"/>
            </a:pPr>
            <a:r>
              <a:rPr lang="en-US" dirty="0"/>
              <a:t>Never.</a:t>
            </a:r>
          </a:p>
        </p:txBody>
      </p:sp>
    </p:spTree>
    <p:extLst>
      <p:ext uri="{BB962C8B-B14F-4D97-AF65-F5344CB8AC3E}">
        <p14:creationId xmlns:p14="http://schemas.microsoft.com/office/powerpoint/2010/main" val="3525075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b="1" dirty="0"/>
              <a:t>When can you start a college savings account?</a:t>
            </a:r>
          </a:p>
          <a:p>
            <a:pPr marL="742950" indent="-514350">
              <a:buSzPct val="100000"/>
              <a:buFont typeface="+mj-lt"/>
              <a:buAutoNum type="alphaUcPeriod"/>
            </a:pPr>
            <a:r>
              <a:rPr lang="en-US" dirty="0" smtClean="0"/>
              <a:t>Only </a:t>
            </a:r>
            <a:r>
              <a:rPr lang="en-US" dirty="0"/>
              <a:t>when a student is in college.</a:t>
            </a:r>
          </a:p>
          <a:p>
            <a:pPr marL="742950" indent="-514350">
              <a:buSzPct val="100000"/>
              <a:buFont typeface="+mj-lt"/>
              <a:buAutoNum type="alphaUcPeriod"/>
            </a:pPr>
            <a:r>
              <a:rPr lang="en-US" dirty="0"/>
              <a:t>Only when a student is younger than 10.</a:t>
            </a:r>
          </a:p>
          <a:p>
            <a:pPr marL="742950" indent="-514350">
              <a:buSzPct val="100000"/>
              <a:buFont typeface="+mj-lt"/>
              <a:buAutoNum type="alphaUcPeriod"/>
            </a:pPr>
            <a:r>
              <a:rPr lang="en-US" dirty="0">
                <a:solidFill>
                  <a:schemeClr val="accent2"/>
                </a:solidFill>
              </a:rPr>
              <a:t>Anytime.</a:t>
            </a:r>
          </a:p>
          <a:p>
            <a:pPr marL="742950" indent="-514350">
              <a:buSzPct val="100000"/>
              <a:buFont typeface="+mj-lt"/>
              <a:buAutoNum type="alphaUcPeriod"/>
            </a:pPr>
            <a:r>
              <a:rPr lang="en-US" dirty="0"/>
              <a:t>Never.</a:t>
            </a:r>
          </a:p>
        </p:txBody>
      </p:sp>
    </p:spTree>
    <p:extLst>
      <p:ext uri="{BB962C8B-B14F-4D97-AF65-F5344CB8AC3E}">
        <p14:creationId xmlns:p14="http://schemas.microsoft.com/office/powerpoint/2010/main" val="555907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b="1" dirty="0"/>
              <a:t>What is an example of other resources a student might use to pay for college?</a:t>
            </a:r>
          </a:p>
          <a:p>
            <a:pPr marL="742950" indent="-514350">
              <a:buSzPct val="100000"/>
              <a:buFont typeface="+mj-lt"/>
              <a:buAutoNum type="alphaUcPeriod"/>
            </a:pPr>
            <a:r>
              <a:rPr lang="en-US" dirty="0"/>
              <a:t>Earnings from a job</a:t>
            </a:r>
          </a:p>
          <a:p>
            <a:pPr marL="742950" indent="-514350">
              <a:buSzPct val="100000"/>
              <a:buFont typeface="+mj-lt"/>
              <a:buAutoNum type="alphaUcPeriod"/>
            </a:pPr>
            <a:r>
              <a:rPr lang="en-US" dirty="0"/>
              <a:t>Money from parents or family</a:t>
            </a:r>
          </a:p>
          <a:p>
            <a:pPr marL="742950" indent="-514350">
              <a:buSzPct val="100000"/>
              <a:buFont typeface="+mj-lt"/>
              <a:buAutoNum type="alphaUcPeriod"/>
            </a:pPr>
            <a:r>
              <a:rPr lang="en-US" dirty="0"/>
              <a:t>Employer tuition reimbursement</a:t>
            </a:r>
          </a:p>
          <a:p>
            <a:pPr marL="742950" indent="-514350">
              <a:buSzPct val="100000"/>
              <a:buFont typeface="+mj-lt"/>
              <a:buAutoNum type="alphaUcPeriod"/>
            </a:pPr>
            <a:r>
              <a:rPr lang="en-US" dirty="0"/>
              <a:t>All of the above</a:t>
            </a:r>
          </a:p>
        </p:txBody>
      </p:sp>
    </p:spTree>
    <p:extLst>
      <p:ext uri="{BB962C8B-B14F-4D97-AF65-F5344CB8AC3E}">
        <p14:creationId xmlns:p14="http://schemas.microsoft.com/office/powerpoint/2010/main" val="1474121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b="1" dirty="0"/>
              <a:t>What is an example of other resources a student might use to pay for college?</a:t>
            </a:r>
          </a:p>
          <a:p>
            <a:pPr marL="742950" indent="-514350">
              <a:buSzPct val="100000"/>
              <a:buFont typeface="+mj-lt"/>
              <a:buAutoNum type="alphaUcPeriod"/>
            </a:pPr>
            <a:r>
              <a:rPr lang="en-US" dirty="0"/>
              <a:t>Earnings from a job</a:t>
            </a:r>
          </a:p>
          <a:p>
            <a:pPr marL="742950" indent="-514350">
              <a:buSzPct val="100000"/>
              <a:buFont typeface="+mj-lt"/>
              <a:buAutoNum type="alphaUcPeriod"/>
            </a:pPr>
            <a:r>
              <a:rPr lang="en-US" dirty="0"/>
              <a:t>Money from parents or family</a:t>
            </a:r>
          </a:p>
          <a:p>
            <a:pPr marL="742950" indent="-514350">
              <a:buSzPct val="100000"/>
              <a:buFont typeface="+mj-lt"/>
              <a:buAutoNum type="alphaUcPeriod"/>
            </a:pPr>
            <a:r>
              <a:rPr lang="en-US" dirty="0"/>
              <a:t>Employer tuition reimbursement</a:t>
            </a:r>
          </a:p>
          <a:p>
            <a:pPr marL="742950" indent="-514350">
              <a:buSzPct val="100000"/>
              <a:buFont typeface="+mj-lt"/>
              <a:buAutoNum type="alphaUcPeriod"/>
            </a:pPr>
            <a:r>
              <a:rPr lang="en-US" dirty="0">
                <a:solidFill>
                  <a:schemeClr val="accent2"/>
                </a:solidFill>
              </a:rPr>
              <a:t>All of the above</a:t>
            </a:r>
          </a:p>
        </p:txBody>
      </p:sp>
    </p:spTree>
    <p:extLst>
      <p:ext uri="{BB962C8B-B14F-4D97-AF65-F5344CB8AC3E}">
        <p14:creationId xmlns:p14="http://schemas.microsoft.com/office/powerpoint/2010/main" val="1597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370320" y="1592991"/>
            <a:ext cx="5212080" cy="457030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09600" y="1592991"/>
            <a:ext cx="5212080" cy="4568750"/>
          </a:xfrm>
          <a:prstGeom prst="rect">
            <a:avLst/>
          </a:prstGeom>
        </p:spPr>
      </p:pic>
      <p:sp>
        <p:nvSpPr>
          <p:cNvPr id="2" name="Title 1"/>
          <p:cNvSpPr>
            <a:spLocks noGrp="1"/>
          </p:cNvSpPr>
          <p:nvPr>
            <p:ph type="title"/>
          </p:nvPr>
        </p:nvSpPr>
        <p:spPr/>
        <p:txBody>
          <a:bodyPr/>
          <a:lstStyle/>
          <a:p>
            <a:r>
              <a:rPr lang="en-US" dirty="0" smtClean="0"/>
              <a:t>College = education after high school.</a:t>
            </a:r>
            <a:endParaRPr lang="en-US" dirty="0"/>
          </a:p>
        </p:txBody>
      </p:sp>
      <p:sp>
        <p:nvSpPr>
          <p:cNvPr id="9" name="TextBox 8"/>
          <p:cNvSpPr txBox="1"/>
          <p:nvPr/>
        </p:nvSpPr>
        <p:spPr>
          <a:xfrm>
            <a:off x="562144" y="6267141"/>
            <a:ext cx="3810000" cy="253916"/>
          </a:xfrm>
          <a:prstGeom prst="rect">
            <a:avLst/>
          </a:prstGeom>
          <a:noFill/>
        </p:spPr>
        <p:txBody>
          <a:bodyPr wrap="square" rtlCol="0">
            <a:spAutoFit/>
          </a:bodyPr>
          <a:lstStyle/>
          <a:p>
            <a:r>
              <a:rPr lang="en-US" sz="1050" i="1" dirty="0" smtClean="0">
                <a:solidFill>
                  <a:schemeClr val="bg2"/>
                </a:solidFill>
                <a:latin typeface="Franklin Gothic Book" panose="020B0503020102020204" pitchFamily="34" charset="0"/>
              </a:rPr>
              <a:t>Oregon Tradeswomen, Inc./Dawn Jones Redstone</a:t>
            </a:r>
            <a:endParaRPr lang="en-US" sz="1050" i="1" dirty="0">
              <a:solidFill>
                <a:schemeClr val="bg2"/>
              </a:solidFill>
              <a:latin typeface="Franklin Gothic Book" panose="020B0503020102020204" pitchFamily="34" charset="0"/>
            </a:endParaRPr>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42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74" y="2683042"/>
            <a:ext cx="9115084" cy="1531900"/>
          </a:xfrm>
        </p:spPr>
        <p:txBody>
          <a:bodyPr/>
          <a:lstStyle/>
          <a:p>
            <a:pPr marL="0" indent="0">
              <a:buNone/>
            </a:pPr>
            <a:r>
              <a:rPr lang="en-US" sz="4800" dirty="0"/>
              <a:t>What is the first word that comes to mind when you think about </a:t>
            </a:r>
            <a:r>
              <a:rPr lang="en-US" sz="4800" dirty="0" smtClean="0"/>
              <a:t>paying </a:t>
            </a:r>
            <a:r>
              <a:rPr lang="en-US" sz="4800" dirty="0"/>
              <a:t>for college? </a:t>
            </a:r>
          </a:p>
        </p:txBody>
      </p:sp>
      <p:sp>
        <p:nvSpPr>
          <p:cNvPr id="3" name="Text Placeholder 2"/>
          <p:cNvSpPr>
            <a:spLocks noGrp="1"/>
          </p:cNvSpPr>
          <p:nvPr>
            <p:ph type="body" sz="quarter" idx="13"/>
          </p:nvPr>
        </p:nvSpPr>
        <p:spPr/>
        <p:txBody>
          <a:bodyPr/>
          <a:lstStyle/>
          <a:p>
            <a:r>
              <a:rPr lang="en-US" dirty="0" smtClean="0"/>
              <a:t>Share out</a:t>
            </a:r>
            <a:endParaRPr lang="en-US" dirty="0"/>
          </a:p>
        </p:txBody>
      </p:sp>
    </p:spTree>
    <p:extLst>
      <p:ext uri="{BB962C8B-B14F-4D97-AF65-F5344CB8AC3E}">
        <p14:creationId xmlns:p14="http://schemas.microsoft.com/office/powerpoint/2010/main" val="2627997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college</a:t>
            </a:r>
            <a:endParaRPr lang="en-US" dirty="0"/>
          </a:p>
        </p:txBody>
      </p:sp>
      <p:sp>
        <p:nvSpPr>
          <p:cNvPr id="10" name="Right Triangle 9"/>
          <p:cNvSpPr/>
          <p:nvPr/>
        </p:nvSpPr>
        <p:spPr>
          <a:xfrm rot="16200000">
            <a:off x="9865894" y="4531895"/>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1340631" y="3879905"/>
            <a:ext cx="3886201" cy="1143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800" dirty="0">
              <a:latin typeface="Franklin Gothic Medium" panose="020B0603020102020204" pitchFamily="34" charset="0"/>
            </a:endParaRPr>
          </a:p>
        </p:txBody>
      </p:sp>
      <p:sp>
        <p:nvSpPr>
          <p:cNvPr id="12" name="Text Placeholder 2"/>
          <p:cNvSpPr txBox="1">
            <a:spLocks/>
          </p:cNvSpPr>
          <p:nvPr/>
        </p:nvSpPr>
        <p:spPr>
          <a:xfrm>
            <a:off x="1340631" y="3879905"/>
            <a:ext cx="3886201" cy="1143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1800" dirty="0">
              <a:latin typeface="Franklin Gothic Medium" panose="020B0603020102020204" pitchFamily="34" charset="0"/>
            </a:endParaRPr>
          </a:p>
        </p:txBody>
      </p:sp>
      <p:sp>
        <p:nvSpPr>
          <p:cNvPr id="13" name="TextBox 12"/>
          <p:cNvSpPr txBox="1"/>
          <p:nvPr/>
        </p:nvSpPr>
        <p:spPr>
          <a:xfrm>
            <a:off x="6712731" y="6054321"/>
            <a:ext cx="3733800" cy="261610"/>
          </a:xfrm>
          <a:prstGeom prst="rect">
            <a:avLst/>
          </a:prstGeom>
          <a:noFill/>
        </p:spPr>
        <p:txBody>
          <a:bodyPr wrap="square" rtlCol="0">
            <a:spAutoFit/>
          </a:bodyPr>
          <a:lstStyle/>
          <a:p>
            <a:pPr algn="ctr"/>
            <a:r>
              <a:rPr lang="en-US" sz="1100" dirty="0" smtClean="0">
                <a:latin typeface="Franklin Gothic Book" panose="020B0503020102020204" pitchFamily="34" charset="0"/>
              </a:rPr>
              <a:t>Source: </a:t>
            </a:r>
            <a:r>
              <a:rPr lang="en-US" sz="1100" dirty="0" smtClean="0">
                <a:latin typeface="Franklin Gothic Book" panose="020B0503020102020204" pitchFamily="34" charset="0"/>
                <a:hlinkClick r:id="rId3"/>
              </a:rPr>
              <a:t>National Center for Education Statistics</a:t>
            </a:r>
            <a:r>
              <a:rPr lang="en-US" sz="1100" dirty="0" smtClean="0">
                <a:latin typeface="Franklin Gothic Book" panose="020B0503020102020204" pitchFamily="34" charset="0"/>
              </a:rPr>
              <a:t>, 2018</a:t>
            </a:r>
            <a:endParaRPr lang="en-US" sz="1100" dirty="0">
              <a:latin typeface="Franklin Gothic Book" panose="020B0503020102020204" pitchFamily="34" charset="0"/>
            </a:endParaRPr>
          </a:p>
        </p:txBody>
      </p:sp>
      <p:sp>
        <p:nvSpPr>
          <p:cNvPr id="14" name="TextBox 13"/>
          <p:cNvSpPr txBox="1"/>
          <p:nvPr/>
        </p:nvSpPr>
        <p:spPr>
          <a:xfrm>
            <a:off x="1311668" y="6054321"/>
            <a:ext cx="3733800" cy="261610"/>
          </a:xfrm>
          <a:prstGeom prst="rect">
            <a:avLst/>
          </a:prstGeom>
          <a:noFill/>
        </p:spPr>
        <p:txBody>
          <a:bodyPr wrap="square" rtlCol="0">
            <a:spAutoFit/>
          </a:bodyPr>
          <a:lstStyle/>
          <a:p>
            <a:pPr algn="ctr"/>
            <a:r>
              <a:rPr lang="en-US" sz="1100" dirty="0" smtClean="0">
                <a:latin typeface="Franklin Gothic Book" panose="020B0503020102020204" pitchFamily="34" charset="0"/>
              </a:rPr>
              <a:t>Source: </a:t>
            </a:r>
            <a:r>
              <a:rPr lang="en-US" sz="1100" dirty="0" smtClean="0">
                <a:latin typeface="Franklin Gothic Book" panose="020B0503020102020204" pitchFamily="34" charset="0"/>
                <a:hlinkClick r:id="rId4"/>
              </a:rPr>
              <a:t>National Center for Education Statistics</a:t>
            </a:r>
            <a:r>
              <a:rPr lang="en-US" sz="1100" dirty="0" smtClean="0">
                <a:latin typeface="Franklin Gothic Book" panose="020B0503020102020204" pitchFamily="34" charset="0"/>
              </a:rPr>
              <a:t>, 2018</a:t>
            </a:r>
            <a:endParaRPr lang="en-US" sz="1100" dirty="0">
              <a:latin typeface="Franklin Gothic Book" panose="020B0503020102020204" pitchFamily="34" charset="0"/>
            </a:endParaRPr>
          </a:p>
        </p:txBody>
      </p:sp>
      <p:sp>
        <p:nvSpPr>
          <p:cNvPr id="15" name="Rectangle 14"/>
          <p:cNvSpPr/>
          <p:nvPr/>
        </p:nvSpPr>
        <p:spPr>
          <a:xfrm>
            <a:off x="1391678" y="3420979"/>
            <a:ext cx="3573780" cy="1754326"/>
          </a:xfrm>
          <a:prstGeom prst="rect">
            <a:avLst/>
          </a:prstGeom>
        </p:spPr>
        <p:txBody>
          <a:bodyPr wrap="square">
            <a:spAutoFit/>
          </a:bodyPr>
          <a:lstStyle/>
          <a:p>
            <a:pPr algn="ctr"/>
            <a:r>
              <a:rPr lang="en-US" sz="3600" dirty="0" smtClean="0"/>
              <a:t>Most students overestimate costs.</a:t>
            </a:r>
          </a:p>
        </p:txBody>
      </p:sp>
      <p:sp>
        <p:nvSpPr>
          <p:cNvPr id="16" name="Rectangle 15"/>
          <p:cNvSpPr/>
          <p:nvPr/>
        </p:nvSpPr>
        <p:spPr>
          <a:xfrm>
            <a:off x="6872751" y="3420979"/>
            <a:ext cx="3573780" cy="1754326"/>
          </a:xfrm>
          <a:prstGeom prst="rect">
            <a:avLst/>
          </a:prstGeom>
        </p:spPr>
        <p:txBody>
          <a:bodyPr wrap="square">
            <a:spAutoFit/>
          </a:bodyPr>
          <a:lstStyle/>
          <a:p>
            <a:pPr algn="ctr"/>
            <a:r>
              <a:rPr lang="en-US" sz="3600" dirty="0" smtClean="0"/>
              <a:t>Most students don’t pay full price.</a:t>
            </a:r>
          </a:p>
        </p:txBody>
      </p:sp>
      <p:sp>
        <p:nvSpPr>
          <p:cNvPr id="17" name="Oval 16"/>
          <p:cNvSpPr/>
          <p:nvPr/>
        </p:nvSpPr>
        <p:spPr>
          <a:xfrm>
            <a:off x="2416568" y="1744579"/>
            <a:ext cx="1524000" cy="15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17630" y="1744579"/>
            <a:ext cx="1524000" cy="15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99291" y="1828124"/>
            <a:ext cx="558554" cy="1323439"/>
          </a:xfrm>
          <a:prstGeom prst="rect">
            <a:avLst/>
          </a:prstGeom>
          <a:noFill/>
        </p:spPr>
        <p:txBody>
          <a:bodyPr wrap="square" rtlCol="0">
            <a:spAutoFit/>
          </a:bodyPr>
          <a:lstStyle/>
          <a:p>
            <a:pPr algn="ctr"/>
            <a:r>
              <a:rPr lang="en-US" sz="8000" b="1" dirty="0">
                <a:solidFill>
                  <a:schemeClr val="bg1"/>
                </a:solidFill>
              </a:rPr>
              <a:t>$</a:t>
            </a:r>
          </a:p>
        </p:txBody>
      </p:sp>
      <p:grpSp>
        <p:nvGrpSpPr>
          <p:cNvPr id="20" name="Group 19"/>
          <p:cNvGrpSpPr/>
          <p:nvPr/>
        </p:nvGrpSpPr>
        <p:grpSpPr>
          <a:xfrm>
            <a:off x="8213870" y="1994275"/>
            <a:ext cx="731520" cy="974238"/>
            <a:chOff x="6434683" y="2667000"/>
            <a:chExt cx="731520" cy="974238"/>
          </a:xfrm>
        </p:grpSpPr>
        <p:sp>
          <p:nvSpPr>
            <p:cNvPr id="21" name="Rectangle 20"/>
            <p:cNvSpPr/>
            <p:nvPr/>
          </p:nvSpPr>
          <p:spPr>
            <a:xfrm>
              <a:off x="6434683" y="2909861"/>
              <a:ext cx="731520" cy="73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6434683" y="2667000"/>
              <a:ext cx="731520" cy="2412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31536" y="2763712"/>
              <a:ext cx="137812" cy="1378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7665230" y="2671478"/>
            <a:ext cx="1828800" cy="369332"/>
          </a:xfrm>
          <a:prstGeom prst="rect">
            <a:avLst/>
          </a:prstGeom>
          <a:noFill/>
        </p:spPr>
        <p:txBody>
          <a:bodyPr wrap="square" rtlCol="0">
            <a:spAutoFit/>
          </a:bodyPr>
          <a:lstStyle/>
          <a:p>
            <a:pPr algn="ctr"/>
            <a:r>
              <a:rPr lang="en-US" b="1" spc="300" dirty="0" smtClean="0">
                <a:solidFill>
                  <a:schemeClr val="accent2"/>
                </a:solidFill>
              </a:rPr>
              <a:t>SALE</a:t>
            </a:r>
            <a:endParaRPr lang="en-US" b="1" spc="300" dirty="0">
              <a:solidFill>
                <a:schemeClr val="accent2"/>
              </a:solidFill>
            </a:endParaRPr>
          </a:p>
        </p:txBody>
      </p:sp>
    </p:spTree>
    <p:extLst>
      <p:ext uri="{BB962C8B-B14F-4D97-AF65-F5344CB8AC3E}">
        <p14:creationId xmlns:p14="http://schemas.microsoft.com/office/powerpoint/2010/main" val="88305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343165" y="1609440"/>
            <a:ext cx="4937760" cy="20995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37677" y="1612120"/>
            <a:ext cx="4937760" cy="38898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1368" y="5507784"/>
            <a:ext cx="4944069" cy="646331"/>
          </a:xfrm>
          <a:prstGeom prst="rect">
            <a:avLst/>
          </a:prstGeom>
          <a:solidFill>
            <a:schemeClr val="tx2"/>
          </a:solidFill>
          <a:ln>
            <a:noFill/>
          </a:ln>
        </p:spPr>
        <p:txBody>
          <a:bodyPr wrap="square" rtlCol="0">
            <a:spAutoFit/>
          </a:bodyPr>
          <a:lstStyle/>
          <a:p>
            <a:pPr algn="ctr"/>
            <a:r>
              <a:rPr lang="en-US" sz="3600" dirty="0">
                <a:solidFill>
                  <a:schemeClr val="bg1"/>
                </a:solidFill>
                <a:latin typeface="+mj-lt"/>
              </a:rPr>
              <a:t>FINANCIAL AID</a:t>
            </a:r>
          </a:p>
        </p:txBody>
      </p:sp>
      <p:grpSp>
        <p:nvGrpSpPr>
          <p:cNvPr id="49" name="Group 48"/>
          <p:cNvGrpSpPr/>
          <p:nvPr/>
        </p:nvGrpSpPr>
        <p:grpSpPr>
          <a:xfrm>
            <a:off x="4494011" y="2080972"/>
            <a:ext cx="1018060" cy="1005840"/>
            <a:chOff x="4473692" y="2080972"/>
            <a:chExt cx="1018060" cy="1005840"/>
          </a:xfrm>
        </p:grpSpPr>
        <p:sp>
          <p:nvSpPr>
            <p:cNvPr id="25" name="Right Bracket 24"/>
            <p:cNvSpPr/>
            <p:nvPr/>
          </p:nvSpPr>
          <p:spPr>
            <a:xfrm>
              <a:off x="4473692" y="2080972"/>
              <a:ext cx="242241" cy="1005840"/>
            </a:xfrm>
            <a:prstGeom prst="righ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4702102" y="2180190"/>
              <a:ext cx="789650" cy="707886"/>
            </a:xfrm>
            <a:prstGeom prst="rect">
              <a:avLst/>
            </a:prstGeom>
            <a:noFill/>
          </p:spPr>
          <p:txBody>
            <a:bodyPr wrap="square" rtlCol="0">
              <a:spAutoFit/>
            </a:bodyPr>
            <a:lstStyle/>
            <a:p>
              <a:r>
                <a:rPr lang="en-US" sz="2000" dirty="0" smtClean="0"/>
                <a:t>GIFT</a:t>
              </a:r>
              <a:br>
                <a:rPr lang="en-US" sz="2000" dirty="0" smtClean="0"/>
              </a:br>
              <a:r>
                <a:rPr lang="en-US" sz="2000" dirty="0" smtClean="0"/>
                <a:t>AID</a:t>
              </a:r>
              <a:endParaRPr lang="en-US" sz="2000" dirty="0"/>
            </a:p>
          </p:txBody>
        </p:sp>
      </p:grpSp>
      <p:sp>
        <p:nvSpPr>
          <p:cNvPr id="10" name="Title 9"/>
          <p:cNvSpPr>
            <a:spLocks noGrp="1"/>
          </p:cNvSpPr>
          <p:nvPr>
            <p:ph type="title"/>
          </p:nvPr>
        </p:nvSpPr>
        <p:spPr/>
        <p:txBody>
          <a:bodyPr/>
          <a:lstStyle/>
          <a:p>
            <a:r>
              <a:rPr lang="en-US" dirty="0" smtClean="0"/>
              <a:t>6 ways to pay for college</a:t>
            </a:r>
            <a:endParaRPr lang="en-US" dirty="0"/>
          </a:p>
        </p:txBody>
      </p:sp>
      <p:sp>
        <p:nvSpPr>
          <p:cNvPr id="24" name="Content Placeholder 23"/>
          <p:cNvSpPr>
            <a:spLocks noGrp="1"/>
          </p:cNvSpPr>
          <p:nvPr>
            <p:ph idx="1"/>
          </p:nvPr>
        </p:nvSpPr>
        <p:spPr>
          <a:xfrm>
            <a:off x="1780661" y="1814748"/>
            <a:ext cx="4181510" cy="731520"/>
          </a:xfrm>
        </p:spPr>
        <p:txBody>
          <a:bodyPr/>
          <a:lstStyle/>
          <a:p>
            <a:r>
              <a:rPr lang="en-US" dirty="0" smtClean="0"/>
              <a:t>Grants</a:t>
            </a:r>
            <a:endParaRPr lang="en-US" dirty="0"/>
          </a:p>
        </p:txBody>
      </p:sp>
      <p:sp>
        <p:nvSpPr>
          <p:cNvPr id="29" name="Text Placeholder 28"/>
          <p:cNvSpPr>
            <a:spLocks noGrp="1"/>
          </p:cNvSpPr>
          <p:nvPr>
            <p:ph type="body" sz="quarter" idx="14"/>
          </p:nvPr>
        </p:nvSpPr>
        <p:spPr>
          <a:xfrm>
            <a:off x="878539" y="1814430"/>
            <a:ext cx="731838" cy="731838"/>
          </a:xfrm>
        </p:spPr>
        <p:txBody>
          <a:bodyPr/>
          <a:lstStyle/>
          <a:p>
            <a:r>
              <a:rPr lang="en-US" dirty="0" smtClean="0"/>
              <a:t>1</a:t>
            </a:r>
            <a:endParaRPr lang="en-US" dirty="0"/>
          </a:p>
        </p:txBody>
      </p:sp>
      <p:sp>
        <p:nvSpPr>
          <p:cNvPr id="30" name="Content Placeholder 29"/>
          <p:cNvSpPr>
            <a:spLocks noGrp="1"/>
          </p:cNvSpPr>
          <p:nvPr>
            <p:ph idx="15"/>
          </p:nvPr>
        </p:nvSpPr>
        <p:spPr>
          <a:xfrm>
            <a:off x="1780661" y="2721211"/>
            <a:ext cx="4181510" cy="731520"/>
          </a:xfrm>
        </p:spPr>
        <p:txBody>
          <a:bodyPr/>
          <a:lstStyle/>
          <a:p>
            <a:r>
              <a:rPr lang="en-US" dirty="0" smtClean="0"/>
              <a:t>Scholarships</a:t>
            </a:r>
            <a:endParaRPr lang="en-US" dirty="0"/>
          </a:p>
        </p:txBody>
      </p:sp>
      <p:sp>
        <p:nvSpPr>
          <p:cNvPr id="31" name="Text Placeholder 30"/>
          <p:cNvSpPr>
            <a:spLocks noGrp="1"/>
          </p:cNvSpPr>
          <p:nvPr>
            <p:ph type="body" sz="quarter" idx="16"/>
          </p:nvPr>
        </p:nvSpPr>
        <p:spPr>
          <a:xfrm>
            <a:off x="872004" y="2720893"/>
            <a:ext cx="731838" cy="731838"/>
          </a:xfrm>
        </p:spPr>
        <p:txBody>
          <a:bodyPr/>
          <a:lstStyle/>
          <a:p>
            <a:r>
              <a:rPr lang="en-US" dirty="0" smtClean="0"/>
              <a:t>2</a:t>
            </a:r>
            <a:endParaRPr lang="en-US" dirty="0"/>
          </a:p>
        </p:txBody>
      </p:sp>
      <p:sp>
        <p:nvSpPr>
          <p:cNvPr id="32" name="Content Placeholder 31"/>
          <p:cNvSpPr>
            <a:spLocks noGrp="1"/>
          </p:cNvSpPr>
          <p:nvPr>
            <p:ph idx="17"/>
          </p:nvPr>
        </p:nvSpPr>
        <p:spPr>
          <a:xfrm>
            <a:off x="1780661" y="3627356"/>
            <a:ext cx="4181510" cy="731520"/>
          </a:xfrm>
        </p:spPr>
        <p:txBody>
          <a:bodyPr/>
          <a:lstStyle/>
          <a:p>
            <a:r>
              <a:rPr lang="en-US" dirty="0" smtClean="0"/>
              <a:t>Work-Study</a:t>
            </a:r>
            <a:endParaRPr lang="en-US" dirty="0"/>
          </a:p>
        </p:txBody>
      </p:sp>
      <p:sp>
        <p:nvSpPr>
          <p:cNvPr id="33" name="Text Placeholder 32"/>
          <p:cNvSpPr>
            <a:spLocks noGrp="1"/>
          </p:cNvSpPr>
          <p:nvPr>
            <p:ph type="body" sz="quarter" idx="18"/>
          </p:nvPr>
        </p:nvSpPr>
        <p:spPr>
          <a:xfrm>
            <a:off x="872004" y="3627038"/>
            <a:ext cx="731838" cy="731838"/>
          </a:xfrm>
        </p:spPr>
        <p:txBody>
          <a:bodyPr/>
          <a:lstStyle/>
          <a:p>
            <a:r>
              <a:rPr lang="en-US" dirty="0" smtClean="0"/>
              <a:t>3</a:t>
            </a:r>
            <a:endParaRPr lang="en-US" dirty="0"/>
          </a:p>
        </p:txBody>
      </p:sp>
      <p:sp>
        <p:nvSpPr>
          <p:cNvPr id="34" name="Content Placeholder 33"/>
          <p:cNvSpPr>
            <a:spLocks noGrp="1"/>
          </p:cNvSpPr>
          <p:nvPr>
            <p:ph idx="19"/>
          </p:nvPr>
        </p:nvSpPr>
        <p:spPr>
          <a:xfrm>
            <a:off x="1780661" y="4533183"/>
            <a:ext cx="3880721" cy="731520"/>
          </a:xfrm>
        </p:spPr>
        <p:txBody>
          <a:bodyPr/>
          <a:lstStyle/>
          <a:p>
            <a:r>
              <a:rPr lang="en-US" dirty="0" smtClean="0"/>
              <a:t>Loans</a:t>
            </a:r>
            <a:endParaRPr lang="en-US" dirty="0"/>
          </a:p>
        </p:txBody>
      </p:sp>
      <p:sp>
        <p:nvSpPr>
          <p:cNvPr id="35" name="Text Placeholder 34"/>
          <p:cNvSpPr>
            <a:spLocks noGrp="1"/>
          </p:cNvSpPr>
          <p:nvPr>
            <p:ph type="body" sz="quarter" idx="20"/>
          </p:nvPr>
        </p:nvSpPr>
        <p:spPr>
          <a:xfrm>
            <a:off x="878539" y="4533024"/>
            <a:ext cx="731838" cy="731838"/>
          </a:xfrm>
        </p:spPr>
        <p:txBody>
          <a:bodyPr/>
          <a:lstStyle/>
          <a:p>
            <a:r>
              <a:rPr lang="en-US" dirty="0" smtClean="0"/>
              <a:t>4</a:t>
            </a:r>
            <a:endParaRPr lang="en-US" dirty="0"/>
          </a:p>
        </p:txBody>
      </p:sp>
      <p:sp>
        <p:nvSpPr>
          <p:cNvPr id="36" name="Content Placeholder 35"/>
          <p:cNvSpPr>
            <a:spLocks noGrp="1"/>
          </p:cNvSpPr>
          <p:nvPr>
            <p:ph idx="21"/>
          </p:nvPr>
        </p:nvSpPr>
        <p:spPr>
          <a:xfrm>
            <a:off x="7411440" y="1814430"/>
            <a:ext cx="3880721" cy="731520"/>
          </a:xfrm>
        </p:spPr>
        <p:txBody>
          <a:bodyPr/>
          <a:lstStyle/>
          <a:p>
            <a:r>
              <a:rPr lang="en-US" dirty="0" smtClean="0"/>
              <a:t>College savings</a:t>
            </a:r>
            <a:endParaRPr lang="en-US" dirty="0"/>
          </a:p>
        </p:txBody>
      </p:sp>
      <p:sp>
        <p:nvSpPr>
          <p:cNvPr id="37" name="Text Placeholder 36"/>
          <p:cNvSpPr>
            <a:spLocks noGrp="1"/>
          </p:cNvSpPr>
          <p:nvPr>
            <p:ph type="body" sz="quarter" idx="22"/>
          </p:nvPr>
        </p:nvSpPr>
        <p:spPr>
          <a:xfrm>
            <a:off x="6502783" y="1814430"/>
            <a:ext cx="731838" cy="731838"/>
          </a:xfrm>
        </p:spPr>
        <p:txBody>
          <a:bodyPr/>
          <a:lstStyle/>
          <a:p>
            <a:r>
              <a:rPr lang="en-US" dirty="0" smtClean="0"/>
              <a:t>5</a:t>
            </a:r>
            <a:endParaRPr lang="en-US" dirty="0"/>
          </a:p>
        </p:txBody>
      </p:sp>
      <p:sp>
        <p:nvSpPr>
          <p:cNvPr id="39" name="Content Placeholder 35"/>
          <p:cNvSpPr txBox="1">
            <a:spLocks/>
          </p:cNvSpPr>
          <p:nvPr/>
        </p:nvSpPr>
        <p:spPr>
          <a:xfrm>
            <a:off x="7411440" y="2757405"/>
            <a:ext cx="3880721" cy="73152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400"/>
              </a:spcBef>
              <a:buClr>
                <a:schemeClr val="tx2"/>
              </a:buClr>
              <a:buSzPct val="80000"/>
              <a:buFont typeface="Wingdings" panose="05000000000000000000" pitchFamily="2" charset="2"/>
              <a:buNone/>
              <a:defRPr sz="36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Other resources</a:t>
            </a:r>
            <a:endParaRPr lang="en-US" dirty="0"/>
          </a:p>
        </p:txBody>
      </p:sp>
      <p:sp>
        <p:nvSpPr>
          <p:cNvPr id="40" name="Text Placeholder 36"/>
          <p:cNvSpPr txBox="1">
            <a:spLocks/>
          </p:cNvSpPr>
          <p:nvPr/>
        </p:nvSpPr>
        <p:spPr>
          <a:xfrm>
            <a:off x="6502783" y="2757405"/>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6</a:t>
            </a:r>
            <a:endParaRPr lang="en-US" dirty="0"/>
          </a:p>
        </p:txBody>
      </p:sp>
      <p:sp>
        <p:nvSpPr>
          <p:cNvPr id="41" name="Right Triangle 40"/>
          <p:cNvSpPr/>
          <p:nvPr/>
        </p:nvSpPr>
        <p:spPr>
          <a:xfrm rot="16200000">
            <a:off x="9865895" y="4533024"/>
            <a:ext cx="2326105" cy="2326105"/>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343165" y="3709003"/>
            <a:ext cx="4937760" cy="646331"/>
          </a:xfrm>
          <a:prstGeom prst="rect">
            <a:avLst/>
          </a:prstGeom>
          <a:solidFill>
            <a:schemeClr val="tx2"/>
          </a:solidFill>
          <a:ln>
            <a:noFill/>
          </a:ln>
        </p:spPr>
        <p:txBody>
          <a:bodyPr wrap="square" rtlCol="0">
            <a:spAutoFit/>
          </a:bodyPr>
          <a:lstStyle/>
          <a:p>
            <a:pPr algn="ctr"/>
            <a:r>
              <a:rPr lang="en-US" sz="3600" dirty="0" smtClean="0">
                <a:solidFill>
                  <a:schemeClr val="bg1"/>
                </a:solidFill>
                <a:latin typeface="+mj-lt"/>
              </a:rPr>
              <a:t>PERSONAL RESOURCES</a:t>
            </a:r>
            <a:endParaRPr lang="en-US" sz="3600" dirty="0">
              <a:solidFill>
                <a:schemeClr val="bg1"/>
              </a:solidFill>
              <a:latin typeface="+mj-lt"/>
            </a:endParaRPr>
          </a:p>
        </p:txBody>
      </p:sp>
      <p:grpSp>
        <p:nvGrpSpPr>
          <p:cNvPr id="50" name="Group 49"/>
          <p:cNvGrpSpPr/>
          <p:nvPr/>
        </p:nvGrpSpPr>
        <p:grpSpPr>
          <a:xfrm>
            <a:off x="4494011" y="3936673"/>
            <a:ext cx="1142810" cy="1005840"/>
            <a:chOff x="4473692" y="2080972"/>
            <a:chExt cx="1142810" cy="1005840"/>
          </a:xfrm>
        </p:grpSpPr>
        <p:sp>
          <p:nvSpPr>
            <p:cNvPr id="51" name="Right Bracket 50"/>
            <p:cNvSpPr/>
            <p:nvPr/>
          </p:nvSpPr>
          <p:spPr>
            <a:xfrm>
              <a:off x="4473692" y="2080972"/>
              <a:ext cx="242241" cy="1005840"/>
            </a:xfrm>
            <a:prstGeom prst="rightBracket">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702102" y="2180190"/>
              <a:ext cx="914400" cy="707886"/>
            </a:xfrm>
            <a:prstGeom prst="rect">
              <a:avLst/>
            </a:prstGeom>
            <a:noFill/>
          </p:spPr>
          <p:txBody>
            <a:bodyPr wrap="square" rtlCol="0">
              <a:spAutoFit/>
            </a:bodyPr>
            <a:lstStyle/>
            <a:p>
              <a:r>
                <a:rPr lang="en-US" sz="2000" dirty="0" smtClean="0"/>
                <a:t>SELF-HELP</a:t>
              </a:r>
              <a:endParaRPr lang="en-US" sz="2000" dirty="0"/>
            </a:p>
          </p:txBody>
        </p:sp>
      </p:grpSp>
    </p:spTree>
    <p:extLst>
      <p:ext uri="{BB962C8B-B14F-4D97-AF65-F5344CB8AC3E}">
        <p14:creationId xmlns:p14="http://schemas.microsoft.com/office/powerpoint/2010/main" val="82019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1+#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7" grpId="0" animBg="1"/>
      <p:bldP spid="20"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Flickr/Sal </a:t>
            </a:r>
            <a:r>
              <a:rPr lang="en-US" dirty="0" err="1" smtClean="0"/>
              <a:t>Falko</a:t>
            </a:r>
            <a:endParaRPr lang="en-US" dirty="0"/>
          </a:p>
        </p:txBody>
      </p:sp>
      <p:sp>
        <p:nvSpPr>
          <p:cNvPr id="4" name="Title 3"/>
          <p:cNvSpPr>
            <a:spLocks noGrp="1"/>
          </p:cNvSpPr>
          <p:nvPr>
            <p:ph type="title"/>
          </p:nvPr>
        </p:nvSpPr>
        <p:spPr/>
        <p:txBody>
          <a:bodyPr/>
          <a:lstStyle/>
          <a:p>
            <a:r>
              <a:rPr lang="en-US" dirty="0" smtClean="0"/>
              <a:t>Grants</a:t>
            </a:r>
            <a:endParaRPr lang="en-US" dirty="0"/>
          </a:p>
        </p:txBody>
      </p:sp>
      <p:sp>
        <p:nvSpPr>
          <p:cNvPr id="7"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dirty="0" smtClean="0"/>
              <a:t>1</a:t>
            </a:r>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730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a:t>
            </a:r>
            <a:endParaRPr lang="en-US" dirty="0"/>
          </a:p>
        </p:txBody>
      </p:sp>
      <p:sp>
        <p:nvSpPr>
          <p:cNvPr id="3" name="Content Placeholder 2"/>
          <p:cNvSpPr>
            <a:spLocks noGrp="1"/>
          </p:cNvSpPr>
          <p:nvPr>
            <p:ph idx="1"/>
          </p:nvPr>
        </p:nvSpPr>
        <p:spPr/>
        <p:txBody>
          <a:bodyPr/>
          <a:lstStyle/>
          <a:p>
            <a:r>
              <a:rPr lang="en-US" sz="2800" dirty="0">
                <a:solidFill>
                  <a:schemeClr val="accent2"/>
                </a:solidFill>
                <a:latin typeface="Franklin Gothic Demi Cond" panose="020B0706030402020204" pitchFamily="34" charset="0"/>
              </a:rPr>
              <a:t>WHAT IS IT?</a:t>
            </a:r>
          </a:p>
          <a:p>
            <a:pPr>
              <a:spcBef>
                <a:spcPts val="0"/>
              </a:spcBef>
            </a:pPr>
            <a:r>
              <a:rPr lang="en-US" sz="2800" dirty="0"/>
              <a:t>Money from the state government, federal government or the college that does not need to be paid back</a:t>
            </a:r>
            <a:r>
              <a:rPr lang="en-US" sz="2800" dirty="0" smtClean="0"/>
              <a:t>.</a:t>
            </a:r>
            <a:endParaRPr lang="en-US" sz="2800" dirty="0">
              <a:latin typeface="Franklin Gothic Demi Cond" panose="020B0706030402020204" pitchFamily="34" charset="0"/>
            </a:endParaRPr>
          </a:p>
          <a:p>
            <a:r>
              <a:rPr lang="en-US" sz="2800" dirty="0">
                <a:solidFill>
                  <a:schemeClr val="accent2"/>
                </a:solidFill>
                <a:latin typeface="Franklin Gothic Demi Cond" panose="020B0706030402020204" pitchFamily="34" charset="0"/>
              </a:rPr>
              <a:t>WHO CAN GET IT?</a:t>
            </a:r>
          </a:p>
          <a:p>
            <a:pPr>
              <a:spcBef>
                <a:spcPts val="0"/>
              </a:spcBef>
            </a:pPr>
            <a:r>
              <a:rPr lang="en-US" sz="2800" dirty="0"/>
              <a:t>Students with financial need often get first priority</a:t>
            </a:r>
            <a:r>
              <a:rPr lang="en-US" sz="2800" dirty="0" smtClean="0"/>
              <a:t>.</a:t>
            </a:r>
            <a:endParaRPr lang="en-US" sz="2800" dirty="0"/>
          </a:p>
          <a:p>
            <a:r>
              <a:rPr lang="en-US" sz="2800" dirty="0">
                <a:solidFill>
                  <a:schemeClr val="accent2"/>
                </a:solidFill>
                <a:latin typeface="Franklin Gothic Demi Cond" panose="020B0706030402020204" pitchFamily="34" charset="0"/>
              </a:rPr>
              <a:t>HOW DO YOU GET IT?</a:t>
            </a:r>
          </a:p>
          <a:p>
            <a:pPr>
              <a:spcBef>
                <a:spcPts val="0"/>
              </a:spcBef>
            </a:pPr>
            <a:r>
              <a:rPr lang="en-US" sz="2800" dirty="0"/>
              <a:t>Students and parents complete the Free Application for Federal Student Aid (FAFSA) or Oregon Student Aid Application (ORSAA). </a:t>
            </a:r>
          </a:p>
          <a:p>
            <a:r>
              <a:rPr lang="en-US" sz="2800" dirty="0"/>
              <a:t>Additional forms may be required by your college (such as the CSS Profile) or for specific grants like Oregon Promise</a:t>
            </a:r>
            <a:r>
              <a:rPr lang="en-US" sz="2800" dirty="0" smtClean="0"/>
              <a:t>.</a:t>
            </a:r>
            <a:endParaRPr lang="en-US" sz="2800" dirty="0"/>
          </a:p>
        </p:txBody>
      </p:sp>
      <p:sp>
        <p:nvSpPr>
          <p:cNvPr id="6" name="Text Placeholder 28"/>
          <p:cNvSpPr txBox="1">
            <a:spLocks/>
          </p:cNvSpPr>
          <p:nvPr/>
        </p:nvSpPr>
        <p:spPr>
          <a:xfrm>
            <a:off x="11125042" y="498633"/>
            <a:ext cx="731838" cy="731838"/>
          </a:xfrm>
          <a:prstGeom prst="rect">
            <a:avLst/>
          </a:prstGeom>
          <a:solidFill>
            <a:schemeClr val="accent2"/>
          </a:solidFill>
        </p:spPr>
        <p:txBody>
          <a:bodyPr vert="horz" lIns="91440" tIns="45720" rIns="91440" bIns="45720" rtlCol="0" anchor="ctr">
            <a:normAutofit/>
          </a:bodyPr>
          <a:lstStyle>
            <a:lvl1pPr marL="0" indent="0" algn="ctr" defTabSz="914400" rtl="0" eaLnBrk="1" latinLnBrk="0" hangingPunct="1">
              <a:lnSpc>
                <a:spcPct val="90000"/>
              </a:lnSpc>
              <a:spcBef>
                <a:spcPts val="1400"/>
              </a:spcBef>
              <a:buClr>
                <a:schemeClr val="tx2"/>
              </a:buClr>
              <a:buSzPct val="80000"/>
              <a:buFont typeface="Wingdings" panose="05000000000000000000" pitchFamily="2" charset="2"/>
              <a:buNone/>
              <a:defRPr sz="3200" b="1" kern="1200">
                <a:solidFill>
                  <a:schemeClr val="bg1"/>
                </a:solidFill>
                <a:latin typeface="+mj-lt"/>
                <a:ea typeface="+mn-ea"/>
                <a:cs typeface="+mn-cs"/>
              </a:defRPr>
            </a:lvl1pPr>
            <a:lvl2pPr marL="457200" indent="-228600" algn="l" defTabSz="914400" rtl="0" eaLnBrk="1" latinLnBrk="0" hangingPunct="1">
              <a:lnSpc>
                <a:spcPct val="90000"/>
              </a:lnSpc>
              <a:spcBef>
                <a:spcPts val="200"/>
              </a:spcBef>
              <a:spcAft>
                <a:spcPts val="400"/>
              </a:spcAft>
              <a:buClr>
                <a:schemeClr val="bg2"/>
              </a:buClr>
              <a:buSzPct val="80000"/>
              <a:buFont typeface="Wingdings" panose="05000000000000000000" pitchFamily="2" charset="2"/>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4"/>
              </a:buClr>
              <a:buSzPct val="80000"/>
              <a:buFont typeface="Wingdings" panose="05000000000000000000" pitchFamily="2" charset="2"/>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SzPct val="80000"/>
              <a:buFont typeface="Wingdings" panose="05000000000000000000" pitchFamily="2" charset="2"/>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tx2"/>
              </a:buClr>
              <a:buSzPct val="80000"/>
              <a:buFont typeface="Wingdings" panose="05000000000000000000" pitchFamily="2" charset="2"/>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smtClean="0"/>
              <a:t>1</a:t>
            </a:r>
            <a:endParaRPr lang="en-US" dirty="0"/>
          </a:p>
        </p:txBody>
      </p:sp>
    </p:spTree>
    <p:extLst>
      <p:ext uri="{BB962C8B-B14F-4D97-AF65-F5344CB8AC3E}">
        <p14:creationId xmlns:p14="http://schemas.microsoft.com/office/powerpoint/2010/main" val="176931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asis">
  <a:themeElements>
    <a:clrScheme name="OGTC 2021">
      <a:dk1>
        <a:sysClr val="windowText" lastClr="000000"/>
      </a:dk1>
      <a:lt1>
        <a:sysClr val="window" lastClr="FFFFFF"/>
      </a:lt1>
      <a:dk2>
        <a:srgbClr val="00AEEF"/>
      </a:dk2>
      <a:lt2>
        <a:srgbClr val="C9F1FF"/>
      </a:lt2>
      <a:accent1>
        <a:srgbClr val="253271"/>
      </a:accent1>
      <a:accent2>
        <a:srgbClr val="8CC63F"/>
      </a:accent2>
      <a:accent3>
        <a:srgbClr val="BFBFBF"/>
      </a:accent3>
      <a:accent4>
        <a:srgbClr val="D0E8B2"/>
      </a:accent4>
      <a:accent5>
        <a:srgbClr val="FF421D"/>
      </a:accent5>
      <a:accent6>
        <a:srgbClr val="007F42"/>
      </a:accent6>
      <a:hlink>
        <a:srgbClr val="00AEEF"/>
      </a:hlink>
      <a:folHlink>
        <a:srgbClr val="D8D8D8"/>
      </a:folHlink>
    </a:clrScheme>
    <a:fontScheme name="OGTC 2">
      <a:majorFont>
        <a:latin typeface="Franklin Gothic Medium"/>
        <a:ea typeface=""/>
        <a:cs typeface=""/>
      </a:majorFont>
      <a:minorFont>
        <a:latin typeface="Franklin Gothic Book"/>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GTC Template 2021 working.pptx" id="{E28352F1-7AC1-48D4-956F-B3F95E06DC68}" vid="{768CD40C-CCDF-4FF3-ACFC-DDC74EB8F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TotalTime>
  <Words>3326</Words>
  <Application>Microsoft Office PowerPoint</Application>
  <PresentationFormat>Widescreen</PresentationFormat>
  <Paragraphs>358</Paragraphs>
  <Slides>38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Corbel</vt:lpstr>
      <vt:lpstr>Franklin Gothic Book</vt:lpstr>
      <vt:lpstr>Franklin Gothic Demi Cond</vt:lpstr>
      <vt:lpstr>Franklin Gothic Medium</vt:lpstr>
      <vt:lpstr>Webdings</vt:lpstr>
      <vt:lpstr>Wingdings</vt:lpstr>
      <vt:lpstr>Basis</vt:lpstr>
      <vt:lpstr>Instructions</vt:lpstr>
      <vt:lpstr>Instructions</vt:lpstr>
      <vt:lpstr>6 ways to pay for college</vt:lpstr>
      <vt:lpstr>College = education after high school.</vt:lpstr>
      <vt:lpstr>What is the first word that comes to mind when you think about paying for college? </vt:lpstr>
      <vt:lpstr>The cost of college</vt:lpstr>
      <vt:lpstr>6 ways to pay for college</vt:lpstr>
      <vt:lpstr>Grants</vt:lpstr>
      <vt:lpstr>Grants</vt:lpstr>
      <vt:lpstr>Grants</vt:lpstr>
      <vt:lpstr>Scholarships</vt:lpstr>
      <vt:lpstr>Scholarships</vt:lpstr>
      <vt:lpstr>Scholarships for Oregon students</vt:lpstr>
      <vt:lpstr>Work-Study</vt:lpstr>
      <vt:lpstr>Work-Study</vt:lpstr>
      <vt:lpstr>Loans</vt:lpstr>
      <vt:lpstr>Loans</vt:lpstr>
      <vt:lpstr>Loans</vt:lpstr>
      <vt:lpstr>College savings</vt:lpstr>
      <vt:lpstr>College savings</vt:lpstr>
      <vt:lpstr>College savings</vt:lpstr>
      <vt:lpstr>Other resources</vt:lpstr>
      <vt:lpstr>Other resources</vt:lpstr>
      <vt:lpstr>Join by going to kahoot.it on your phone or device.</vt:lpstr>
      <vt:lpstr>PowerPoint Presentation</vt:lpstr>
      <vt:lpstr>Get into a team of 2-4 people.  On a piece of paper or on your phone write the numbers 1 to 6.  Write down your answers to each question. </vt:lpstr>
      <vt:lpstr>Question 1</vt:lpstr>
      <vt:lpstr>Question 1</vt:lpstr>
      <vt:lpstr>Question 2</vt:lpstr>
      <vt:lpstr>Question 2</vt:lpstr>
      <vt:lpstr>Question 3</vt:lpstr>
      <vt:lpstr>Question 3</vt:lpstr>
      <vt:lpstr>Question 4</vt:lpstr>
      <vt:lpstr>Question 4</vt:lpstr>
      <vt:lpstr>Question 5</vt:lpstr>
      <vt:lpstr>Question 5</vt:lpstr>
      <vt:lpstr>Question 6</vt:lpstr>
      <vt:lpstr>Question 6</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Dana</dc:creator>
  <cp:lastModifiedBy>Beck, Dana</cp:lastModifiedBy>
  <cp:revision>7</cp:revision>
  <dcterms:created xsi:type="dcterms:W3CDTF">2021-07-13T19:36:39Z</dcterms:created>
  <dcterms:modified xsi:type="dcterms:W3CDTF">2021-07-16T17:09:48Z</dcterms:modified>
</cp:coreProperties>
</file>