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8" r:id="rId4"/>
    <p:sldId id="261" r:id="rId5"/>
    <p:sldId id="259" r:id="rId6"/>
    <p:sldId id="260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AR UP Kentucky" initials="" lastIdx="4" clrIdx="1"/>
  <p:cmAuthor id="1" name="Hiatt Allen" initials="" lastIdx="1" clrIdx="0"/>
  <p:cmAuthor id="2" name="Rachel Belin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0733" autoAdjust="0"/>
  </p:normalViewPr>
  <p:slideViewPr>
    <p:cSldViewPr snapToGrid="0" showGuides="1">
      <p:cViewPr varScale="1">
        <p:scale>
          <a:sx n="99" d="100"/>
          <a:sy n="99" d="100"/>
        </p:scale>
        <p:origin x="66" y="207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271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DB7EB-A4A2-4713-9382-63B901CBEEC9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08D3-9BB7-4A40-85DC-9A4DF97D6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5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C675B-24EC-4331-B1BF-C25647C5288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9FDB-63DB-4B8A-8385-F0DE217C7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3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C9FDB-63DB-4B8A-8385-F0DE217C78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The form to complete to receive federal and state financial aid. </a:t>
            </a:r>
            <a:r>
              <a:rPr lang="en-US" b="1" baseline="0" dirty="0" smtClean="0"/>
              <a:t>FAFSA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One application for over 600 scholarships for Oregon students. </a:t>
            </a:r>
            <a:r>
              <a:rPr lang="en-US" b="1" baseline="0" dirty="0" smtClean="0">
                <a:solidFill>
                  <a:srgbClr val="FF0000"/>
                </a:solidFill>
              </a:rPr>
              <a:t>OSAC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log in information you will need before you fill out your FAFSA. </a:t>
            </a:r>
            <a:r>
              <a:rPr lang="en-US" b="1" baseline="0" dirty="0" smtClean="0"/>
              <a:t>FSA ID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The Free Application for Federal Student Aid is better known as the ____________. </a:t>
            </a:r>
            <a:r>
              <a:rPr lang="en-US" b="1" baseline="0" dirty="0" smtClean="0"/>
              <a:t>FAFSA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When is the OSAC Scholarship Application due? </a:t>
            </a:r>
            <a:r>
              <a:rPr lang="en-US" b="1" baseline="0" dirty="0" smtClean="0"/>
              <a:t>MARCH 1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An additional financial aid form that some colleges require. </a:t>
            </a:r>
            <a:r>
              <a:rPr lang="en-US" b="1" baseline="0" dirty="0" smtClean="0"/>
              <a:t>CSS PROFILE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Undocumented students in Oregon complete this form instead of the FAFSA. </a:t>
            </a:r>
            <a:r>
              <a:rPr lang="en-US" b="1" baseline="0" dirty="0" smtClean="0"/>
              <a:t>ORSAA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The amount of money students actually pay for college after grants and scholarships. </a:t>
            </a:r>
            <a:r>
              <a:rPr lang="en-US" b="1" baseline="0" dirty="0" smtClean="0"/>
              <a:t>NET PRICE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In order to receive an Oregon Opportunity or Oregon Promise grant, fill out one of these forms: ___________ or _____________ </a:t>
            </a:r>
            <a:r>
              <a:rPr lang="en-US" b="1" baseline="0" dirty="0" smtClean="0"/>
              <a:t>FAFSA OR ORSAA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The earliest date to apply for federal financial aid. </a:t>
            </a:r>
            <a:r>
              <a:rPr lang="en-US" b="1" baseline="0" dirty="0" smtClean="0"/>
              <a:t>OCTOBER 1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March 1 is the deadline for which application? </a:t>
            </a:r>
            <a:r>
              <a:rPr lang="en-US" b="1" baseline="0" dirty="0" smtClean="0"/>
              <a:t>OSAC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C9FDB-63DB-4B8A-8385-F0DE217C78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6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Grants, loans, scholarships and work-study are all forms of ____________. </a:t>
            </a:r>
            <a:r>
              <a:rPr lang="en-US" b="1" dirty="0" smtClean="0"/>
              <a:t>FINANCIAL AID</a:t>
            </a:r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Money to be used for college that must be paid</a:t>
            </a:r>
            <a:r>
              <a:rPr lang="en-US" baseline="0" dirty="0" smtClean="0"/>
              <a:t> back. </a:t>
            </a:r>
            <a:r>
              <a:rPr lang="en-US" b="1" baseline="0" dirty="0" smtClean="0"/>
              <a:t>LOANS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Financial aid for Oregon students based only on need. </a:t>
            </a:r>
            <a:r>
              <a:rPr lang="en-US" b="1" baseline="0" dirty="0" smtClean="0"/>
              <a:t>OREGON OPPORTUNITY GRANT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 work program to help you earn money to pay for college. </a:t>
            </a:r>
            <a:r>
              <a:rPr lang="en-US" b="1" baseline="0" dirty="0" smtClean="0"/>
              <a:t>WORK-STUDY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 grant that helps Oregon students pay specifically for community college. </a:t>
            </a:r>
            <a:r>
              <a:rPr lang="en-US" b="1" baseline="0" dirty="0" smtClean="0"/>
              <a:t>OREGON PROMISE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 federal grant based on need. </a:t>
            </a:r>
            <a:r>
              <a:rPr lang="en-US" b="1" baseline="0" dirty="0" smtClean="0"/>
              <a:t>PELL GRANT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Federal or state financial aid that does not need to be repaid. </a:t>
            </a:r>
            <a:r>
              <a:rPr lang="en-US" b="1" baseline="0" dirty="0" smtClean="0"/>
              <a:t>GRANTS</a:t>
            </a:r>
            <a:endParaRPr lang="en-US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Money for college from the federal or state government, scholarship providers, or the college. </a:t>
            </a:r>
            <a:r>
              <a:rPr lang="en-US" b="1" baseline="0" dirty="0" smtClean="0"/>
              <a:t>FINANCIAL AID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Money awarded to a college student for unique talent or abilities</a:t>
            </a:r>
            <a:r>
              <a:rPr lang="en-US" baseline="0" smtClean="0"/>
              <a:t>. </a:t>
            </a:r>
            <a:r>
              <a:rPr lang="en-US" b="1" baseline="0" smtClean="0"/>
              <a:t>SCHOLARSHIPS</a:t>
            </a:r>
            <a:endParaRPr lang="en-US" baseline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C9FDB-63DB-4B8A-8385-F0DE217C78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983" y="4766854"/>
            <a:ext cx="1737360" cy="173736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-6531"/>
            <a:ext cx="12192000" cy="6864531"/>
            <a:chOff x="0" y="-6531"/>
            <a:chExt cx="12192000" cy="6864531"/>
          </a:xfrm>
          <a:solidFill>
            <a:schemeClr val="accent1"/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8020594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 userDrawn="1"/>
          </p:nvSpPr>
          <p:spPr>
            <a:xfrm rot="5400000">
              <a:off x="8020593" y="2682240"/>
              <a:ext cx="4169229" cy="41692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171406" y="-6531"/>
              <a:ext cx="8020594" cy="26887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017" y="882376"/>
            <a:ext cx="10668001" cy="2602763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7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018" y="3692433"/>
            <a:ext cx="9622972" cy="870857"/>
          </a:xfrm>
        </p:spPr>
        <p:txBody>
          <a:bodyPr>
            <a:noAutofit/>
          </a:bodyPr>
          <a:lstStyle>
            <a:lvl1pPr marL="0" indent="0" algn="l">
              <a:buNone/>
              <a:defRPr sz="2800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SUBTITLE OR EVENT &amp;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180" y="6089442"/>
            <a:ext cx="1371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idx="1"/>
          </p:nvPr>
        </p:nvSpPr>
        <p:spPr>
          <a:xfrm>
            <a:off x="6104709" y="-1"/>
            <a:ext cx="6087291" cy="6858001"/>
          </a:xfrm>
          <a:custGeom>
            <a:avLst/>
            <a:gdLst>
              <a:gd name="connsiteX0" fmla="*/ 0 w 6087291"/>
              <a:gd name="connsiteY0" fmla="*/ 0 h 6858001"/>
              <a:gd name="connsiteX1" fmla="*/ 6087291 w 6087291"/>
              <a:gd name="connsiteY1" fmla="*/ 0 h 6858001"/>
              <a:gd name="connsiteX2" fmla="*/ 6087291 w 6087291"/>
              <a:gd name="connsiteY2" fmla="*/ 4572001 h 6858001"/>
              <a:gd name="connsiteX3" fmla="*/ 3801291 w 6087291"/>
              <a:gd name="connsiteY3" fmla="*/ 6858001 h 6858001"/>
              <a:gd name="connsiteX4" fmla="*/ 0 w 6087291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291" h="6858001">
                <a:moveTo>
                  <a:pt x="0" y="0"/>
                </a:moveTo>
                <a:lnTo>
                  <a:pt x="6087291" y="0"/>
                </a:lnTo>
                <a:lnTo>
                  <a:pt x="6087291" y="4572001"/>
                </a:lnTo>
                <a:lnTo>
                  <a:pt x="3801291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274320" tIns="182880" anchor="t"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 hasCustomPrompt="1"/>
          </p:nvPr>
        </p:nvSpPr>
        <p:spPr>
          <a:xfrm rot="18913220">
            <a:off x="10002844" y="5736630"/>
            <a:ext cx="2509971" cy="44631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Photo credit if needed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31368" y="1600200"/>
            <a:ext cx="5234260" cy="450105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type.</a:t>
            </a:r>
            <a:endParaRPr lang="en-US" dirty="0"/>
          </a:p>
        </p:txBody>
      </p:sp>
      <p:sp>
        <p:nvSpPr>
          <p:cNvPr id="11" name="Title 7"/>
          <p:cNvSpPr>
            <a:spLocks noGrp="1"/>
          </p:cNvSpPr>
          <p:nvPr>
            <p:ph type="title" hasCustomPrompt="1"/>
          </p:nvPr>
        </p:nvSpPr>
        <p:spPr>
          <a:xfrm>
            <a:off x="631368" y="693419"/>
            <a:ext cx="5234260" cy="731520"/>
          </a:xfr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idx="1"/>
          </p:nvPr>
        </p:nvSpPr>
        <p:spPr>
          <a:xfrm>
            <a:off x="1" y="-1"/>
            <a:ext cx="12192000" cy="6858001"/>
          </a:xfrm>
          <a:custGeom>
            <a:avLst/>
            <a:gdLst>
              <a:gd name="connsiteX0" fmla="*/ 0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858001 h 6858001"/>
              <a:gd name="connsiteX3" fmla="*/ 12191999 w 12192000"/>
              <a:gd name="connsiteY3" fmla="*/ 6858001 h 6858001"/>
              <a:gd name="connsiteX4" fmla="*/ 12191999 w 12192000"/>
              <a:gd name="connsiteY4" fmla="*/ 4572001 h 6858001"/>
              <a:gd name="connsiteX5" fmla="*/ 9905999 w 12192000"/>
              <a:gd name="connsiteY5" fmla="*/ 6858001 h 6858001"/>
              <a:gd name="connsiteX6" fmla="*/ 0 w 12192000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1"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12191999" y="6858001"/>
                </a:lnTo>
                <a:lnTo>
                  <a:pt x="12191999" y="4572001"/>
                </a:lnTo>
                <a:lnTo>
                  <a:pt x="9905999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274320" tIns="182880" anchor="t"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 rot="18913220">
            <a:off x="10002844" y="5736630"/>
            <a:ext cx="2509971" cy="44631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Photo credit if needed</a:t>
            </a:r>
          </a:p>
        </p:txBody>
      </p:sp>
    </p:spTree>
    <p:extLst>
      <p:ext uri="{BB962C8B-B14F-4D97-AF65-F5344CB8AC3E}">
        <p14:creationId xmlns:p14="http://schemas.microsoft.com/office/powerpoint/2010/main" val="378782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 noChangeAspect="1"/>
          </p:cNvSpPr>
          <p:nvPr>
            <p:ph type="pic" idx="1"/>
          </p:nvPr>
        </p:nvSpPr>
        <p:spPr>
          <a:xfrm>
            <a:off x="0" y="1767840"/>
            <a:ext cx="12192000" cy="5090160"/>
          </a:xfrm>
          <a:custGeom>
            <a:avLst/>
            <a:gdLst>
              <a:gd name="connsiteX0" fmla="*/ 0 w 12192000"/>
              <a:gd name="connsiteY0" fmla="*/ 0 h 5090160"/>
              <a:gd name="connsiteX1" fmla="*/ 12192000 w 12192000"/>
              <a:gd name="connsiteY1" fmla="*/ 0 h 5090160"/>
              <a:gd name="connsiteX2" fmla="*/ 12192000 w 12192000"/>
              <a:gd name="connsiteY2" fmla="*/ 2804160 h 5090160"/>
              <a:gd name="connsiteX3" fmla="*/ 9906000 w 12192000"/>
              <a:gd name="connsiteY3" fmla="*/ 5090160 h 5090160"/>
              <a:gd name="connsiteX4" fmla="*/ 0 w 12192000"/>
              <a:gd name="connsiteY4" fmla="*/ 5090160 h 509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090160">
                <a:moveTo>
                  <a:pt x="0" y="0"/>
                </a:moveTo>
                <a:lnTo>
                  <a:pt x="12192000" y="0"/>
                </a:lnTo>
                <a:lnTo>
                  <a:pt x="12192000" y="2804160"/>
                </a:lnTo>
                <a:lnTo>
                  <a:pt x="9906000" y="5090160"/>
                </a:lnTo>
                <a:lnTo>
                  <a:pt x="0" y="509016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274320" tIns="182880" anchor="t"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1368" y="693419"/>
            <a:ext cx="10946682" cy="73152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 hasCustomPrompt="1"/>
          </p:nvPr>
        </p:nvSpPr>
        <p:spPr>
          <a:xfrm rot="18913220">
            <a:off x="10002844" y="5736630"/>
            <a:ext cx="2509971" cy="44631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Photo credit if needed</a:t>
            </a:r>
          </a:p>
        </p:txBody>
      </p:sp>
    </p:spTree>
    <p:extLst>
      <p:ext uri="{BB962C8B-B14F-4D97-AF65-F5344CB8AC3E}">
        <p14:creationId xmlns:p14="http://schemas.microsoft.com/office/powerpoint/2010/main" val="62083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o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1368" y="693419"/>
            <a:ext cx="10946682" cy="731520"/>
          </a:xfrm>
        </p:spPr>
        <p:txBody>
          <a:bodyPr wrap="square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Agenda or List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33490" y="1600200"/>
            <a:ext cx="10044560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31368" y="1599882"/>
            <a:ext cx="731838" cy="731838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533490" y="2506663"/>
            <a:ext cx="10044560" cy="731520"/>
          </a:xfrm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624833" y="2506345"/>
            <a:ext cx="731838" cy="731838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533490" y="3412808"/>
            <a:ext cx="10044560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624833" y="3412490"/>
            <a:ext cx="731838" cy="731838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533490" y="4318635"/>
            <a:ext cx="10044560" cy="731520"/>
          </a:xfrm>
        </p:spPr>
        <p:txBody>
          <a:bodyPr anchor="ctr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631368" y="4318476"/>
            <a:ext cx="731838" cy="731838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533490" y="5224144"/>
            <a:ext cx="10044560" cy="73152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624833" y="5224144"/>
            <a:ext cx="731838" cy="731838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5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09600" y="1602540"/>
            <a:ext cx="56954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We are the go-to resource for information about how to get ready for </a:t>
            </a:r>
            <a:r>
              <a:rPr lang="en-US" sz="3600" dirty="0" smtClean="0">
                <a:solidFill>
                  <a:schemeClr val="accent2"/>
                </a:solidFill>
              </a:rPr>
              <a:t>education beyond high school</a:t>
            </a:r>
            <a:r>
              <a:rPr lang="en-US" sz="3600" dirty="0" smtClean="0"/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/>
              <a:t>We</a:t>
            </a:r>
            <a:r>
              <a:rPr lang="en-US" sz="3600" baseline="0" dirty="0" smtClean="0"/>
              <a:t> are a statewide initiative of Oregon GEAR UP.</a:t>
            </a:r>
            <a:endParaRPr lang="en-US" sz="3600" dirty="0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22659" y="709056"/>
            <a:ext cx="9501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0" dirty="0" smtClean="0">
                <a:solidFill>
                  <a:schemeClr val="tx2"/>
                </a:solidFill>
                <a:latin typeface="+mj-lt"/>
              </a:rPr>
              <a:t>About Oregon Goes To College</a:t>
            </a:r>
            <a:endParaRPr lang="en-US" sz="4000" b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427" y="1681051"/>
            <a:ext cx="3409410" cy="340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1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986131" y="2944304"/>
            <a:ext cx="821973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0" dirty="0" smtClean="0">
                <a:latin typeface="+mj-lt"/>
              </a:rPr>
              <a:t>oregongoestocollege.org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464129" y="3962400"/>
            <a:ext cx="9263743" cy="64135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info@oregongoestocollege.org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464129" y="4754974"/>
            <a:ext cx="9263743" cy="655226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your.name@oregonstate.edu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20" y="1019845"/>
            <a:ext cx="173736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3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1368" y="693419"/>
            <a:ext cx="10946682" cy="731520"/>
          </a:xfrm>
        </p:spPr>
        <p:txBody>
          <a:bodyPr wrap="square"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1368" y="1600200"/>
            <a:ext cx="10946682" cy="4495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228600" indent="0">
              <a:buNone/>
              <a:defRPr sz="3200"/>
            </a:lvl2pPr>
            <a:lvl3pPr marL="457200" indent="0">
              <a:buNone/>
              <a:defRPr sz="2800"/>
            </a:lvl3pPr>
            <a:lvl4pPr marL="685800" indent="0">
              <a:buNone/>
              <a:defRPr sz="2400"/>
            </a:lvl4pPr>
            <a:lvl5pPr marL="914400" indent="0">
              <a:buNone/>
              <a:defRPr sz="2000"/>
            </a:lvl5pPr>
          </a:lstStyle>
          <a:p>
            <a:pPr lvl="0"/>
            <a:r>
              <a:rPr lang="en-US" dirty="0" smtClean="0"/>
              <a:t>Click to type.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995160" y="6223828"/>
            <a:ext cx="3254829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Source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>
          <a:xfrm flipV="1">
            <a:off x="0" y="0"/>
            <a:ext cx="12192000" cy="6858000"/>
          </a:xfrm>
          <a:prstGeom prst="snip1Rect">
            <a:avLst>
              <a:gd name="adj" fmla="val 3298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1368" y="2490968"/>
            <a:ext cx="10378440" cy="949667"/>
          </a:xfrm>
        </p:spPr>
        <p:txBody>
          <a:bodyPr anchor="t">
            <a:noAutofit/>
          </a:bodyPr>
          <a:lstStyle>
            <a:lvl1pPr algn="l">
              <a:lnSpc>
                <a:spcPct val="85000"/>
              </a:lnSpc>
              <a:defRPr sz="6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31368" y="1600200"/>
            <a:ext cx="731838" cy="73183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1368" y="3526105"/>
            <a:ext cx="10458994" cy="870857"/>
          </a:xfrm>
        </p:spPr>
        <p:txBody>
          <a:bodyPr>
            <a:noAutofit/>
          </a:bodyPr>
          <a:lstStyle>
            <a:lvl1pPr marL="0" indent="0" algn="l">
              <a:buNone/>
              <a:defRPr sz="2800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SUBTITLE OR 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0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 userDrawn="1"/>
        </p:nvSpPr>
        <p:spPr>
          <a:xfrm flipV="1">
            <a:off x="0" y="0"/>
            <a:ext cx="12192000" cy="6858000"/>
          </a:xfrm>
          <a:prstGeom prst="snip1Rect">
            <a:avLst>
              <a:gd name="adj" fmla="val 329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1368" y="2490968"/>
            <a:ext cx="10378440" cy="949667"/>
          </a:xfrm>
        </p:spPr>
        <p:txBody>
          <a:bodyPr anchor="t">
            <a:noAutofit/>
          </a:bodyPr>
          <a:lstStyle>
            <a:lvl1pPr algn="l">
              <a:lnSpc>
                <a:spcPct val="85000"/>
              </a:lnSpc>
              <a:defRPr sz="6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31368" y="1600200"/>
            <a:ext cx="731838" cy="73183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1368" y="3526105"/>
            <a:ext cx="10458994" cy="870857"/>
          </a:xfrm>
        </p:spPr>
        <p:txBody>
          <a:bodyPr>
            <a:noAutofit/>
          </a:bodyPr>
          <a:lstStyle>
            <a:lvl1pPr marL="0" indent="0" algn="l">
              <a:buNone/>
              <a:defRPr sz="2800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SUBTITLE OR MORE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3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ingle Corner Rectangle 9"/>
          <p:cNvSpPr/>
          <p:nvPr userDrawn="1"/>
        </p:nvSpPr>
        <p:spPr>
          <a:xfrm flipV="1">
            <a:off x="0" y="0"/>
            <a:ext cx="12192000" cy="6858000"/>
          </a:xfrm>
          <a:prstGeom prst="snip1Rect">
            <a:avLst>
              <a:gd name="adj" fmla="val 329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1364" y="1619787"/>
            <a:ext cx="10946686" cy="2595155"/>
          </a:xfrm>
        </p:spPr>
        <p:txBody>
          <a:bodyPr anchor="t">
            <a:noAutofit/>
          </a:bodyPr>
          <a:lstStyle>
            <a:lvl1pPr marL="346075" indent="-346075" algn="l">
              <a:lnSpc>
                <a:spcPct val="85000"/>
              </a:lnSpc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3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659" y="6223828"/>
            <a:ext cx="1371600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7370" y="6223828"/>
            <a:ext cx="107938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31364" y="685792"/>
            <a:ext cx="731520" cy="7315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sym typeface="Webdings" panose="05030102010509060703" pitchFamily="18" charset="2"/>
              </a:rPr>
              <a:t>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60674" y="685029"/>
            <a:ext cx="10117376" cy="731837"/>
          </a:xfrm>
        </p:spPr>
        <p:txBody>
          <a:bodyPr anchor="t"/>
          <a:lstStyle>
            <a:lvl1pPr marL="0" indent="0">
              <a:buNone/>
              <a:defRPr sz="4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9984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259572" cy="4480560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type.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6372" y="1600200"/>
            <a:ext cx="5251677" cy="448056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 marL="228600" indent="0">
              <a:buNone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type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092452" y="0"/>
            <a:ext cx="60995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31368" y="1600200"/>
            <a:ext cx="5234260" cy="450105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type.</a:t>
            </a:r>
            <a:endParaRPr lang="en-US" dirty="0"/>
          </a:p>
        </p:txBody>
      </p:sp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631368" y="693419"/>
            <a:ext cx="5234260" cy="731520"/>
          </a:xfr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448482" y="1600200"/>
            <a:ext cx="5164588" cy="4501058"/>
          </a:xfrm>
        </p:spPr>
        <p:txBody>
          <a:bodyPr/>
          <a:lstStyle>
            <a:lvl1pPr marL="0" indent="0">
              <a:buClr>
                <a:schemeClr val="bg1"/>
              </a:buClr>
              <a:buFont typeface="Wingdings" panose="05000000000000000000" pitchFamily="2" charset="2"/>
              <a:buNone/>
              <a:defRPr sz="3600">
                <a:solidFill>
                  <a:schemeClr val="bg1"/>
                </a:solidFill>
              </a:defRPr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type.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446710" y="693419"/>
            <a:ext cx="5166360" cy="731520"/>
          </a:xfrm>
        </p:spPr>
        <p:txBody>
          <a:bodyPr anchor="t"/>
          <a:lstStyle>
            <a:lvl1pPr marL="0" indent="0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 rot="10800000">
            <a:off x="9135309" y="3149965"/>
            <a:ext cx="255252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700" dirty="0" smtClean="0">
                <a:solidFill>
                  <a:schemeClr val="accent2"/>
                </a:solidFill>
              </a:rPr>
              <a:t>“</a:t>
            </a:r>
            <a:endParaRPr lang="en-US" sz="28700" dirty="0">
              <a:solidFill>
                <a:schemeClr val="accent2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63228" y="1856750"/>
            <a:ext cx="2552523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700" dirty="0" smtClean="0">
                <a:solidFill>
                  <a:schemeClr val="accent2"/>
                </a:solidFill>
              </a:rPr>
              <a:t>“</a:t>
            </a:r>
            <a:endParaRPr lang="en-US" sz="28700" dirty="0">
              <a:solidFill>
                <a:schemeClr val="accent2"/>
              </a:solidFill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1040" y="1600200"/>
            <a:ext cx="10789920" cy="326789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4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Quote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14600" y="5255270"/>
            <a:ext cx="7162800" cy="510304"/>
          </a:xfrm>
        </p:spPr>
        <p:txBody>
          <a:bodyPr/>
          <a:lstStyle>
            <a:lvl1pPr marL="0" indent="0" algn="ctr">
              <a:buNone/>
              <a:defRPr sz="2000" i="1" baseline="0"/>
            </a:lvl1pPr>
          </a:lstStyle>
          <a:p>
            <a:pPr lvl="0"/>
            <a:r>
              <a:rPr lang="en-US" i="1" dirty="0" smtClean="0"/>
              <a:t>Author of quote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859383" y="5111938"/>
            <a:ext cx="259515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75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rot="16200000">
            <a:off x="9906000" y="4572000"/>
            <a:ext cx="2286000" cy="228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1040" y="3811822"/>
            <a:ext cx="10789920" cy="1056269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000"/>
              </a:spcBef>
              <a:buNone/>
              <a:defRPr sz="4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859383" y="5111938"/>
            <a:ext cx="259515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0" y="1211263"/>
            <a:ext cx="10789285" cy="2459037"/>
          </a:xfrm>
        </p:spPr>
        <p:txBody>
          <a:bodyPr/>
          <a:lstStyle>
            <a:lvl1pPr marL="0" indent="0" algn="ctr">
              <a:buNone/>
              <a:defRPr sz="19900">
                <a:solidFill>
                  <a:schemeClr val="accent2"/>
                </a:solidFill>
                <a:latin typeface="+mj-lt"/>
              </a:defRPr>
            </a:lvl1pPr>
            <a:lvl2pPr>
              <a:defRPr sz="19900">
                <a:solidFill>
                  <a:schemeClr val="tx2"/>
                </a:solidFill>
                <a:latin typeface="+mj-lt"/>
              </a:defRPr>
            </a:lvl2pPr>
            <a:lvl3pPr>
              <a:defRPr sz="19900">
                <a:solidFill>
                  <a:schemeClr val="tx2"/>
                </a:solidFill>
                <a:latin typeface="+mj-lt"/>
              </a:defRPr>
            </a:lvl3pPr>
            <a:lvl4pPr>
              <a:defRPr sz="19900">
                <a:solidFill>
                  <a:schemeClr val="tx2"/>
                </a:solidFill>
                <a:latin typeface="+mj-lt"/>
              </a:defRPr>
            </a:lvl4pPr>
            <a:lvl5pPr>
              <a:defRPr sz="199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995160" y="6223828"/>
            <a:ext cx="3063240" cy="365125"/>
          </a:xfrm>
        </p:spPr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1000"/>
              </a:spcBef>
              <a:buNone/>
              <a:defRPr sz="120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Source if needed</a:t>
            </a:r>
          </a:p>
        </p:txBody>
      </p:sp>
    </p:spTree>
    <p:extLst>
      <p:ext uri="{BB962C8B-B14F-4D97-AF65-F5344CB8AC3E}">
        <p14:creationId xmlns:p14="http://schemas.microsoft.com/office/powerpoint/2010/main" val="346457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93419"/>
            <a:ext cx="109728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475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68" y="6223828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5013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98661" y="6223828"/>
            <a:ext cx="10793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7" r:id="rId3"/>
    <p:sldLayoutId id="2147483710" r:id="rId4"/>
    <p:sldLayoutId id="2147483706" r:id="rId5"/>
    <p:sldLayoutId id="2147483688" r:id="rId6"/>
    <p:sldLayoutId id="2147483689" r:id="rId7"/>
    <p:sldLayoutId id="2147483696" r:id="rId8"/>
    <p:sldLayoutId id="2147483707" r:id="rId9"/>
    <p:sldLayoutId id="2147483693" r:id="rId10"/>
    <p:sldLayoutId id="2147483694" r:id="rId11"/>
    <p:sldLayoutId id="2147483701" r:id="rId12"/>
    <p:sldLayoutId id="2147483690" r:id="rId13"/>
    <p:sldLayoutId id="2147483691" r:id="rId14"/>
    <p:sldLayoutId id="2147483702" r:id="rId15"/>
    <p:sldLayoutId id="2147483709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163" indent="-284163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Wingdings" panose="05000000000000000000" pitchFamily="2" charset="2"/>
        <a:buChar char="§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Swat!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VIRTUAL EDITION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7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8CC63F"/>
                </a:solidFill>
                <a:latin typeface="Franklin Gothic Medium"/>
              </a:rPr>
              <a:t>TIME</a:t>
            </a:r>
            <a:endParaRPr lang="en-US" sz="2400" dirty="0">
              <a:solidFill>
                <a:srgbClr val="8CC63F"/>
              </a:solidFill>
              <a:latin typeface="Franklin Gothic Medium"/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15 minutes</a:t>
            </a:r>
            <a:endParaRPr lang="en-US" dirty="0"/>
          </a:p>
          <a:p>
            <a:pPr lvl="0">
              <a:spcBef>
                <a:spcPts val="0"/>
              </a:spcBef>
              <a:buClr>
                <a:srgbClr val="00B0F0"/>
              </a:buClr>
            </a:pPr>
            <a:endParaRPr lang="en-US" sz="2400" dirty="0">
              <a:solidFill>
                <a:srgbClr val="8CC63F"/>
              </a:solidFill>
              <a:latin typeface="Franklin Gothic Medium"/>
            </a:endParaRPr>
          </a:p>
          <a:p>
            <a:pPr lvl="0">
              <a:spcBef>
                <a:spcPts val="0"/>
              </a:spcBef>
              <a:buClr>
                <a:srgbClr val="00B0F0"/>
              </a:buClr>
            </a:pPr>
            <a:r>
              <a:rPr lang="en-US" sz="2400" dirty="0" smtClean="0">
                <a:solidFill>
                  <a:srgbClr val="8CC63F"/>
                </a:solidFill>
                <a:latin typeface="Franklin Gothic Medium"/>
              </a:rPr>
              <a:t>MATERIALS</a:t>
            </a:r>
            <a:endParaRPr lang="en-US" dirty="0">
              <a:solidFill>
                <a:srgbClr val="8CC63F"/>
              </a:solidFill>
              <a:latin typeface="Franklin Gothic Medium"/>
            </a:endParaRPr>
          </a:p>
          <a:p>
            <a:pPr lvl="0">
              <a:spcBef>
                <a:spcPts val="0"/>
              </a:spcBef>
              <a:buClr>
                <a:srgbClr val="00B0F0"/>
              </a:buClr>
            </a:pPr>
            <a:r>
              <a:rPr lang="en-US" dirty="0" smtClean="0">
                <a:solidFill>
                  <a:prstClr val="black"/>
                </a:solidFill>
              </a:rPr>
              <a:t>Zoom or other virtual platform that allows annotations</a:t>
            </a:r>
          </a:p>
          <a:p>
            <a:pPr lvl="0">
              <a:spcBef>
                <a:spcPts val="0"/>
              </a:spcBef>
              <a:buClr>
                <a:srgbClr val="00B0F0"/>
              </a:buClr>
            </a:pPr>
            <a:r>
              <a:rPr lang="en-US" dirty="0" smtClean="0">
                <a:solidFill>
                  <a:prstClr val="black"/>
                </a:solidFill>
              </a:rPr>
              <a:t>1 announcer</a:t>
            </a:r>
          </a:p>
          <a:p>
            <a:pPr lvl="0">
              <a:spcBef>
                <a:spcPts val="0"/>
              </a:spcBef>
              <a:buClr>
                <a:srgbClr val="00B0F0"/>
              </a:buClr>
            </a:pPr>
            <a:r>
              <a:rPr lang="en-US" dirty="0" smtClean="0">
                <a:solidFill>
                  <a:prstClr val="black"/>
                </a:solidFill>
              </a:rPr>
              <a:t>1 scorekeeper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6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8CC63F"/>
                </a:solidFill>
                <a:latin typeface="Franklin Gothic Medium"/>
              </a:rPr>
              <a:t>TIME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15 minutes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rgbClr val="8CC63F"/>
              </a:solidFill>
              <a:latin typeface="Franklin Gothic Medium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8CC63F"/>
                </a:solidFill>
                <a:latin typeface="Franklin Gothic Medium"/>
              </a:rPr>
              <a:t>MATERIALS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Zoom or other virtual platform that allows annotations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1 announcer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1 scorekeeper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8CC63F"/>
              </a:solidFill>
              <a:latin typeface="Franklin Gothic Medium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8CC63F"/>
                </a:solidFill>
                <a:latin typeface="Franklin Gothic Medium"/>
              </a:rPr>
              <a:t>HOW TO PLAY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For each round, select 4 players. Each player selects an annotation stamp to use.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Read the first question. The first player to stamp the correct answer wins a point. The audience can help the “swatter.” 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2400" dirty="0" smtClean="0"/>
              <a:t>Discuss the term or information to reinforce understanding.</a:t>
            </a:r>
          </a:p>
          <a:p>
            <a:pPr marL="342900" indent="-34290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 smtClean="0"/>
              <a:t>Adapted from GEAR UP Wyoming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2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 players at a time:</a:t>
            </a:r>
            <a:br>
              <a:rPr lang="en-US" dirty="0" smtClean="0"/>
            </a:br>
            <a:r>
              <a:rPr lang="en-US" dirty="0" smtClean="0"/>
              <a:t>	Open </a:t>
            </a:r>
            <a:r>
              <a:rPr lang="en-US" dirty="0"/>
              <a:t>a</a:t>
            </a:r>
            <a:r>
              <a:rPr lang="en-US" dirty="0" smtClean="0"/>
              <a:t>nnotate tools in Zoom “view options” menu</a:t>
            </a:r>
            <a:br>
              <a:rPr lang="en-US" dirty="0" smtClean="0"/>
            </a:br>
            <a:r>
              <a:rPr lang="en-US" dirty="0" smtClean="0"/>
              <a:t>	Choose your stamp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 the first to stamp the correct answer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Audience can help!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5" name="Heart 4"/>
          <p:cNvSpPr/>
          <p:nvPr/>
        </p:nvSpPr>
        <p:spPr>
          <a:xfrm>
            <a:off x="5534527" y="2685448"/>
            <a:ext cx="327258" cy="327258"/>
          </a:xfrm>
          <a:prstGeom prst="hear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035040" y="2603633"/>
            <a:ext cx="409073" cy="409073"/>
          </a:xfrm>
          <a:prstGeom prst="star5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602931" y="2685448"/>
            <a:ext cx="341697" cy="28875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7103446" y="2603633"/>
            <a:ext cx="466823" cy="466823"/>
          </a:xfrm>
          <a:prstGeom prst="mathMultipl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Swat – Round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60019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714" y="366161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OSAC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09009" y="366160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October 1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12671" y="160019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Net Price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62690" y="3661607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CSS Profile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55872" y="366160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ORSAA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862690" y="160020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March 1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55872" y="160020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FSA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Swat – Round 2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60020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Work-Study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8714" y="366161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Pell Grant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09009" y="366160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Oregon Promise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12671" y="160019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62690" y="3661607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Loans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55872" y="3661608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862690" y="160020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dirty="0" smtClean="0"/>
              <a:t>Scholarships</a:t>
            </a:r>
            <a:endParaRPr lang="en-US" sz="35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55872" y="1600201"/>
            <a:ext cx="2623457" cy="1790699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marL="284163" indent="-284163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Oregon Opportunity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5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1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info@oregongoestocollege.org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73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GTC 2021">
      <a:dk1>
        <a:sysClr val="windowText" lastClr="000000"/>
      </a:dk1>
      <a:lt1>
        <a:sysClr val="window" lastClr="FFFFFF"/>
      </a:lt1>
      <a:dk2>
        <a:srgbClr val="00AEEF"/>
      </a:dk2>
      <a:lt2>
        <a:srgbClr val="C9F1FF"/>
      </a:lt2>
      <a:accent1>
        <a:srgbClr val="253271"/>
      </a:accent1>
      <a:accent2>
        <a:srgbClr val="8CC63F"/>
      </a:accent2>
      <a:accent3>
        <a:srgbClr val="BFBFBF"/>
      </a:accent3>
      <a:accent4>
        <a:srgbClr val="D0E8B2"/>
      </a:accent4>
      <a:accent5>
        <a:srgbClr val="FF421D"/>
      </a:accent5>
      <a:accent6>
        <a:srgbClr val="007F42"/>
      </a:accent6>
      <a:hlink>
        <a:srgbClr val="00AEEF"/>
      </a:hlink>
      <a:folHlink>
        <a:srgbClr val="D8D8D8"/>
      </a:folHlink>
    </a:clrScheme>
    <a:fontScheme name="OGTC 2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GTC Template 2021.potx" id="{F09AF68C-F932-4165-A6D6-A0F0080BD630}" vid="{D3DE3A35-46AD-4BA4-A548-6E6DC1D127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OGTC Template 2021</Template>
  <TotalTime>154</TotalTime>
  <Words>460</Words>
  <Application>Microsoft Office PowerPoint</Application>
  <PresentationFormat>Widescreen</PresentationFormat>
  <Paragraphs>69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Franklin Gothic Book</vt:lpstr>
      <vt:lpstr>Franklin Gothic Medium</vt:lpstr>
      <vt:lpstr>Webdings</vt:lpstr>
      <vt:lpstr>Wingdings</vt:lpstr>
      <vt:lpstr>Basis</vt:lpstr>
      <vt:lpstr>Financial Aid Swat!</vt:lpstr>
      <vt:lpstr>A few notes</vt:lpstr>
      <vt:lpstr>A few notes</vt:lpstr>
      <vt:lpstr>4 players at a time:  Open annotate tools in Zoom “view options” menu  Choose your stamp  Be the first to stamp the correct answer   Audience can help!</vt:lpstr>
      <vt:lpstr>Financial Aid Swat – Round 1</vt:lpstr>
      <vt:lpstr>Financial Aid Swat – Round 2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Enriquez, Adrienne</dc:creator>
  <cp:lastModifiedBy>Enriquez, Adrienne</cp:lastModifiedBy>
  <cp:revision>10</cp:revision>
  <dcterms:created xsi:type="dcterms:W3CDTF">2021-08-05T21:29:01Z</dcterms:created>
  <dcterms:modified xsi:type="dcterms:W3CDTF">2021-08-06T00:03:58Z</dcterms:modified>
</cp:coreProperties>
</file>